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handoutMasterIdLst>
    <p:handoutMasterId r:id="rId21"/>
  </p:handoutMasterIdLst>
  <p:sldIdLst>
    <p:sldId id="645" r:id="rId2"/>
    <p:sldId id="517" r:id="rId3"/>
    <p:sldId id="573" r:id="rId4"/>
    <p:sldId id="415" r:id="rId5"/>
    <p:sldId id="642" r:id="rId6"/>
    <p:sldId id="604" r:id="rId7"/>
    <p:sldId id="554" r:id="rId8"/>
    <p:sldId id="574" r:id="rId9"/>
    <p:sldId id="606" r:id="rId10"/>
    <p:sldId id="625" r:id="rId11"/>
    <p:sldId id="629" r:id="rId12"/>
    <p:sldId id="610" r:id="rId13"/>
    <p:sldId id="647" r:id="rId14"/>
    <p:sldId id="580" r:id="rId15"/>
    <p:sldId id="471" r:id="rId16"/>
    <p:sldId id="473" r:id="rId17"/>
    <p:sldId id="636" r:id="rId18"/>
    <p:sldId id="648" r:id="rId19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Sunday, October 11,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Sunday, October 11,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image" Target="../media/image26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59" y="378372"/>
            <a:ext cx="6511155" cy="73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378372"/>
            <a:ext cx="6416566" cy="737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004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950373" y="822285"/>
            <a:ext cx="3988674" cy="144772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200" b="1" dirty="0"/>
              <a:t>وطني اُحِبُكَ لابديل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4950373" y="2270011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3200" b="1" dirty="0"/>
              <a:t>أتريدُ من قولي دليل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950373" y="4350794"/>
            <a:ext cx="3988674" cy="1519669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200" b="1" dirty="0"/>
              <a:t>سيضلُ حُبك في دمي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4950373" y="5870463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3200" b="1" dirty="0"/>
              <a:t>لا لن أحيد ولن أميل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89" y="401366"/>
            <a:ext cx="4383493" cy="350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6" y="401366"/>
            <a:ext cx="4445876" cy="350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89" y="4292249"/>
            <a:ext cx="4383492" cy="3416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" y="4292250"/>
            <a:ext cx="4445877" cy="3416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036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4950373" y="822285"/>
            <a:ext cx="3988674" cy="1447727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200" b="1" dirty="0"/>
              <a:t>سيضلُ ذِكرُكَ في فمي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4950373" y="2270011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3200" b="1" dirty="0"/>
              <a:t>ووصيتي في كل جيل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950373" y="4350794"/>
            <a:ext cx="3988674" cy="1519669"/>
          </a:xfrm>
          <a:prstGeom prst="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200" b="1" dirty="0"/>
              <a:t>حُبُ الوطن ليسَ إدعاء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4950373" y="5870463"/>
            <a:ext cx="3988674" cy="1519670"/>
          </a:xfrm>
          <a:prstGeom prst="lef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 rtl="1"/>
            <a:r>
              <a:rPr lang="ar-MA" sz="3200" b="1" dirty="0"/>
              <a:t>حُبُ الوطن عملٌ ثقيل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2" y="382944"/>
            <a:ext cx="4425559" cy="352299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89" y="4308015"/>
            <a:ext cx="4425559" cy="340830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0" y="4308015"/>
            <a:ext cx="4383492" cy="340830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89" y="382945"/>
            <a:ext cx="4383492" cy="352299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632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692506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سبع </a:t>
            </a:r>
            <a:r>
              <a:rPr lang="ar-M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دقائق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4051733" y="2002221"/>
            <a:ext cx="5864777" cy="5312979"/>
          </a:xfrm>
          <a:prstGeom prst="verticalScroll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9658" tIns="34829" rIns="69658" bIns="34829" rtlCol="0" anchor="ctr"/>
          <a:lstStyle/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اشرح البيت الآتي: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r" rtl="1"/>
            <a:r>
              <a:rPr lang="ar-MA" sz="3600" b="1" dirty="0"/>
              <a:t>وطني اُحِبُكَ لابديل</a:t>
            </a: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rtl="1"/>
            <a:r>
              <a:rPr lang="ar-MA" sz="3600" b="1" dirty="0"/>
              <a:t>أتريدُ من قولي دليل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/>
          <a:stretch/>
        </p:blipFill>
        <p:spPr>
          <a:xfrm>
            <a:off x="9553903" y="1851243"/>
            <a:ext cx="3925613" cy="5621612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2034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3108" y="317999"/>
            <a:ext cx="13019115" cy="78316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واجبات </a:t>
            </a:r>
            <a:r>
              <a:rPr lang="ar-MA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ومسؤوليات </a:t>
            </a:r>
            <a:r>
              <a:rPr lang="ar-MA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لحفظ </a:t>
            </a:r>
            <a:r>
              <a:rPr lang="ar-MA" sz="4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الوطن ومرتبته في العالم</a:t>
            </a:r>
            <a:endParaRPr lang="en-US" sz="4400" b="1" spc="56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8443" y="1169151"/>
            <a:ext cx="5550568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أي شيء تدل الصور التالية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592" y="1223378"/>
            <a:ext cx="13644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الصورة </a:t>
            </a:r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الجميلة تدل على ما يجب على مواطن البلاد لحفظ شرفه ومرتبته في العالم</a:t>
            </a:r>
            <a:endParaRPr lang="en-US" sz="3200" b="1" cap="none" spc="0" dirty="0">
              <a:ln w="1905">
                <a:solidFill>
                  <a:sysClr val="windowText" lastClr="0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73" y="5033359"/>
            <a:ext cx="6145349" cy="273904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73" y="1862380"/>
            <a:ext cx="6145349" cy="285151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24" y="1872032"/>
            <a:ext cx="6287615" cy="283746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7" y="5033359"/>
            <a:ext cx="6334532" cy="272327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11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978443" y="128622"/>
            <a:ext cx="5550568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أي شيء تدل الصور التالية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592" y="230144"/>
            <a:ext cx="13644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32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اللوحة الإرشادية والصورة الجميلة تدل على ما يجب على مواطن البلاد لحفظ شرفه ومرتبته في العالم</a:t>
            </a:r>
            <a:endParaRPr lang="en-US" sz="3200" b="1" cap="none" spc="0" dirty="0">
              <a:ln w="1905">
                <a:solidFill>
                  <a:sysClr val="windowText" lastClr="0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72" y="4556234"/>
            <a:ext cx="6145349" cy="321616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6" y="4552221"/>
            <a:ext cx="6334534" cy="324202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71" y="913033"/>
            <a:ext cx="6145349" cy="335942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6" y="890338"/>
            <a:ext cx="6334534" cy="342222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50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29045" y="541276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346842" y="4335568"/>
            <a:ext cx="2771572" cy="2632794"/>
          </a:xfrm>
          <a:prstGeom prst="star12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504726" y="3134748"/>
            <a:ext cx="4393802" cy="3344917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بسبع جملة مفيدة عن واجبات و مسؤوليات المواطن لتطور بلاده وشرفه في العالم .</a:t>
            </a:r>
            <a:endParaRPr lang="ar-MA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9" y="1875508"/>
            <a:ext cx="5155323" cy="5802299"/>
          </a:xfrm>
          <a:prstGeom prst="roundRect">
            <a:avLst>
              <a:gd name="adj" fmla="val 16667"/>
            </a:avLst>
          </a:prstGeom>
          <a:ln w="28575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ماذا يريد رسول الله صلى الله عليه وسلم لبلده ؟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ماذا سيكون في فم الشاعر ؟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ماذا يفعل الشاعر لوطنه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هل حب الوطن ادعاء فقط ؟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انشد أربعة أبيات من أول القصيدة : الوطن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ما الواجب على المواطن لحفظ شرف بلاده ومرتبته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" y="1655379"/>
            <a:ext cx="12837518" cy="613278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505936"/>
            <a:ext cx="4423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730" y="1797273"/>
            <a:ext cx="128375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800" b="1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مختصرة عن حب الوطن</a:t>
            </a:r>
            <a:endParaRPr lang="en-US" sz="48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23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8" y="394138"/>
            <a:ext cx="13053848" cy="7409793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5698363" y="6716122"/>
            <a:ext cx="761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2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31147 -0.73843 L 4.41176E-7 -6.17284E-7 " pathEditMode="relative" rAng="0" ptsTypes="AA">
                                      <p:cBhvr>
                                        <p:cTn id="1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8" y="36921"/>
                                    </p:animMotion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الرابعة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605508" y="7066083"/>
            <a:ext cx="590872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infoabdulalim@gmail.com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08425" y="160604"/>
            <a:ext cx="5743575" cy="794152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3897" tIns="56949" rIns="113897" bIns="56949" rtlCol="0">
            <a:spAutoFit/>
          </a:bodyPr>
          <a:lstStyle/>
          <a:p>
            <a:pPr algn="ctr"/>
            <a:r>
              <a:rPr lang="ar-M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ماذا فهمتم من </a:t>
            </a:r>
            <a:r>
              <a:rPr lang="ar-M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الصور التالية  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sp>
        <p:nvSpPr>
          <p:cNvPr id="2" name="AutoShape 8" descr="আমার প্রিয় শিক্ষক - Anandabaz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45" y="4572000"/>
            <a:ext cx="6258906" cy="3161468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056284" y="148125"/>
            <a:ext cx="11445766" cy="78098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02870" tIns="51435" rIns="102870" bIns="51435">
            <a:spAutoFit/>
          </a:bodyPr>
          <a:lstStyle/>
          <a:p>
            <a:pPr algn="ctr" rtl="1"/>
            <a:r>
              <a:rPr lang="ar-M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l-Kharashi 53" pitchFamily="2" charset="-78"/>
              </a:rPr>
              <a:t>فهمنا أن الصور التالية تدل على حب الوطن وحفظه من العدو من داخله وخارجه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l-Kharashi 53" pitchFamily="2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9" y="4572001"/>
            <a:ext cx="6248621" cy="323995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8" y="1041095"/>
            <a:ext cx="6258906" cy="32733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13" y="1014823"/>
            <a:ext cx="6248621" cy="327339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12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85219" y="358548"/>
            <a:ext cx="12720875" cy="1143472"/>
          </a:xfrm>
          <a:prstGeom prst="wedgeRoundRectCallou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800" b="1" spc="50" dirty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800" b="1" spc="50" dirty="0" smtClean="0">
                <a:ln w="11430"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800" b="1" spc="50" dirty="0">
              <a:ln w="1143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15803"/>
            <a:ext cx="11510735" cy="9540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يتعلم معاني الكلمات الجديدة مع تكوين الجمل المفيدة</a:t>
            </a:r>
            <a:r>
              <a:rPr lang="ar-MA" sz="360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19228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يقدر على شرح الأبيات باللغة العربية حسب المطلوب؛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07"/>
            <a:ext cx="11510735" cy="94780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6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يستطيع قراءة القصيدة بالنطق </a:t>
            </a:r>
            <a:r>
              <a:rPr lang="ar-MA" sz="3600" b="1" spc="56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الصحيح بالترجمة؛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26973"/>
            <a:ext cx="11510734" cy="914999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07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29892"/>
            <a:ext cx="1008993" cy="946528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07056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12263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7669" y="6727926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ي</a:t>
            </a:r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شرح</a:t>
            </a:r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واجبات ومسؤوليات المواطن </a:t>
            </a:r>
            <a:r>
              <a:rPr lang="ar-MA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لحفظ شرف البلاد </a:t>
            </a:r>
            <a:r>
              <a:rPr lang="ar-MA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ومرتبته.</a:t>
            </a:r>
            <a:endParaRPr lang="en-US" sz="3600" b="1" spc="56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Flowchart: Display 18"/>
          <p:cNvSpPr/>
          <p:nvPr/>
        </p:nvSpPr>
        <p:spPr>
          <a:xfrm>
            <a:off x="12344385" y="6715754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93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343732"/>
            <a:ext cx="13086486" cy="1119814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34790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3" y="1796714"/>
            <a:ext cx="6325016" cy="589585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5" y="1796714"/>
            <a:ext cx="6400804" cy="589585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r="5103"/>
          <a:stretch/>
        </p:blipFill>
        <p:spPr>
          <a:xfrm>
            <a:off x="536028" y="4744642"/>
            <a:ext cx="2033752" cy="13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4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362607"/>
            <a:ext cx="13101144" cy="7315197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8-Point Star 1"/>
          <p:cNvSpPr/>
          <p:nvPr/>
        </p:nvSpPr>
        <p:spPr>
          <a:xfrm>
            <a:off x="931477" y="612224"/>
            <a:ext cx="2363515" cy="2004852"/>
          </a:xfrm>
          <a:prstGeom prst="star8">
            <a:avLst/>
          </a:prstGeom>
          <a:ln w="28575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148606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928115"/>
            <a:ext cx="288182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الوطن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1852213"/>
            <a:ext cx="2852605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مسكن/ مثوى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18284"/>
            <a:ext cx="2796852" cy="1291365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حب الوطن من الإيمان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947894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دليل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1871992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برهان/ حجة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لا تتكلم إلا بالدليل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947894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يضل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1871992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يفقد</a:t>
            </a:r>
            <a:endParaRPr lang="en-US" sz="32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338062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يضل الإنسان ويبقى آثاره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947894"/>
            <a:ext cx="277181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مال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1871992"/>
            <a:ext cx="2771819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حبّب/ رغّب</a:t>
            </a:r>
            <a:endParaRPr lang="en-US" sz="28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338062"/>
            <a:ext cx="2790301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هذا الرجل مال إلى الإسلام</a:t>
            </a:r>
            <a:endParaRPr lang="en-US" sz="32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58" y="2805992"/>
            <a:ext cx="2854553" cy="32460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18" y="2786622"/>
            <a:ext cx="2892354" cy="3213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9" y="2781230"/>
            <a:ext cx="2771819" cy="3270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15" y="2786622"/>
            <a:ext cx="2914770" cy="32130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990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439920" y="726572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15" name="Rectangle 14"/>
          <p:cNvSpPr/>
          <p:nvPr/>
        </p:nvSpPr>
        <p:spPr>
          <a:xfrm>
            <a:off x="1846038" y="198507"/>
            <a:ext cx="10125528" cy="6578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</a:bodyPr>
          <a:lstStyle/>
          <a:p>
            <a:pPr algn="ctr"/>
            <a:r>
              <a:rPr lang="ar-M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هلموا نتعلم الآن معاني الكلمات الصعبة مع تكوين الجمل في الدرس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94582" y="896583"/>
            <a:ext cx="288182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وصية</a:t>
            </a:r>
            <a:endParaRPr lang="en-US" sz="320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10523806" y="1820681"/>
            <a:ext cx="2852605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ميثاق/ عهد</a:t>
            </a:r>
            <a:endParaRPr lang="en-US" sz="32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0521858" y="6381348"/>
            <a:ext cx="2796852" cy="1291365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وصى الشيخ وصية حسنة لابنه</a:t>
            </a:r>
            <a:endParaRPr lang="en-US" sz="3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087218" y="916362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جيل</a:t>
            </a:r>
            <a:endParaRPr lang="en-US" sz="3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7100855" y="1840460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الأمة</a:t>
            </a:r>
            <a:endParaRPr lang="en-US" sz="32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100855" y="6401126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يأتي الجيل بعد جيل آخر</a:t>
            </a:r>
            <a:endParaRPr lang="en-US" sz="32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638514" y="916362"/>
            <a:ext cx="2881917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ادعاء</a:t>
            </a:r>
            <a:endParaRPr lang="en-US" sz="32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3652152" y="1840460"/>
            <a:ext cx="2881917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900" b="1" dirty="0" smtClean="0"/>
              <a:t>إقامة  الدعوة/ التباس</a:t>
            </a:r>
            <a:endParaRPr lang="en-US" sz="29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3652151" y="6401126"/>
            <a:ext cx="2901133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حب الوطن ليس بادعاء </a:t>
            </a:r>
            <a:endParaRPr lang="en-US" sz="32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446679" y="916362"/>
            <a:ext cx="2771819" cy="618759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ثقيل</a:t>
            </a:r>
            <a:endParaRPr lang="en-US" sz="3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29142" y="1840460"/>
            <a:ext cx="2771819" cy="648440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كثيف/ وزين</a:t>
            </a:r>
            <a:endParaRPr lang="en-US" sz="3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429142" y="6401126"/>
            <a:ext cx="2790301" cy="1271586"/>
          </a:xfrm>
          <a:prstGeom prst="roundRect">
            <a:avLst/>
          </a:prstGeom>
          <a:ln w="38100">
            <a:solidFill>
              <a:srgbClr val="C6FF25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حب الوطن عمل ثقيل </a:t>
            </a:r>
            <a:endParaRPr lang="en-US" sz="32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13" y="2762825"/>
            <a:ext cx="3048121" cy="3379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6" y="2762824"/>
            <a:ext cx="2897999" cy="3379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21" y="2727162"/>
            <a:ext cx="2929955" cy="33248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92" y="2781332"/>
            <a:ext cx="3066356" cy="3329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3616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428978" y="4444543"/>
            <a:ext cx="3023672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822204" cy="4801581"/>
          </a:xfrm>
          <a:prstGeom prst="verticalScroll">
            <a:avLst/>
          </a:prstGeom>
          <a:ln w="381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endParaRPr lang="ar-MA" sz="3600" b="1" dirty="0" smtClean="0">
              <a:solidFill>
                <a:schemeClr val="tx1"/>
              </a:solidFill>
            </a:endParaRP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اكتب معاني الكلمات الآتية ثم اجعلها في جملة مفيدة من عندك: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الوطن </a:t>
            </a:r>
            <a:r>
              <a:rPr lang="en-US" sz="3600" b="1" dirty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دليل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وصية </a:t>
            </a:r>
            <a:r>
              <a:rPr lang="en-US" sz="3600" b="1" dirty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جيل </a:t>
            </a:r>
            <a:r>
              <a:rPr lang="en-US" sz="3600" b="1" dirty="0" smtClean="0">
                <a:solidFill>
                  <a:schemeClr val="tx1"/>
                </a:solidFill>
              </a:rPr>
              <a:t>–</a:t>
            </a:r>
            <a:r>
              <a:rPr lang="ar-MA" sz="3600" b="1" dirty="0" smtClean="0">
                <a:solidFill>
                  <a:schemeClr val="tx1"/>
                </a:solidFill>
              </a:rPr>
              <a:t> ثقيل</a:t>
            </a:r>
          </a:p>
          <a:p>
            <a:pPr algn="ctr" rtl="1"/>
            <a:endParaRPr lang="ar-MA" sz="3600" b="1" dirty="0">
              <a:solidFill>
                <a:schemeClr val="tx1"/>
              </a:solidFill>
            </a:endParaRPr>
          </a:p>
          <a:p>
            <a:pPr algn="ctr" rtl="1"/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0535" y="2116841"/>
            <a:ext cx="6234624" cy="5297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32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6487</TotalTime>
  <Words>435</Words>
  <Application>Microsoft Office PowerPoint</Application>
  <PresentationFormat>Custom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Al-Kharashi 53</vt:lpstr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2018</cp:revision>
  <dcterms:created xsi:type="dcterms:W3CDTF">2020-05-14T14:05:10Z</dcterms:created>
  <dcterms:modified xsi:type="dcterms:W3CDTF">2020-10-11T10:23:28Z</dcterms:modified>
</cp:coreProperties>
</file>