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79" r:id="rId4"/>
    <p:sldId id="288" r:id="rId5"/>
    <p:sldId id="299" r:id="rId6"/>
    <p:sldId id="277" r:id="rId7"/>
    <p:sldId id="259" r:id="rId8"/>
    <p:sldId id="303" r:id="rId9"/>
    <p:sldId id="300" r:id="rId10"/>
    <p:sldId id="267" r:id="rId11"/>
    <p:sldId id="269" r:id="rId12"/>
    <p:sldId id="281" r:id="rId13"/>
    <p:sldId id="283" r:id="rId14"/>
    <p:sldId id="284" r:id="rId15"/>
    <p:sldId id="294" r:id="rId16"/>
    <p:sldId id="301" r:id="rId17"/>
    <p:sldId id="302" r:id="rId18"/>
    <p:sldId id="304" r:id="rId19"/>
    <p:sldId id="305" r:id="rId20"/>
    <p:sldId id="295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8387" autoAdjust="0"/>
  </p:normalViewPr>
  <p:slideViewPr>
    <p:cSldViewPr snapToGrid="0">
      <p:cViewPr>
        <p:scale>
          <a:sx n="70" d="100"/>
          <a:sy n="70" d="100"/>
        </p:scale>
        <p:origin x="-141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160B-1538-490E-A0D4-962B310F897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D3C-1AC9-4BEB-BF01-A7B0D8396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10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D3C-1AC9-4BEB-BF01-A7B0D8396E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799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18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857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4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35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90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724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859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610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87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18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66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CC022-7AFF-4859-9A1C-05342C1018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854A-FCB7-4BEF-B8F5-647D013F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2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196" y="2027395"/>
            <a:ext cx="8513380" cy="11824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To Today’s Class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8" name="Picture 7" descr="Welcome 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4" y="150123"/>
            <a:ext cx="8475259" cy="186761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flower-bloom-animated-gif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33" y="3346331"/>
            <a:ext cx="8475260" cy="331377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717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13728"/>
            <a:ext cx="864813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Individual Work: Write the correct answer from the alternative answers: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1544" y="97349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 The US</a:t>
            </a:r>
            <a:r>
              <a:rPr lang="en-US" dirty="0"/>
              <a:t> Ambassador</a:t>
            </a:r>
            <a:r>
              <a:rPr lang="en-US" dirty="0" smtClean="0"/>
              <a:t> to Bangladesh considered </a:t>
            </a:r>
            <a:r>
              <a:rPr lang="en-US" dirty="0" err="1" smtClean="0"/>
              <a:t>Zainul</a:t>
            </a:r>
            <a:r>
              <a:rPr lang="en-US" dirty="0" smtClean="0"/>
              <a:t> </a:t>
            </a:r>
            <a:r>
              <a:rPr lang="en-US" dirty="0" err="1" smtClean="0"/>
              <a:t>Abedin</a:t>
            </a:r>
            <a:r>
              <a:rPr lang="en-US" dirty="0" smtClean="0"/>
              <a:t> a</a:t>
            </a:r>
          </a:p>
          <a:p>
            <a:pPr marL="342900" indent="-342900">
              <a:buAutoNum type="alphaLcPeriod"/>
            </a:pPr>
            <a:r>
              <a:rPr lang="en-US" dirty="0" smtClean="0"/>
              <a:t>Great painter. b. popular </a:t>
            </a:r>
            <a:r>
              <a:rPr lang="en-US" dirty="0"/>
              <a:t>painter</a:t>
            </a:r>
            <a:r>
              <a:rPr lang="en-US" dirty="0" smtClean="0"/>
              <a:t>. </a:t>
            </a:r>
            <a:r>
              <a:rPr lang="en-US" dirty="0" err="1" smtClean="0"/>
              <a:t>C.Master</a:t>
            </a:r>
            <a:r>
              <a:rPr lang="en-US" dirty="0" smtClean="0"/>
              <a:t> </a:t>
            </a:r>
            <a:r>
              <a:rPr lang="en-US" dirty="0"/>
              <a:t>painter. </a:t>
            </a:r>
            <a:r>
              <a:rPr lang="en-US" dirty="0" smtClean="0"/>
              <a:t>   d. unique </a:t>
            </a:r>
            <a:r>
              <a:rPr lang="en-US" dirty="0"/>
              <a:t>painter.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892259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</a:t>
            </a:r>
            <a:r>
              <a:rPr lang="en-US" dirty="0" err="1" smtClean="0"/>
              <a:t>Zainul’s</a:t>
            </a:r>
            <a:r>
              <a:rPr lang="en-US" dirty="0" smtClean="0"/>
              <a:t> art gallery was set up in................</a:t>
            </a:r>
          </a:p>
          <a:p>
            <a:r>
              <a:rPr lang="en-US" dirty="0" smtClean="0"/>
              <a:t>a. 1972.                     b. 1973.</a:t>
            </a:r>
          </a:p>
          <a:p>
            <a:r>
              <a:rPr lang="en-US" dirty="0" smtClean="0"/>
              <a:t>c. 1974.                     d. 1975.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113606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The number of </a:t>
            </a:r>
            <a:r>
              <a:rPr lang="en-US" dirty="0" err="1" smtClean="0"/>
              <a:t>Zainul’s</a:t>
            </a:r>
            <a:r>
              <a:rPr lang="en-US" dirty="0" smtClean="0"/>
              <a:t> artworks preserved in the gallery is.........</a:t>
            </a:r>
          </a:p>
          <a:p>
            <a:pPr marL="342900" indent="-342900">
              <a:buAutoNum type="alphaLcPeriod"/>
            </a:pPr>
            <a:r>
              <a:rPr lang="en-US" dirty="0" smtClean="0"/>
              <a:t>53.                        b. 62.</a:t>
            </a:r>
          </a:p>
          <a:p>
            <a:r>
              <a:rPr lang="en-US" dirty="0" smtClean="0"/>
              <a:t>c.   65.                        d. 75.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25445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dirty="0"/>
              <a:t>The US Ambassador </a:t>
            </a:r>
            <a:r>
              <a:rPr lang="en-US" dirty="0" smtClean="0"/>
              <a:t>commented that the museum is a global</a:t>
            </a:r>
          </a:p>
          <a:p>
            <a:r>
              <a:rPr lang="en-US" dirty="0"/>
              <a:t> </a:t>
            </a:r>
            <a:r>
              <a:rPr lang="en-US" dirty="0" smtClean="0"/>
              <a:t>a. wealth.                    b. asset.</a:t>
            </a:r>
          </a:p>
          <a:p>
            <a:r>
              <a:rPr lang="en-US" dirty="0"/>
              <a:t> </a:t>
            </a:r>
            <a:r>
              <a:rPr lang="en-US" dirty="0" smtClean="0"/>
              <a:t>c. gift .                        d. treasure.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5473659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Mozena</a:t>
            </a:r>
            <a:r>
              <a:rPr lang="en-US" dirty="0" smtClean="0"/>
              <a:t> visited the gallery for</a:t>
            </a:r>
          </a:p>
          <a:p>
            <a:r>
              <a:rPr lang="en-US" dirty="0"/>
              <a:t> </a:t>
            </a:r>
            <a:r>
              <a:rPr lang="en-US" dirty="0" smtClean="0"/>
              <a:t>a. 3 hours.               b. 2 hours.</a:t>
            </a:r>
          </a:p>
          <a:p>
            <a:r>
              <a:rPr lang="en-US" dirty="0"/>
              <a:t> </a:t>
            </a:r>
            <a:r>
              <a:rPr lang="en-US" dirty="0" smtClean="0"/>
              <a:t>c. 1 hour.                 d. ½  hour.</a:t>
            </a:r>
            <a:endParaRPr lang="en-US" dirty="0"/>
          </a:p>
        </p:txBody>
      </p:sp>
      <p:sp>
        <p:nvSpPr>
          <p:cNvPr id="16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10701" y="1184373"/>
            <a:ext cx="1046397" cy="707886"/>
          </a:xfrm>
          <a:prstGeom prst="rect">
            <a:avLst/>
          </a:prstGeom>
          <a:blipFill rotWithShape="1">
            <a:blip r:embed="rId2"/>
            <a:stretch>
              <a:fillRect t="-15517" r="-5233" b="-3620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6954" y="2347622"/>
            <a:ext cx="1046397" cy="707886"/>
          </a:xfrm>
          <a:prstGeom prst="rect">
            <a:avLst/>
          </a:prstGeom>
          <a:blipFill rotWithShape="1">
            <a:blip r:embed="rId3"/>
            <a:stretch>
              <a:fillRect t="-15517" r="-5233" b="-3620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5780" y="3192630"/>
            <a:ext cx="1046397" cy="707886"/>
          </a:xfrm>
          <a:prstGeom prst="rect">
            <a:avLst/>
          </a:prstGeom>
          <a:blipFill rotWithShape="1">
            <a:blip r:embed="rId4"/>
            <a:stretch>
              <a:fillRect t="-15517" r="-5233" b="-3620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7" name="Rectangle 2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0800" y="4716124"/>
            <a:ext cx="1046397" cy="707886"/>
          </a:xfrm>
          <a:prstGeom prst="rect">
            <a:avLst/>
          </a:prstGeom>
          <a:blipFill rotWithShape="1">
            <a:blip r:embed="rId5"/>
            <a:stretch>
              <a:fillRect t="-15517" r="-5233" b="-3620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8" name="Rectangle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5854659"/>
            <a:ext cx="1046397" cy="707886"/>
          </a:xfrm>
          <a:prstGeom prst="rect">
            <a:avLst/>
          </a:prstGeom>
          <a:blipFill rotWithShape="1">
            <a:blip r:embed="rId6"/>
            <a:stretch>
              <a:fillRect t="-15385" r="-4070" b="-3504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750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737175"/>
            <a:ext cx="7772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Gloucester MT Extra Condensed" pitchFamily="18" charset="0"/>
              </a:rPr>
              <a:t>Pair Work: Listen to the text again and answer the questions:</a:t>
            </a:r>
            <a:endParaRPr lang="en-US" sz="3200" dirty="0">
              <a:latin typeface="Gloucester MT Extra Condensed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5536" y="1447800"/>
            <a:ext cx="8763000" cy="4495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Where is </a:t>
            </a:r>
            <a:r>
              <a:rPr lang="en-US" sz="2000" dirty="0" err="1">
                <a:solidFill>
                  <a:srgbClr val="FFFF00"/>
                </a:solidFill>
              </a:rPr>
              <a:t>Zainul’s</a:t>
            </a:r>
            <a:r>
              <a:rPr lang="en-US" sz="2000" dirty="0">
                <a:solidFill>
                  <a:srgbClr val="FFFF00"/>
                </a:solidFill>
              </a:rPr>
              <a:t> art gallery situated?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When did the Ambassador visit the gallery?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Who else were there with the Ambassador during his visit?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Which artworks of </a:t>
            </a:r>
            <a:r>
              <a:rPr lang="en-US" sz="2000" dirty="0" err="1">
                <a:solidFill>
                  <a:srgbClr val="FFFF00"/>
                </a:solidFill>
              </a:rPr>
              <a:t>Zainul</a:t>
            </a:r>
            <a:r>
              <a:rPr lang="en-US" sz="2000" dirty="0">
                <a:solidFill>
                  <a:srgbClr val="FFFF00"/>
                </a:solidFill>
              </a:rPr>
              <a:t> did the Ambassador specially mention?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How did </a:t>
            </a:r>
            <a:r>
              <a:rPr lang="en-US" sz="2000" dirty="0" err="1">
                <a:solidFill>
                  <a:srgbClr val="FFFF00"/>
                </a:solidFill>
              </a:rPr>
              <a:t>Mozena</a:t>
            </a:r>
            <a:r>
              <a:rPr lang="en-US" sz="2000" dirty="0">
                <a:solidFill>
                  <a:srgbClr val="FFFF00"/>
                </a:solidFill>
              </a:rPr>
              <a:t> feel after visiting the gallery?</a:t>
            </a:r>
          </a:p>
        </p:txBody>
      </p:sp>
    </p:spTree>
    <p:extLst>
      <p:ext uri="{BB962C8B-B14F-4D97-AF65-F5344CB8AC3E}">
        <p14:creationId xmlns="" xmlns:p14="http://schemas.microsoft.com/office/powerpoint/2010/main" val="3917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2774" y="394559"/>
            <a:ext cx="5098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all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Solution of the above questions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3056"/>
            <a:ext cx="4038600" cy="2743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33400" y="890347"/>
            <a:ext cx="7010400" cy="2153109"/>
          </a:xfrm>
          <a:prstGeom prst="cloudCallout">
            <a:avLst>
              <a:gd name="adj1" fmla="val -25969"/>
              <a:gd name="adj2" fmla="val 63549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1.Ans: </a:t>
            </a:r>
            <a:r>
              <a:rPr lang="en-US" sz="2000" dirty="0" err="1">
                <a:solidFill>
                  <a:srgbClr val="002060"/>
                </a:solidFill>
              </a:rPr>
              <a:t>Zainul’s</a:t>
            </a:r>
            <a:r>
              <a:rPr lang="en-US" sz="2000" dirty="0">
                <a:solidFill>
                  <a:srgbClr val="002060"/>
                </a:solidFill>
              </a:rPr>
              <a:t> art gallery is situated in </a:t>
            </a:r>
            <a:r>
              <a:rPr lang="en-US" sz="2000" dirty="0" err="1">
                <a:solidFill>
                  <a:srgbClr val="002060"/>
                </a:solidFill>
              </a:rPr>
              <a:t>Saheb</a:t>
            </a:r>
            <a:r>
              <a:rPr lang="en-US" sz="2000" dirty="0">
                <a:solidFill>
                  <a:srgbClr val="002060"/>
                </a:solidFill>
              </a:rPr>
              <a:t> Quarter Park in </a:t>
            </a:r>
            <a:r>
              <a:rPr lang="en-US" sz="2000" dirty="0" err="1">
                <a:solidFill>
                  <a:srgbClr val="002060"/>
                </a:solidFill>
              </a:rPr>
              <a:t>Mymensingh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0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5736" y="206991"/>
            <a:ext cx="4622040" cy="3124200"/>
          </a:xfrm>
          <a:prstGeom prst="cloudCallout">
            <a:avLst>
              <a:gd name="adj1" fmla="val -29154"/>
              <a:gd name="adj2" fmla="val 530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2. </a:t>
            </a:r>
            <a:r>
              <a:rPr lang="en-US" sz="3200" dirty="0" err="1" smtClean="0">
                <a:solidFill>
                  <a:srgbClr val="7030A0"/>
                </a:solidFill>
              </a:rPr>
              <a:t>Ans:The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</a:rPr>
              <a:t>Ambassador </a:t>
            </a:r>
            <a:r>
              <a:rPr lang="en-US" sz="3200" dirty="0" smtClean="0">
                <a:solidFill>
                  <a:srgbClr val="7030A0"/>
                </a:solidFill>
              </a:rPr>
              <a:t>visited </a:t>
            </a:r>
            <a:r>
              <a:rPr lang="en-US" sz="3200" dirty="0">
                <a:solidFill>
                  <a:srgbClr val="7030A0"/>
                </a:solidFill>
              </a:rPr>
              <a:t>the </a:t>
            </a:r>
            <a:r>
              <a:rPr lang="en-US" sz="3200" dirty="0" smtClean="0">
                <a:solidFill>
                  <a:srgbClr val="7030A0"/>
                </a:solidFill>
              </a:rPr>
              <a:t>gallery on Tuesday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676"/>
          <a:stretch/>
        </p:blipFill>
        <p:spPr bwMode="auto">
          <a:xfrm>
            <a:off x="805224" y="3745173"/>
            <a:ext cx="212905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380934" y="560700"/>
            <a:ext cx="4763066" cy="2514600"/>
          </a:xfrm>
          <a:prstGeom prst="cloudCallout">
            <a:avLst>
              <a:gd name="adj1" fmla="val -13395"/>
              <a:gd name="adj2" fmla="val 6983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3. </a:t>
            </a:r>
            <a:r>
              <a:rPr lang="en-US" sz="2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Ans</a:t>
            </a:r>
            <a:r>
              <a:rPr 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: There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were Deputy commissioner of </a:t>
            </a: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Mymensingh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, Police Superintendent Deputy Keeper of the art gallery with the Ambassador during his visit.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50" y="3665566"/>
            <a:ext cx="3868361" cy="281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95687" y="197210"/>
            <a:ext cx="4039737" cy="2819400"/>
          </a:xfrm>
          <a:prstGeom prst="cloudCallout">
            <a:avLst>
              <a:gd name="adj1" fmla="val -42046"/>
              <a:gd name="adj2" fmla="val 577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4. </a:t>
            </a:r>
            <a:r>
              <a:rPr lang="en-US" sz="2400" dirty="0" err="1" smtClean="0">
                <a:solidFill>
                  <a:prstClr val="black"/>
                </a:solidFill>
              </a:rPr>
              <a:t>Ans</a:t>
            </a:r>
            <a:r>
              <a:rPr lang="en-US" sz="2400" dirty="0" smtClean="0">
                <a:solidFill>
                  <a:prstClr val="black"/>
                </a:solidFill>
              </a:rPr>
              <a:t>: The </a:t>
            </a:r>
            <a:r>
              <a:rPr lang="en-US" sz="2400" dirty="0">
                <a:solidFill>
                  <a:prstClr val="black"/>
                </a:solidFill>
              </a:rPr>
              <a:t>Ambassador specially mentioned the famine </a:t>
            </a:r>
            <a:r>
              <a:rPr lang="en-US" sz="2400" dirty="0" err="1" smtClean="0">
                <a:solidFill>
                  <a:prstClr val="black"/>
                </a:solidFill>
              </a:rPr>
              <a:t>serises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3281652"/>
            <a:ext cx="4103411" cy="2818897"/>
            <a:chOff x="3718560" y="2651637"/>
            <a:chExt cx="4136923" cy="33033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492" y="4211894"/>
              <a:ext cx="1889760" cy="1743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4202430"/>
              <a:ext cx="1988083" cy="175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560" y="2663927"/>
              <a:ext cx="1927860" cy="15163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2" descr="C:\Users\User\Desktop\Joinul Abedin\zainulabedin.jpg"/>
            <p:cNvPicPr>
              <a:picLocks noChangeAspect="1" noChangeArrowheads="1"/>
            </p:cNvPicPr>
            <p:nvPr/>
          </p:nvPicPr>
          <p:blipFill rotWithShape="1">
            <a:blip r:embed="rId5"/>
            <a:srcRect l="14428"/>
            <a:stretch/>
          </p:blipFill>
          <p:spPr bwMode="auto">
            <a:xfrm>
              <a:off x="5867400" y="2651637"/>
              <a:ext cx="1905000" cy="14795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Cloud Callout 15"/>
          <p:cNvSpPr/>
          <p:nvPr/>
        </p:nvSpPr>
        <p:spPr>
          <a:xfrm>
            <a:off x="4490125" y="286603"/>
            <a:ext cx="4401237" cy="277277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5. </a:t>
            </a:r>
            <a:r>
              <a:rPr lang="en-US" dirty="0" err="1" smtClean="0"/>
              <a:t>Ans:Commenting</a:t>
            </a:r>
            <a:r>
              <a:rPr lang="en-US" dirty="0" smtClean="0"/>
              <a:t> </a:t>
            </a:r>
            <a:r>
              <a:rPr lang="en-US" dirty="0"/>
              <a:t>on the art </a:t>
            </a:r>
            <a:r>
              <a:rPr lang="en-US" dirty="0" smtClean="0"/>
              <a:t>gallery, after </a:t>
            </a:r>
            <a:r>
              <a:rPr lang="en-US" dirty="0"/>
              <a:t>visiting , </a:t>
            </a:r>
            <a:r>
              <a:rPr lang="en-US" dirty="0" err="1"/>
              <a:t>Mozena</a:t>
            </a:r>
            <a:r>
              <a:rPr lang="en-US" dirty="0"/>
              <a:t> said that he was </a:t>
            </a:r>
            <a:r>
              <a:rPr lang="en-US" dirty="0" err="1"/>
              <a:t>honoured</a:t>
            </a:r>
            <a:r>
              <a:rPr lang="en-US" dirty="0"/>
              <a:t> that his colleagues and he had the opportunity to </a:t>
            </a:r>
            <a:r>
              <a:rPr lang="en-US" dirty="0" smtClean="0"/>
              <a:t>experience </a:t>
            </a:r>
            <a:r>
              <a:rPr lang="en-US" dirty="0"/>
              <a:t>the art of </a:t>
            </a:r>
            <a:r>
              <a:rPr lang="en-US" dirty="0" err="1"/>
              <a:t>Zainul</a:t>
            </a:r>
            <a:r>
              <a:rPr lang="en-US" dirty="0"/>
              <a:t> </a:t>
            </a:r>
            <a:r>
              <a:rPr lang="en-US" dirty="0" err="1"/>
              <a:t>Abedin</a:t>
            </a:r>
            <a:r>
              <a:rPr lang="en-US" dirty="0"/>
              <a:t> in his (Z.A.) hometown.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54" y="3237934"/>
            <a:ext cx="3085925" cy="294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15668"/>
            <a:ext cx="8762999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series of pictures .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 in group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talk about them. Now briefly write about what each picture portrays: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753" y="2626319"/>
            <a:ext cx="156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picture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6360" y="2626319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2672436"/>
            <a:ext cx="109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9254" y="4340302"/>
            <a:ext cx="1284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2" y="1300501"/>
            <a:ext cx="1854200" cy="133486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78" y="1300500"/>
            <a:ext cx="1114368" cy="13348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26" y="1300500"/>
            <a:ext cx="2209800" cy="13348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2" y="2995651"/>
            <a:ext cx="2033153" cy="131341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15734"/>
            <a:ext cx="1981200" cy="1307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51" y="3015734"/>
            <a:ext cx="2077275" cy="13197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26000"/>
            <a:ext cx="6681426" cy="168274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3486360" y="4340302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12091" y="4345103"/>
            <a:ext cx="1081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picture 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33800" y="6501883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5" y="203579"/>
            <a:ext cx="3342815" cy="4038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0" y="4334209"/>
            <a:ext cx="469483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Picture 1. It depicts a skeletal figure, that is sitting beside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road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is suffering from being hungry.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84" y="316176"/>
            <a:ext cx="2722179" cy="381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4763069" y="4312694"/>
            <a:ext cx="4080680" cy="13849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Picture 2. It portrays two women, who are going to work to survive.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9471" y="4423016"/>
            <a:ext cx="4015354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Picture 3. It delineates a very heart-rending picture. Here a crow is sitting on a dead                   body, who died from hunger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1" y="460616"/>
            <a:ext cx="4015354" cy="37157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4" descr="C:\Users\User\Desktop\Joinul Abedin\d5112101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420" y="533400"/>
            <a:ext cx="3916907" cy="3657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tangle 14"/>
          <p:cNvSpPr/>
          <p:nvPr/>
        </p:nvSpPr>
        <p:spPr>
          <a:xfrm>
            <a:off x="4749420" y="4419600"/>
            <a:ext cx="3916907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Picture 4. In this picture there is a watery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place,where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some boats. Some people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in boats and some are sailing the boats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4" y="740394"/>
            <a:ext cx="389757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874" y="4406341"/>
            <a:ext cx="466610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Picture 5. It portrays the picture of a village by the side of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river.We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see that the sky is covered with clouds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45" b="31739"/>
          <a:stretch/>
        </p:blipFill>
        <p:spPr bwMode="auto">
          <a:xfrm>
            <a:off x="5117911" y="1009934"/>
            <a:ext cx="3572432" cy="21956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5049672" y="3734770"/>
            <a:ext cx="372586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Picture 6. In this picture two farmers are on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leveller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They are at the back of two cows. They are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levelling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soil and pulling the cows by strings to keep the balance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9" y="699449"/>
            <a:ext cx="728678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6098" y="3592590"/>
            <a:ext cx="7284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Picture 7. In this picture a cart is being driven by two cows with much hardship and a man is pushing the cart from its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behind.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53537" y="409438"/>
            <a:ext cx="8741390" cy="6150312"/>
            <a:chOff x="204716" y="409436"/>
            <a:chExt cx="11655187" cy="6150312"/>
          </a:xfrm>
        </p:grpSpPr>
        <p:sp>
          <p:nvSpPr>
            <p:cNvPr id="20" name="Down Ribbon 19"/>
            <p:cNvSpPr/>
            <p:nvPr/>
          </p:nvSpPr>
          <p:spPr>
            <a:xfrm>
              <a:off x="204716" y="409436"/>
              <a:ext cx="11655187" cy="1310185"/>
            </a:xfrm>
            <a:prstGeom prst="ribb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  <a:latin typeface="Arial Black" pitchFamily="34" charset="0"/>
                </a:rPr>
                <a:t>Introduction</a:t>
              </a:r>
              <a:endParaRPr lang="en-US" sz="48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87487" y="4189868"/>
              <a:ext cx="4926840" cy="236988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Arial Black" pitchFamily="34" charset="0"/>
                </a:rPr>
                <a:t>Lesson Introduction</a:t>
              </a:r>
              <a:endParaRPr lang="en-US" sz="1600" dirty="0">
                <a:solidFill>
                  <a:srgbClr val="FFFF00"/>
                </a:solidFill>
                <a:latin typeface="Arial Black" pitchFamily="34" charset="0"/>
              </a:endParaRPr>
            </a:p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Arial Black" pitchFamily="34" charset="0"/>
                </a:rPr>
                <a:t>English 1st </a:t>
              </a:r>
              <a:r>
                <a:rPr lang="en-US" sz="2800" dirty="0">
                  <a:solidFill>
                    <a:srgbClr val="FFFF00"/>
                  </a:solidFill>
                  <a:latin typeface="Arial Black" pitchFamily="34" charset="0"/>
                </a:rPr>
                <a:t>Paper</a:t>
              </a:r>
            </a:p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Arial Black" pitchFamily="34" charset="0"/>
                </a:rPr>
                <a:t>Class: 9-10</a:t>
              </a:r>
            </a:p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Arial Black" pitchFamily="34" charset="0"/>
                </a:rPr>
                <a:t>Unit- 7 </a:t>
              </a:r>
            </a:p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Arial Black" pitchFamily="34" charset="0"/>
                </a:rPr>
                <a:t>Lesson- 1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8361" y="1733263"/>
              <a:ext cx="6387154" cy="477053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b="1" u="sng" dirty="0" smtClean="0">
                  <a:cs typeface="Arial" pitchFamily="34" charset="0"/>
                </a:rPr>
                <a:t>Teacher’s Introduction</a:t>
              </a:r>
            </a:p>
            <a:p>
              <a:pPr algn="ctr">
                <a:buNone/>
              </a:pPr>
              <a:endParaRPr lang="en-US" sz="2400" b="1" dirty="0" smtClean="0">
                <a:cs typeface="Arial" pitchFamily="34" charset="0"/>
              </a:endParaRPr>
            </a:p>
            <a:p>
              <a:pPr algn="ctr">
                <a:buNone/>
              </a:pPr>
              <a:endParaRPr lang="en-US" sz="2400" b="1" dirty="0">
                <a:cs typeface="Arial" pitchFamily="34" charset="0"/>
              </a:endParaRPr>
            </a:p>
            <a:p>
              <a:pPr algn="ctr">
                <a:buNone/>
              </a:pPr>
              <a:endParaRPr lang="en-US" sz="2400" b="1" dirty="0" smtClean="0">
                <a:cs typeface="Arial" pitchFamily="34" charset="0"/>
              </a:endParaRPr>
            </a:p>
            <a:p>
              <a:pPr algn="ctr">
                <a:buNone/>
              </a:pPr>
              <a:endParaRPr lang="en-US" sz="2400" b="1" dirty="0">
                <a:cs typeface="Arial" pitchFamily="34" charset="0"/>
              </a:endParaRPr>
            </a:p>
            <a:p>
              <a:pPr algn="ctr">
                <a:buNone/>
              </a:pPr>
              <a:r>
                <a:rPr lang="en-US" sz="3200" b="1" dirty="0" smtClean="0">
                  <a:cs typeface="Arial" pitchFamily="34" charset="0"/>
                </a:rPr>
                <a:t>Md. </a:t>
              </a:r>
              <a:r>
                <a:rPr lang="en-US" sz="3200" b="1" dirty="0" err="1" smtClean="0">
                  <a:cs typeface="Arial" pitchFamily="34" charset="0"/>
                </a:rPr>
                <a:t>Hamid</a:t>
              </a:r>
              <a:r>
                <a:rPr lang="en-US" sz="3200" b="1" dirty="0" smtClean="0">
                  <a:cs typeface="Arial" pitchFamily="34" charset="0"/>
                </a:rPr>
                <a:t> </a:t>
              </a:r>
              <a:r>
                <a:rPr lang="en-US" sz="3200" b="1" dirty="0" err="1" smtClean="0">
                  <a:cs typeface="Arial" pitchFamily="34" charset="0"/>
                </a:rPr>
                <a:t>Ullah</a:t>
              </a:r>
              <a:endParaRPr lang="en-US" sz="3200" b="1" dirty="0" smtClean="0">
                <a:cs typeface="Arial" pitchFamily="34" charset="0"/>
              </a:endParaRPr>
            </a:p>
            <a:p>
              <a:pPr algn="ctr">
                <a:buNone/>
              </a:pPr>
              <a:r>
                <a:rPr lang="en-US" sz="2800" b="1" dirty="0" smtClean="0">
                  <a:cs typeface="Arial" pitchFamily="34" charset="0"/>
                </a:rPr>
                <a:t>34</a:t>
              </a:r>
              <a:r>
                <a:rPr lang="en-US" sz="2800" b="1" baseline="30000" dirty="0" smtClean="0">
                  <a:cs typeface="Arial" pitchFamily="34" charset="0"/>
                </a:rPr>
                <a:t>th</a:t>
              </a:r>
              <a:r>
                <a:rPr lang="en-US" sz="2800" b="1" dirty="0" smtClean="0">
                  <a:cs typeface="Arial" pitchFamily="34" charset="0"/>
                </a:rPr>
                <a:t> BCS (Non Cadre)</a:t>
              </a:r>
            </a:p>
            <a:p>
              <a:pPr algn="ctr">
                <a:buNone/>
              </a:pPr>
              <a:r>
                <a:rPr lang="en-US" sz="2800" b="1" dirty="0" smtClean="0">
                  <a:cs typeface="Arial" pitchFamily="34" charset="0"/>
                </a:rPr>
                <a:t>Assistant </a:t>
              </a:r>
              <a:r>
                <a:rPr lang="en-US" sz="2800" b="1" dirty="0">
                  <a:cs typeface="Arial" pitchFamily="34" charset="0"/>
                </a:rPr>
                <a:t>Teach</a:t>
              </a:r>
              <a:r>
                <a:rPr lang="en-US" sz="3200" b="1" dirty="0">
                  <a:cs typeface="Arial" pitchFamily="34" charset="0"/>
                </a:rPr>
                <a:t>e</a:t>
              </a:r>
              <a:r>
                <a:rPr lang="en-US" sz="2800" b="1" dirty="0">
                  <a:cs typeface="Arial" pitchFamily="34" charset="0"/>
                </a:rPr>
                <a:t>r (English)</a:t>
              </a:r>
            </a:p>
            <a:p>
              <a:pPr algn="ctr"/>
              <a:r>
                <a:rPr lang="en-US" sz="2800" b="1" dirty="0" err="1" smtClean="0"/>
                <a:t>Daulatkhan</a:t>
              </a:r>
              <a:r>
                <a:rPr lang="en-US" sz="2800" b="1" dirty="0" smtClean="0"/>
                <a:t> Govt. High School</a:t>
              </a:r>
            </a:p>
            <a:p>
              <a:pPr algn="ctr"/>
              <a:r>
                <a:rPr lang="en-US" sz="2800" b="1" dirty="0" err="1" smtClean="0"/>
                <a:t>Bhola</a:t>
              </a:r>
              <a:endParaRPr lang="en-US" sz="2800" b="1" dirty="0" smtClean="0"/>
            </a:p>
            <a:p>
              <a:pPr algn="ctr"/>
              <a:r>
                <a:rPr lang="en-US" sz="2800" b="1" dirty="0" smtClean="0"/>
                <a:t>parvezdk2@gmail.com</a:t>
              </a:r>
              <a:endParaRPr lang="en-US" sz="2800" b="1" dirty="0"/>
            </a:p>
          </p:txBody>
        </p:sp>
      </p:grpSp>
      <p:pic>
        <p:nvPicPr>
          <p:cNvPr id="24" name="Picture 23" descr="36 BCS New 65 K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656" y="2289064"/>
            <a:ext cx="2585543" cy="1491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797" y="1794218"/>
            <a:ext cx="3452884" cy="228646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oup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056" y="150128"/>
            <a:ext cx="2282952" cy="1520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2263" y="354845"/>
            <a:ext cx="5663821" cy="9689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" y="1948100"/>
            <a:ext cx="7620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Choose the best answers from the alternatives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Q:1.Who designed the page of Constitution of Bangladesh?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Rabindra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(b)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Jasimuddin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Q:2.Where was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born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Kishorgang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(b)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Bogra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Pabna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Q:3.which river played a vital role in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Zainul’s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life ?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a)The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Karatoa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(b) The Padma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The Brahmaputra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0801" y="2531092"/>
            <a:ext cx="1046397" cy="707886"/>
          </a:xfrm>
          <a:prstGeom prst="rect">
            <a:avLst/>
          </a:prstGeom>
          <a:blipFill rotWithShape="1">
            <a:blip r:embed="rId3"/>
            <a:stretch>
              <a:fillRect t="-15517" r="-5233" b="-3620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2" name="Rectangle 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9715" y="3099516"/>
            <a:ext cx="1046397" cy="707886"/>
          </a:xfrm>
          <a:prstGeom prst="rect">
            <a:avLst/>
          </a:prstGeom>
          <a:blipFill rotWithShape="1">
            <a:blip r:embed="rId4"/>
            <a:stretch>
              <a:fillRect t="-15385" r="-5233" b="-3504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3" name="Rectangle 3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1000" y="3794157"/>
            <a:ext cx="1046397" cy="707886"/>
          </a:xfrm>
          <a:prstGeom prst="rect">
            <a:avLst/>
          </a:prstGeom>
          <a:blipFill rotWithShape="1">
            <a:blip r:embed="rId5"/>
            <a:stretch>
              <a:fillRect t="-15385" r="-5848" b="-3504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5536" y="827395"/>
            <a:ext cx="3507473" cy="5737177"/>
            <a:chOff x="0" y="827395"/>
            <a:chExt cx="3507473" cy="5737177"/>
          </a:xfrm>
        </p:grpSpPr>
        <p:pic>
          <p:nvPicPr>
            <p:cNvPr id="11" name="Picture 10" descr="House 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27395"/>
              <a:ext cx="3507473" cy="1670146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86" t="10823" r="5378" b="5517"/>
            <a:stretch/>
          </p:blipFill>
          <p:spPr>
            <a:xfrm>
              <a:off x="0" y="2770495"/>
              <a:ext cx="3248167" cy="379407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493827" y="2803836"/>
            <a:ext cx="5363569" cy="37856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rgbClr val="92D050"/>
                  </a:solidFill>
                </a:ln>
                <a:latin typeface="Times New Roman" pitchFamily="18" charset="0"/>
                <a:cs typeface="Times New Roman" pitchFamily="18" charset="0"/>
              </a:rPr>
              <a:t>Write a paragraph about </a:t>
            </a:r>
            <a:r>
              <a:rPr lang="en-US" sz="6000" dirty="0" err="1" smtClean="0">
                <a:ln>
                  <a:solidFill>
                    <a:srgbClr val="92D050"/>
                  </a:solidFill>
                </a:ln>
                <a:latin typeface="Times New Roman" pitchFamily="18" charset="0"/>
                <a:cs typeface="Times New Roman" pitchFamily="18" charset="0"/>
              </a:rPr>
              <a:t>Zainul’s</a:t>
            </a:r>
            <a:r>
              <a:rPr lang="en-US" sz="6000" dirty="0" smtClean="0">
                <a:ln>
                  <a:solidFill>
                    <a:srgbClr val="92D050"/>
                  </a:solidFill>
                </a:ln>
                <a:latin typeface="Times New Roman" pitchFamily="18" charset="0"/>
                <a:cs typeface="Times New Roman" pitchFamily="18" charset="0"/>
              </a:rPr>
              <a:t> Art Gallery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9487" y="1064525"/>
            <a:ext cx="5199797" cy="11737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Home Work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5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"/>
            <a:ext cx="9144000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0635" y="928043"/>
            <a:ext cx="8024883" cy="12146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Stay Safe-Keep yourself on Study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75" r="4247" b="50000"/>
          <a:stretch/>
        </p:blipFill>
        <p:spPr bwMode="auto">
          <a:xfrm>
            <a:off x="1119123" y="3944196"/>
            <a:ext cx="6660107" cy="2504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1725873" y="2586251"/>
            <a:ext cx="5715000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angSong" pitchFamily="49" charset="-122"/>
                <a:ea typeface="FangSong" pitchFamily="49" charset="-122"/>
                <a:cs typeface="Times New Roman" pitchFamily="18" charset="0"/>
              </a:rPr>
              <a:t>THANK YOU ALL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angSong" pitchFamily="49" charset="-122"/>
              <a:ea typeface="FangSong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2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2706" y="247936"/>
            <a:ext cx="7274859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some pictures and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try to find out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answers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" name="Picture 2" descr="C:\Users\hypertech\Pictures\zainul p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2" t="21163" r="71016" b="50803"/>
          <a:stretch/>
        </p:blipFill>
        <p:spPr bwMode="auto">
          <a:xfrm>
            <a:off x="582706" y="1695736"/>
            <a:ext cx="3675530" cy="203947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 Arrow 16"/>
          <p:cNvSpPr/>
          <p:nvPr/>
        </p:nvSpPr>
        <p:spPr>
          <a:xfrm>
            <a:off x="4397188" y="1792107"/>
            <a:ext cx="4518212" cy="2057400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drew the picture 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899"/>
          <a:stretch/>
        </p:blipFill>
        <p:spPr bwMode="auto">
          <a:xfrm>
            <a:off x="582706" y="3977909"/>
            <a:ext cx="3675530" cy="224565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Left Arrow 18"/>
          <p:cNvSpPr/>
          <p:nvPr/>
        </p:nvSpPr>
        <p:spPr>
          <a:xfrm>
            <a:off x="4392706" y="3977909"/>
            <a:ext cx="4522694" cy="2165630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you know the man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0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346" y="283194"/>
            <a:ext cx="5715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/>
              <a:t>Today’s Topic is..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324861" y="1200514"/>
            <a:ext cx="83058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the great artist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89" y="2066501"/>
            <a:ext cx="4107977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92224"/>
            <a:ext cx="2960269" cy="212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01" y="4292224"/>
            <a:ext cx="2778860" cy="2122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070" y="1306773"/>
            <a:ext cx="8679976" cy="47089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u="sng" dirty="0">
                <a:latin typeface="Times New Roman" pitchFamily="18" charset="0"/>
                <a:cs typeface="Times New Roman" pitchFamily="18" charset="0"/>
              </a:rPr>
              <a:t>Outcomes  of the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6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end of the lesson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students 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be able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*read and understand text through silent reading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*answer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questions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*infer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meaning from context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*write about the pictures portrays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Abedin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*write the right answers from the alternatives words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690" y="765951"/>
            <a:ext cx="206057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Pioneer</a:t>
            </a:r>
            <a:r>
              <a:rPr lang="en-US" sz="3600" dirty="0" smtClean="0"/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0624" y="2314455"/>
            <a:ext cx="7165576" cy="1015663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person who is one of the first to settle in an </a:t>
            </a:r>
            <a:r>
              <a:rPr lang="en-US" sz="2000" dirty="0" smtClean="0"/>
              <a:t>area or a </a:t>
            </a:r>
            <a:r>
              <a:rPr lang="en-US" sz="2000" dirty="0"/>
              <a:t>person who begins or helps develop something new and prepares the way </a:t>
            </a:r>
            <a:r>
              <a:rPr lang="en-US" sz="2000" dirty="0" smtClean="0"/>
              <a:t>for others </a:t>
            </a:r>
            <a:r>
              <a:rPr lang="en-US" sz="2000" dirty="0"/>
              <a:t>to </a:t>
            </a:r>
            <a:r>
              <a:rPr lang="en-US" sz="2000" dirty="0" smtClean="0"/>
              <a:t>follow.</a:t>
            </a:r>
            <a:endParaRPr lang="en-US" sz="20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02" r="12883"/>
          <a:stretch/>
        </p:blipFill>
        <p:spPr bwMode="auto">
          <a:xfrm>
            <a:off x="5252836" y="3437724"/>
            <a:ext cx="1981200" cy="1707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0625" y="3726426"/>
            <a:ext cx="20624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Compassion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98" r="28946"/>
          <a:stretch/>
        </p:blipFill>
        <p:spPr bwMode="auto">
          <a:xfrm>
            <a:off x="4292459" y="437048"/>
            <a:ext cx="1296872" cy="1581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4292459" y="1782458"/>
            <a:ext cx="1263623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Begum </a:t>
            </a:r>
            <a:r>
              <a:rPr lang="en-US" sz="1400" dirty="0" err="1" smtClean="0"/>
              <a:t>Rokeya</a:t>
            </a:r>
            <a:endParaRPr lang="en-US" sz="14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15" y="356750"/>
            <a:ext cx="1447800" cy="1780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31567" y="1821251"/>
            <a:ext cx="1488099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/>
              <a:t>Zainul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Abedin</a:t>
            </a:r>
            <a:endParaRPr lang="en-US" sz="16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6" y="4365592"/>
            <a:ext cx="1500187" cy="75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4" y="1821251"/>
            <a:ext cx="1500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0033" y="5220943"/>
            <a:ext cx="8053576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feeling of deep sympathy and sorrow for another who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striken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misfortune,accompanied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a strong desire to alleviate their suffering.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0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78442"/>
            <a:ext cx="14047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Acclaim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819400"/>
            <a:ext cx="699755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praise enthusiastically and often publicly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acknowledge or declare with enthusiastic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approval.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395359"/>
            <a:ext cx="4025753" cy="2227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6767" y="5715000"/>
            <a:ext cx="699755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having an evil appearance : looking likely to cause something bad, harmful, or dangerous to happen.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56" y="3543383"/>
            <a:ext cx="3987652" cy="19812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3400" y="4191000"/>
            <a:ext cx="18581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Sinister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2357735"/>
            <a:ext cx="198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095733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Meaning</a:t>
            </a:r>
          </a:p>
        </p:txBody>
      </p:sp>
    </p:spTree>
    <p:extLst>
      <p:ext uri="{BB962C8B-B14F-4D97-AF65-F5344CB8AC3E}">
        <p14:creationId xmlns="" xmlns:p14="http://schemas.microsoft.com/office/powerpoint/2010/main" val="38390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990600"/>
            <a:ext cx="147850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Skeletal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3657600"/>
            <a:ext cx="111001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Folk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22142" y="2608881"/>
            <a:ext cx="854085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structure of bones that supports the body of a person or </a:t>
            </a:r>
            <a:r>
              <a:rPr lang="en-US" dirty="0" smtClean="0">
                <a:solidFill>
                  <a:schemeClr val="tx1"/>
                </a:solidFill>
              </a:rPr>
              <a:t>animal or a </a:t>
            </a:r>
            <a:r>
              <a:rPr lang="en-US" dirty="0">
                <a:solidFill>
                  <a:schemeClr val="tx1"/>
                </a:solidFill>
              </a:rPr>
              <a:t>set or model of all the bones in the body of a person.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22" y="322881"/>
            <a:ext cx="1801678" cy="1734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  <p:sp>
        <p:nvSpPr>
          <p:cNvPr id="11" name="Rectangle 10"/>
          <p:cNvSpPr/>
          <p:nvPr/>
        </p:nvSpPr>
        <p:spPr>
          <a:xfrm>
            <a:off x="381000" y="2147216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5257800"/>
            <a:ext cx="854085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great proportion of the members of a people that determines the group character and that tends to preserve its characteristic form of civilization and its customs, arts and crafts, legends, traditions, and superstitions from generation to generation.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530458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23" y="3365665"/>
            <a:ext cx="2813077" cy="166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1219200"/>
            <a:ext cx="2514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Outstanding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2514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extremely good or excellent. : easy to notice especially because of being important or very good. : not yet paid. Examples: </a:t>
            </a:r>
            <a:r>
              <a:rPr lang="en-US" b="1" dirty="0"/>
              <a:t>outstanding</a:t>
            </a:r>
            <a:r>
              <a:rPr lang="en-US" dirty="0"/>
              <a:t> in a sentence.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66"/>
          <a:stretch/>
        </p:blipFill>
        <p:spPr bwMode="auto">
          <a:xfrm>
            <a:off x="4267200" y="304800"/>
            <a:ext cx="350090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95758" y="5715000"/>
            <a:ext cx="8167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more important, powerful, successful, or noticeable than other people or </a:t>
            </a:r>
            <a:r>
              <a:rPr lang="en-US" dirty="0" smtClean="0"/>
              <a:t>things 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" y="3886199"/>
            <a:ext cx="192873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Predominant</a:t>
            </a:r>
            <a:r>
              <a:rPr lang="en-US" dirty="0">
                <a:solidFill>
                  <a:prstClr val="black"/>
                </a:solidFill>
              </a:rPr>
              <a:t>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2285" y="1957864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5253335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10945"/>
            <a:ext cx="2895600" cy="202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7" grpId="0"/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1526</TotalTime>
  <Words>966</Words>
  <Application>Microsoft Office PowerPoint</Application>
  <PresentationFormat>On-screen Show (4:3)</PresentationFormat>
  <Paragraphs>119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DELL</cp:lastModifiedBy>
  <cp:revision>178</cp:revision>
  <dcterms:created xsi:type="dcterms:W3CDTF">2015-10-25T14:52:43Z</dcterms:created>
  <dcterms:modified xsi:type="dcterms:W3CDTF">2020-10-11T17:09:54Z</dcterms:modified>
</cp:coreProperties>
</file>