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</p:sldIdLst>
  <p:sldSz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22426" autoAdjust="0"/>
    <p:restoredTop sz="94660"/>
  </p:normalViewPr>
  <p:slideViewPr>
    <p:cSldViewPr snapToGrid="0">
      <p:cViewPr varScale="1">
        <p:scale>
          <a:sx n="46" d="100"/>
          <a:sy n="46" d="100"/>
        </p:scale>
        <p:origin x="47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04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4E7B7A2-F145-4531-8928-3D482E5269E3}" type="datetimeFigureOut">
              <a:rPr lang="en-US" smtClean="0"/>
            </a:fld>
            <a:endParaRPr lang="en-US"/>
          </a:p>
        </p:txBody>
      </p:sp>
      <p:sp>
        <p:nvSpPr>
          <p:cNvPr id="1048805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806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07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0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72EA3A59-8DDA-43C4-A630-CD0DBE4F908F}" type="slidenum">
              <a:rPr lang="en-US" smtClean="0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sp>
        <p:nvSpPr>
          <p:cNvPr id="104864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2EA3A59-8DDA-43C4-A630-CD0DBE4F908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5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2EA3A59-8DDA-43C4-A630-CD0DBE4F908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2EA3A59-8DDA-43C4-A630-CD0DBE4F908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0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2EA3A59-8DDA-43C4-A630-CD0DBE4F908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30" name="Straight Connector 18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/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Straight Connector 19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/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63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4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8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640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41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algn="r" indent="0" marL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6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E8F4886-C889-4562-B7DA-F6D22BAFB0EF}" type="datetime1">
              <a:rPr lang="en-US" smtClean="0"/>
            </a:fld>
            <a:endParaRPr lang="en-US"/>
          </a:p>
        </p:txBody>
      </p:sp>
      <p:sp>
        <p:nvSpPr>
          <p:cNvPr id="10486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10486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589CBB-63D0-4DEA-91F0-F945DA0BC0D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99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059E918-1059-494A-BC1C-8E2212774C3A}" type="datetime1">
              <a:rPr lang="en-US" smtClean="0"/>
            </a:fld>
            <a:endParaRPr lang="en-US"/>
          </a:p>
        </p:txBody>
      </p:sp>
      <p:sp>
        <p:nvSpPr>
          <p:cNvPr id="10488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10488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589CBB-63D0-4DEA-91F0-F945DA0BC0DD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/>
  <p:hf dt="1" ftr="1" hdr="0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4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indent="0" marL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8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059E918-1059-494A-BC1C-8E2212774C3A}" type="datetime1">
              <a:rPr lang="en-US" smtClean="0"/>
            </a:fld>
            <a:endParaRPr lang="en-US"/>
          </a:p>
        </p:txBody>
      </p:sp>
      <p:sp>
        <p:nvSpPr>
          <p:cNvPr id="10487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10487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589CBB-63D0-4DEA-91F0-F945DA0BC0DD}" type="slidenum">
              <a:rPr lang="en-US" smtClean="0"/>
            </a:fld>
            <a:endParaRPr lang="en-US"/>
          </a:p>
        </p:txBody>
      </p:sp>
      <p:sp>
        <p:nvSpPr>
          <p:cNvPr id="1048752" name="TextBox 23"/>
          <p:cNvSpPr txBox="1"/>
          <p:nvPr/>
        </p:nvSpPr>
        <p:spPr>
          <a:xfrm>
            <a:off x="541870" y="790378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753" name="TextBox 24"/>
          <p:cNvSpPr txBox="1"/>
          <p:nvPr/>
        </p:nvSpPr>
        <p:spPr>
          <a:xfrm>
            <a:off x="8893011" y="288655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iming/>
  <p:hf dt="1" ftr="1" hdr="0" sldNum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42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059E918-1059-494A-BC1C-8E2212774C3A}" type="datetime1">
              <a:rPr lang="en-US" smtClean="0"/>
            </a:fld>
            <a:endParaRPr lang="en-US"/>
          </a:p>
        </p:txBody>
      </p:sp>
      <p:sp>
        <p:nvSpPr>
          <p:cNvPr id="10487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10487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589CBB-63D0-4DEA-91F0-F945DA0BC0DD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/>
  <p:hf dt="1" ftr="1" hdr="0" sldNum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5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59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6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059E918-1059-494A-BC1C-8E2212774C3A}" type="datetime1">
              <a:rPr lang="en-US" smtClean="0"/>
            </a:fld>
            <a:endParaRPr lang="en-US"/>
          </a:p>
        </p:txBody>
      </p:sp>
      <p:sp>
        <p:nvSpPr>
          <p:cNvPr id="10487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10487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589CBB-63D0-4DEA-91F0-F945DA0BC0DD}" type="slidenum">
              <a:rPr lang="en-US" smtClean="0"/>
            </a:fld>
            <a:endParaRPr lang="en-US"/>
          </a:p>
        </p:txBody>
      </p:sp>
      <p:sp>
        <p:nvSpPr>
          <p:cNvPr id="1048763" name="TextBox 23"/>
          <p:cNvSpPr txBox="1"/>
          <p:nvPr/>
        </p:nvSpPr>
        <p:spPr>
          <a:xfrm>
            <a:off x="541870" y="790378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764" name="TextBox 24"/>
          <p:cNvSpPr txBox="1"/>
          <p:nvPr/>
        </p:nvSpPr>
        <p:spPr>
          <a:xfrm>
            <a:off x="8893011" y="288655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iming/>
  <p:hf dt="1" ftr="1" hdr="0" sldNum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9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accent1"/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94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059E918-1059-494A-BC1C-8E2212774C3A}" type="datetime1">
              <a:rPr lang="en-US" smtClean="0"/>
            </a:fld>
            <a:endParaRPr lang="en-US"/>
          </a:p>
        </p:txBody>
      </p:sp>
      <p:sp>
        <p:nvSpPr>
          <p:cNvPr id="10487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10487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589CBB-63D0-4DEA-91F0-F945DA0BC0DD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/>
  <p:hf dt="1" ftr="1" hdr="0" sldNum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2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893AA95-B8FC-4477-A467-15A0CDFE5BBF}" type="datetime1">
              <a:rPr lang="en-US" smtClean="0"/>
            </a:fld>
            <a:endParaRPr lang="en-US"/>
          </a:p>
        </p:txBody>
      </p:sp>
      <p:sp>
        <p:nvSpPr>
          <p:cNvPr id="10487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10487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589CBB-63D0-4DEA-91F0-F945DA0BC0D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anchor="ctr"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3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CD468D8-25A5-4C01-8209-97AAB3E96193}" type="datetime1">
              <a:rPr lang="en-US" smtClean="0"/>
            </a:fld>
            <a:endParaRPr lang="en-US"/>
          </a:p>
        </p:txBody>
      </p:sp>
      <p:sp>
        <p:nvSpPr>
          <p:cNvPr id="10487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10487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589CBB-63D0-4DEA-91F0-F945DA0BC0D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9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DD5F3EB-1B78-4FC5-A990-7FDB814A6355}" type="datetime1">
              <a:rPr lang="en-US" smtClean="0"/>
            </a:fld>
            <a:endParaRPr lang="en-US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589CBB-63D0-4DEA-91F0-F945DA0BC0D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b="0" cap="none" sz="4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66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algn="l" indent="0" marL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6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0A95963-2D10-45D3-B971-FCB54C4130AC}" type="datetime1">
              <a:rPr lang="en-US" smtClean="0"/>
            </a:fld>
            <a:endParaRPr lang="en-US"/>
          </a:p>
        </p:txBody>
      </p:sp>
      <p:sp>
        <p:nvSpPr>
          <p:cNvPr id="10487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10487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589CBB-63D0-4DEA-91F0-F945DA0BC0D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77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78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7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0932C04-CE20-4A7F-B634-9805BE7E47C9}" type="datetime1">
              <a:rPr lang="en-US" smtClean="0"/>
            </a:fld>
            <a:endParaRPr lang="en-US"/>
          </a:p>
        </p:txBody>
      </p:sp>
      <p:sp>
        <p:nvSpPr>
          <p:cNvPr id="104878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104878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589CBB-63D0-4DEA-91F0-F945DA0BC0D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29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30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3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32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3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54EF332-7889-40BF-94D9-B28A1FA20CBC}" type="datetime1">
              <a:rPr lang="en-US" smtClean="0"/>
            </a:fld>
            <a:endParaRPr lang="en-US"/>
          </a:p>
        </p:txBody>
      </p:sp>
      <p:sp>
        <p:nvSpPr>
          <p:cNvPr id="104873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104873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589CBB-63D0-4DEA-91F0-F945DA0BC0D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8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9B1E1F2-502F-43DE-9B49-E6BE6D53FCA7}" type="datetime1">
              <a:rPr lang="en-US" smtClean="0"/>
            </a:fld>
            <a:endParaRPr lang="en-US"/>
          </a:p>
        </p:txBody>
      </p:sp>
      <p:sp>
        <p:nvSpPr>
          <p:cNvPr id="104878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104878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589CBB-63D0-4DEA-91F0-F945DA0BC0D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9BF6D81-D227-4FDB-97E7-0376E247BC84}" type="datetime1">
              <a:rPr lang="en-US" smtClean="0"/>
            </a:fld>
            <a:endParaRPr lang="en-US"/>
          </a:p>
        </p:txBody>
      </p:sp>
      <p:sp>
        <p:nvSpPr>
          <p:cNvPr id="104875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104875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589CBB-63D0-4DEA-91F0-F945DA0BC0D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71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72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indent="0" marL="0">
              <a:buNone/>
              <a:defRPr sz="1400"/>
            </a:lvl1pPr>
            <a:lvl2pPr indent="0" marL="457063">
              <a:buNone/>
              <a:defRPr sz="1400"/>
            </a:lvl2pPr>
            <a:lvl3pPr indent="0" marL="914126">
              <a:buNone/>
              <a:defRPr sz="1200"/>
            </a:lvl3pPr>
            <a:lvl4pPr indent="0" marL="1371189">
              <a:buNone/>
              <a:defRPr sz="1000"/>
            </a:lvl4pPr>
            <a:lvl5pPr indent="0" marL="1828251">
              <a:buNone/>
              <a:defRPr sz="1000"/>
            </a:lvl5pPr>
            <a:lvl6pPr indent="0" marL="2285314">
              <a:buNone/>
              <a:defRPr sz="1000"/>
            </a:lvl6pPr>
            <a:lvl7pPr indent="0" marL="2742377">
              <a:buNone/>
              <a:defRPr sz="1000"/>
            </a:lvl7pPr>
            <a:lvl8pPr indent="0" marL="3199440">
              <a:buNone/>
              <a:defRPr sz="1000"/>
            </a:lvl8pPr>
            <a:lvl9pPr indent="0" marL="3656503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7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E22F473-C895-4E68-9ADF-4AA584038267}" type="datetime1">
              <a:rPr lang="en-US" smtClean="0"/>
            </a:fld>
            <a:endParaRPr lang="en-US"/>
          </a:p>
        </p:txBody>
      </p:sp>
      <p:sp>
        <p:nvSpPr>
          <p:cNvPr id="104877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104877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589CBB-63D0-4DEA-91F0-F945DA0BC0D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6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87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788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8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173D538-31ED-4A94-BEF1-A8ED33EAFD1E}" type="datetime1">
              <a:rPr lang="en-US" smtClean="0"/>
            </a:fld>
            <a:endParaRPr lang="en-US"/>
          </a:p>
        </p:txBody>
      </p:sp>
      <p:sp>
        <p:nvSpPr>
          <p:cNvPr id="10487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104879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589CBB-63D0-4DEA-91F0-F945DA0BC0DD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28" name="Straight Connector 18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/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Straight Connector 19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/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576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7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8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9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0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1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2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3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584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85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9E918-1059-494A-BC1C-8E2212774C3A}" type="datetime1">
              <a:rPr lang="en-US" smtClean="0"/>
            </a:fld>
            <a:endParaRPr lang="en-US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F589CBB-63D0-4DEA-91F0-F945DA0BC0DD}" type="slidenum">
              <a:rPr lang="en-US" smtClean="0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/>
  <p:hf dt="1" ftr="1" hdr="0" sldNum="1"/>
  <p:txStyles>
    <p:titleStyle>
      <a:lvl1pPr algn="l" defTabSz="457200" eaLnBrk="1" hangingPunct="1" latinLnBrk="0" rtl="0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342900" latinLnBrk="0" marL="342900" rtl="0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gif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17522" b="54192"/>
          <a:stretch>
            <a:fillRect/>
          </a:stretch>
        </p:blipFill>
        <p:spPr>
          <a:xfrm>
            <a:off x="753754" y="277842"/>
            <a:ext cx="10604310" cy="1230431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48645" name="Rectangle 4"/>
          <p:cNvSpPr/>
          <p:nvPr/>
        </p:nvSpPr>
        <p:spPr>
          <a:xfrm>
            <a:off x="1894609" y="5687419"/>
            <a:ext cx="8167254" cy="707886"/>
          </a:xfrm>
          <a:prstGeom prst="rect"/>
          <a:solidFill>
            <a:srgbClr val="00B050"/>
          </a:solidFill>
        </p:spPr>
        <p:txBody>
          <a:bodyPr bIns="45720" lIns="91440" rIns="91440" tIns="45720" wrap="square">
            <a:spAutoFit/>
            <a:scene3d>
              <a:camera prst="orthographicFront"/>
              <a:lightRig dir="t" rig="sof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b="1" dirty="0" sz="4000" lang="en-US" err="1" smtClean="0">
                <a:solidFill>
                  <a:schemeClr val="accent6">
                    <a:lumMod val="50000"/>
                  </a:schemeClr>
                </a:solidFill>
              </a:rPr>
              <a:t>আজকের</a:t>
            </a:r>
            <a:r>
              <a:rPr b="1" dirty="0" sz="4000" lang="en-US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b="1" dirty="0" sz="4000" lang="en-US" err="1" smtClean="0">
                <a:solidFill>
                  <a:schemeClr val="accent6">
                    <a:lumMod val="50000"/>
                  </a:schemeClr>
                </a:solidFill>
              </a:rPr>
              <a:t>ক্লাসে</a:t>
            </a:r>
            <a:r>
              <a:rPr b="1" dirty="0" sz="4000" lang="en-US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b="1" dirty="0" sz="4000" lang="en-US" err="1" smtClean="0">
                <a:solidFill>
                  <a:schemeClr val="accent6">
                    <a:lumMod val="50000"/>
                  </a:schemeClr>
                </a:solidFill>
              </a:rPr>
              <a:t>সবাই</a:t>
            </a:r>
            <a:r>
              <a:rPr b="1" dirty="0" sz="4000" lang="bn-BD" smtClean="0">
                <a:solidFill>
                  <a:schemeClr val="accent6">
                    <a:lumMod val="50000"/>
                  </a:schemeClr>
                </a:solidFill>
              </a:rPr>
              <a:t>কে স্বাগতম</a:t>
            </a:r>
            <a:endParaRPr b="1" cap="none" dirty="0" sz="4000" lang="en-US" spc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0486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589CBB-63D0-4DEA-91F0-F945DA0BC0DD}" type="slidenum">
              <a:rPr lang="en-US" smtClean="0">
                <a:solidFill>
                  <a:srgbClr val="FFFF00"/>
                </a:solidFill>
              </a:rPr>
              <a:t>1</a:t>
            </a:fld>
            <a:endParaRPr lang="en-US">
              <a:solidFill>
                <a:srgbClr val="FFFF00"/>
              </a:solidFill>
            </a:endParaRPr>
          </a:p>
        </p:txBody>
      </p:sp>
      <p:pic>
        <p:nvPicPr>
          <p:cNvPr id="2097156" name="Picture 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t="1987" r="811"/>
          <a:stretch>
            <a:fillRect/>
          </a:stretch>
        </p:blipFill>
        <p:spPr>
          <a:xfrm>
            <a:off x="2049954" y="1899746"/>
            <a:ext cx="8011909" cy="3489518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7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Rectangle 6"/>
          <p:cNvSpPr/>
          <p:nvPr/>
        </p:nvSpPr>
        <p:spPr>
          <a:xfrm>
            <a:off x="0" y="0"/>
            <a:ext cx="12192000" cy="6858000"/>
          </a:xfrm>
          <a:prstGeom prst="rect"/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48717" name="Rectangle 7"/>
          <p:cNvSpPr/>
          <p:nvPr/>
        </p:nvSpPr>
        <p:spPr>
          <a:xfrm>
            <a:off x="3364322" y="101308"/>
            <a:ext cx="6812280" cy="891540"/>
          </a:xfrm>
          <a:prstGeom prst="rect"/>
          <a:noFill/>
        </p:spPr>
        <p:txBody>
          <a:bodyPr bIns="45720" lIns="91440" rIns="91440" tIns="45720" wrap="none">
            <a:spAutoFit/>
            <a:scene3d>
              <a:camera prst="orthographicFront"/>
              <a:lightRig dir="t" rig="sof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b="1" cap="none" dirty="0" sz="5400" lang="bn-BD" spc="0" smtClean="0"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ইমানের সাতটি মূল বিষয়</a:t>
            </a:r>
            <a:endParaRPr b="1" cap="none" dirty="0" sz="5400" lang="en-US" spc="0"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18" name="Rectangle 8"/>
          <p:cNvSpPr/>
          <p:nvPr/>
        </p:nvSpPr>
        <p:spPr>
          <a:xfrm>
            <a:off x="1930945" y="1498413"/>
            <a:ext cx="7612380" cy="4485641"/>
          </a:xfrm>
          <a:prstGeom prst="rect"/>
          <a:noFill/>
        </p:spPr>
        <p:txBody>
          <a:bodyPr bIns="45720" lIns="91440" rIns="91440" tIns="45720" wrap="none">
            <a:spAutoFit/>
            <a:scene3d>
              <a:camera prst="orthographicFront"/>
              <a:lightRig dir="t" rig="harsh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 indent="-914400" marL="914400">
              <a:buFont typeface="+mj-lt"/>
              <a:buAutoNum type="arabicPeriod"/>
            </a:pPr>
            <a:r>
              <a:rPr b="1" dirty="0" sz="3600" lang="bn-BD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তায়ালার প্রতি</a:t>
            </a:r>
            <a:r>
              <a:rPr b="1" dirty="0" sz="3600" lang="bn-IN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bn-BD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</a:p>
          <a:p>
            <a:pPr indent="-914400" marL="914400">
              <a:buFont typeface="+mj-lt"/>
              <a:buAutoNum type="arabicPeriod"/>
            </a:pPr>
            <a:r>
              <a:rPr b="1" cap="none" dirty="0" sz="3600" lang="bn-BD" spc="0" smtClean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ফেরেশতা গনের প্রতি বিশ্বাস</a:t>
            </a:r>
          </a:p>
          <a:p>
            <a:pPr indent="-914400" marL="914400">
              <a:buFont typeface="+mj-lt"/>
              <a:buAutoNum type="arabicPeriod"/>
            </a:pPr>
            <a:r>
              <a:rPr b="1" dirty="0" sz="3600" lang="bn-BD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আসমানি কিতাব সমূহের প্রতি বিশ্বাস</a:t>
            </a:r>
          </a:p>
          <a:p>
            <a:pPr indent="-914400" marL="914400">
              <a:buFont typeface="+mj-lt"/>
              <a:buAutoNum type="arabicPeriod"/>
            </a:pPr>
            <a:r>
              <a:rPr b="1" cap="none" dirty="0" sz="3600" lang="bn-BD" spc="0" smtClean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নবি-রাসুলগণের প্রতি বিশ্বাস</a:t>
            </a:r>
          </a:p>
          <a:p>
            <a:pPr indent="-914400" marL="914400">
              <a:buFont typeface="+mj-lt"/>
              <a:buAutoNum type="arabicPeriod"/>
            </a:pPr>
            <a:r>
              <a:rPr b="1" dirty="0" sz="3600" lang="bn-BD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 প্রতি বিশ্বাস</a:t>
            </a:r>
          </a:p>
          <a:p>
            <a:pPr indent="-914400" marL="914400">
              <a:buFont typeface="+mj-lt"/>
              <a:buAutoNum type="arabicPeriod"/>
            </a:pPr>
            <a:r>
              <a:rPr b="1" cap="none" dirty="0" sz="3600" lang="bn-BD" spc="0" smtClean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তকদিরের প্রতি বিশ্বাস</a:t>
            </a:r>
          </a:p>
          <a:p>
            <a:pPr indent="-914400" marL="914400">
              <a:buFont typeface="+mj-lt"/>
              <a:buAutoNum type="arabicPeriod"/>
            </a:pPr>
            <a:r>
              <a:rPr b="1" dirty="0" sz="3600" lang="bn-BD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মৃত্যুর পর পুনরুথ্থানে বিশ্বাস।</a:t>
            </a:r>
            <a:endParaRPr b="1" cap="none" dirty="0" sz="3600" lang="bn-BD" spc="0" smtClean="0"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914400" marL="914400">
              <a:buFont typeface="+mj-lt"/>
              <a:buAutoNum type="arabicPeriod"/>
            </a:pPr>
            <a:endParaRPr b="1" cap="none" dirty="0" sz="4400" lang="en-US" spc="0"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19" name="Rectangle 9"/>
          <p:cNvSpPr/>
          <p:nvPr/>
        </p:nvSpPr>
        <p:spPr>
          <a:xfrm>
            <a:off x="3581400" y="1161115"/>
            <a:ext cx="5246276" cy="45719"/>
          </a:xfrm>
          <a:prstGeom prst="rect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12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7"/>
                                        <p:tgtEl>
                                          <p:spTgt spid="104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20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48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48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48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5"/>
                                        <p:tgtEl>
                                          <p:spTgt spid="1048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6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48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48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048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1"/>
                                        <p:tgtEl>
                                          <p:spTgt spid="1048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2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48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48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48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7"/>
                                        <p:tgtEl>
                                          <p:spTgt spid="1048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8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48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048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48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3"/>
                                        <p:tgtEl>
                                          <p:spTgt spid="1048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4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048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048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048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9"/>
                                        <p:tgtEl>
                                          <p:spTgt spid="1048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50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0487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0487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0487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5"/>
                                        <p:tgtEl>
                                          <p:spTgt spid="10487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56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0487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0487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0487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61"/>
                                        <p:tgtEl>
                                          <p:spTgt spid="10487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7" grpId="0"/>
      <p:bldP spid="10487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Rectangle 6"/>
          <p:cNvSpPr/>
          <p:nvPr/>
        </p:nvSpPr>
        <p:spPr>
          <a:xfrm>
            <a:off x="0" y="0"/>
            <a:ext cx="12192000" cy="6858000"/>
          </a:xfrm>
          <a:prstGeom prst="rect"/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bn-BD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dirty="0" sz="4400" lang="bn-BD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dirty="0" sz="4400" lang="bn-BD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dirty="0" sz="4400" lang="bn-BD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dirty="0" sz="4400" lang="bn-BD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dirty="0" sz="3200" lang="bn-BD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প্রঃ- ইসলামের মূল</a:t>
            </a:r>
            <a:r>
              <a:rPr dirty="0" sz="3200" lang="bn-IN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bn-BD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বিষয়ের প্রতি বিশ্বাস না করলে কি হয় ?</a:t>
            </a:r>
            <a:endParaRPr dirty="0" sz="3200" lang="en-US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dirty="0" sz="3200" lang="bn-BD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dirty="0" sz="3200" lang="bn-BD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উঃ- ইসলামের মূল বিষয়ের প্রতি বিশ্বাস না করলে ইনান হারা কাফের </a:t>
            </a:r>
          </a:p>
          <a:p>
            <a:pPr algn="ctr"/>
            <a:r>
              <a:rPr dirty="0" sz="3200" lang="bn-BD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 যাবে। পরিনামে মৃত্যুর পর অনন্ত কালের জন্য জাহান্নামের শাস্তি</a:t>
            </a:r>
          </a:p>
          <a:p>
            <a:pPr algn="ctr"/>
            <a:r>
              <a:rPr dirty="0" sz="3200" lang="bn-BD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 করতে হবে।</a:t>
            </a:r>
            <a:endParaRPr dirty="0" sz="3200" lang="en-US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21" name="Rectangle 7"/>
          <p:cNvSpPr/>
          <p:nvPr/>
        </p:nvSpPr>
        <p:spPr>
          <a:xfrm>
            <a:off x="3984170" y="155896"/>
            <a:ext cx="4820195" cy="891540"/>
          </a:xfrm>
          <a:prstGeom prst="rect"/>
          <a:noFill/>
        </p:spPr>
        <p:txBody>
          <a:bodyPr bIns="45720" lIns="91440" rIns="91440" tIns="45720" wrap="square">
            <a:spAutoFit/>
          </a:bodyPr>
          <a:p>
            <a:pPr algn="ctr"/>
            <a:r>
              <a:rPr b="1" cap="none" dirty="0" sz="5400" lang="bn-BD" spc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algn="bl" dir="2640000" dist="38100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b="1" cap="none" dirty="0" sz="5400" lang="en-US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algn="bl" dir="2640000" dist="38100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22" name="Rectangle 8"/>
          <p:cNvSpPr/>
          <p:nvPr/>
        </p:nvSpPr>
        <p:spPr>
          <a:xfrm>
            <a:off x="4079543" y="1194179"/>
            <a:ext cx="4531057" cy="81886"/>
          </a:xfrm>
          <a:prstGeom prst="rect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70" name="Picture 9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 cstate="print"/>
          <a:srcRect l="32311" t="32039" r="26031" b="32935"/>
          <a:stretch>
            <a:fillRect/>
          </a:stretch>
        </p:blipFill>
        <p:spPr>
          <a:xfrm>
            <a:off x="5217994" y="1460477"/>
            <a:ext cx="1756012" cy="1968523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7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8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9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0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2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3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4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5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7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5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487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0487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2"/>
                                        <p:tgtEl>
                                          <p:spTgt spid="10487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0487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0487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7"/>
                                        <p:tgtEl>
                                          <p:spTgt spid="10487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0487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0487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2"/>
                                        <p:tgtEl>
                                          <p:spTgt spid="10487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0487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0487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7"/>
                                        <p:tgtEl>
                                          <p:spTgt spid="10487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1" grpId="0"/>
      <p:bldP spid="10487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Rectangle 6"/>
          <p:cNvSpPr/>
          <p:nvPr/>
        </p:nvSpPr>
        <p:spPr>
          <a:xfrm>
            <a:off x="0" y="1873070"/>
            <a:ext cx="12191999" cy="2862322"/>
          </a:xfrm>
          <a:prstGeom prst="rect"/>
          <a:solidFill>
            <a:srgbClr val="00B050"/>
          </a:solidFill>
        </p:spPr>
        <p:txBody>
          <a:bodyPr wrap="square">
            <a:spAutoFit/>
          </a:bodyPr>
          <a:p>
            <a:pPr algn="ctr"/>
            <a:r>
              <a:rPr b="1" dirty="0" sz="3600" lang="bn-BD">
                <a:latin typeface="NikoshBAN" panose="02000000000000000000" pitchFamily="2" charset="0"/>
                <a:cs typeface="NikoshBAN" panose="02000000000000000000" pitchFamily="2" charset="0"/>
              </a:rPr>
              <a:t>৪টি সুফল </a:t>
            </a:r>
            <a:endParaRPr b="1" dirty="0" sz="3600" lang="en-US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36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b="1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সৎ-চরিত্র </a:t>
            </a:r>
            <a:r>
              <a:rPr b="1" dirty="0" sz="3600" lang="bn-BD">
                <a:latin typeface="NikoshBAN" panose="02000000000000000000" pitchFamily="2" charset="0"/>
                <a:cs typeface="NikoshBAN" panose="02000000000000000000" pitchFamily="2" charset="0"/>
              </a:rPr>
              <a:t>বান হবে </a:t>
            </a:r>
            <a:endParaRPr b="1"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3600" lang="bn-BD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b="1" dirty="0" sz="36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b="1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b="1" dirty="0" sz="3600" lang="bn-BD">
                <a:latin typeface="NikoshBAN" panose="02000000000000000000" pitchFamily="2" charset="0"/>
                <a:cs typeface="NikoshBAN" panose="02000000000000000000" pitchFamily="2" charset="0"/>
              </a:rPr>
              <a:t>মানুষ তাকে ভালবাসবে</a:t>
            </a:r>
          </a:p>
          <a:p>
            <a:r>
              <a:rPr b="1" dirty="0" sz="3600" lang="bn-BD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b="1" dirty="0" sz="36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b="1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পরিবার,সমাজ </a:t>
            </a:r>
            <a:r>
              <a:rPr b="1" dirty="0" sz="3600" lang="bn-BD">
                <a:latin typeface="NikoshBAN" panose="02000000000000000000" pitchFamily="2" charset="0"/>
                <a:cs typeface="NikoshBAN" panose="02000000000000000000" pitchFamily="2" charset="0"/>
              </a:rPr>
              <a:t>ও দেশে শান্তি বিরাজ করবে </a:t>
            </a:r>
            <a:endParaRPr b="1"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3600" lang="bn-BD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b="1" dirty="0" sz="36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b="1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মৃত্যুর </a:t>
            </a:r>
            <a:r>
              <a:rPr b="1" dirty="0" sz="3600" lang="bn-BD">
                <a:latin typeface="NikoshBAN" panose="02000000000000000000" pitchFamily="2" charset="0"/>
                <a:cs typeface="NikoshBAN" panose="02000000000000000000" pitchFamily="2" charset="0"/>
              </a:rPr>
              <a:t>পর অনন্তকালের </a:t>
            </a:r>
            <a:r>
              <a:rPr b="1" dirty="0" sz="36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b="1" dirty="0" sz="36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চিরস্থা</a:t>
            </a:r>
            <a:r>
              <a:rPr b="1" dirty="0" sz="36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য়ী</a:t>
            </a:r>
            <a:r>
              <a:rPr b="1" dirty="0" sz="36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bn-BD">
                <a:latin typeface="NikoshBAN" panose="02000000000000000000" pitchFamily="2" charset="0"/>
                <a:cs typeface="NikoshBAN" panose="02000000000000000000" pitchFamily="2" charset="0"/>
              </a:rPr>
              <a:t>জান্নাত পাবে।</a:t>
            </a:r>
            <a:endParaRPr b="1"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Rectangle 6"/>
          <p:cNvSpPr/>
          <p:nvPr/>
        </p:nvSpPr>
        <p:spPr>
          <a:xfrm>
            <a:off x="0" y="-276913"/>
            <a:ext cx="12192000" cy="6721475"/>
          </a:xfrm>
          <a:prstGeom prst="rect"/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8" name="Rectangle 7"/>
          <p:cNvSpPr/>
          <p:nvPr/>
        </p:nvSpPr>
        <p:spPr>
          <a:xfrm>
            <a:off x="4367284" y="330484"/>
            <a:ext cx="2938780" cy="6883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dirty="0" sz="4000" lang="bn-BD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algn="bl" dir="2640000" dist="38100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b="1" cap="none" dirty="0" sz="4000" lang="en-US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algn="bl" dir="2640000" dist="38100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9" name="Rectangle 8"/>
          <p:cNvSpPr/>
          <p:nvPr/>
        </p:nvSpPr>
        <p:spPr>
          <a:xfrm>
            <a:off x="4465506" y="966211"/>
            <a:ext cx="3370997" cy="45719"/>
          </a:xfrm>
          <a:prstGeom prst="rect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54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759119" y="1285973"/>
            <a:ext cx="2587323" cy="1509478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48630" name="Rectangle 10"/>
          <p:cNvSpPr/>
          <p:nvPr/>
        </p:nvSpPr>
        <p:spPr>
          <a:xfrm>
            <a:off x="182880" y="3083825"/>
            <a:ext cx="11887200" cy="2694940"/>
          </a:xfrm>
          <a:prstGeom prst="rect"/>
          <a:noFill/>
        </p:spPr>
        <p:txBody>
          <a:bodyPr bIns="45720" lIns="91440" rIns="91440" tIns="45720" wrap="square">
            <a:spAutoFit/>
          </a:bodyPr>
          <a:p>
            <a:r>
              <a:rPr b="1" dirty="0" sz="2800" lang="en-US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bn-BD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প্রঃ- ইমান ও ইসলামের সম্পর্ক কেমন</a:t>
            </a:r>
            <a:endParaRPr b="1" dirty="0" sz="2400" lang="en-US" smtClean="0">
              <a:ln w="9525">
                <a:solidFill>
                  <a:schemeClr val="bg1"/>
                </a:solidFill>
                <a:prstDash val="solid"/>
              </a:ln>
              <a:effectLst>
                <a:outerShdw algn="tl" blurRad="12700" dir="2700000" dist="38100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cap="none" dirty="0" sz="2400" lang="en-US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cap="none" dirty="0" sz="2000" lang="bn-BD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উঃ-ইমান ও ইসলামের সম্পর্ক অত্যান্ত গভীর ও অজ্ঞা</a:t>
            </a:r>
            <a:r>
              <a:rPr b="1" cap="none" dirty="0" sz="2000" lang="bn-IN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b="1" cap="none" dirty="0" sz="2000" lang="bn-BD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b="1" cap="none" dirty="0" sz="2000" lang="bn-IN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b="1" dirty="0" sz="2000" lang="bn-IN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000" lang="bn-BD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 জ</a:t>
            </a:r>
            <a:r>
              <a:rPr b="1" dirty="0" sz="2000" lang="bn-IN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b="1" dirty="0" sz="2000" lang="bn-BD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ত।</a:t>
            </a:r>
            <a:endParaRPr b="1" dirty="0" sz="2000" lang="bn-IN" smtClean="0">
              <a:ln w="9525">
                <a:solidFill>
                  <a:schemeClr val="bg1"/>
                </a:solidFill>
                <a:prstDash val="solid"/>
              </a:ln>
              <a:solidFill>
                <a:schemeClr val="bg2"/>
              </a:solidFill>
              <a:effectLst>
                <a:outerShdw algn="tl" blurRad="12700" dir="2700000" dist="38100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b="1" dirty="0" sz="2000" lang="bn-IN" smtClean="0">
              <a:ln w="9525">
                <a:solidFill>
                  <a:schemeClr val="bg1"/>
                </a:solidFill>
                <a:prstDash val="solid"/>
              </a:ln>
              <a:solidFill>
                <a:schemeClr val="bg2"/>
              </a:solidFill>
              <a:effectLst>
                <a:outerShdw algn="tl" blurRad="12700" dir="2700000" dist="38100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000" lang="bn-BD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যেমন-ধুয়ার সাথে আগুনের সম্পর্ক,গাছের সাথে ডাল-পালা,</a:t>
            </a:r>
          </a:p>
          <a:p>
            <a:r>
              <a:rPr b="1" dirty="0" sz="2000" lang="bn-BD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শাখা-প্রশাখা,মূল ও কান্ডের সাথে যে সম্পর্ক,অনুর</a:t>
            </a:r>
            <a:r>
              <a:rPr b="1" dirty="0" sz="2000" lang="bn-IN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b="1" dirty="0" sz="2000" lang="bn-BD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 ভাবে ঘরের সাথে</a:t>
            </a:r>
          </a:p>
          <a:p>
            <a:r>
              <a:rPr b="1" cap="none" dirty="0" sz="2000" lang="bn-BD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দরজা-জালানার সাথে যে সম্পর্ক</a:t>
            </a:r>
            <a:r>
              <a:rPr b="1" dirty="0" sz="2000" lang="bn-IN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b="1" dirty="0" sz="2000" lang="bn-IN" smtClean="0">
              <a:ln w="9525">
                <a:solidFill>
                  <a:schemeClr val="bg1"/>
                </a:solidFill>
                <a:prstDash val="solid"/>
              </a:ln>
              <a:solidFill>
                <a:schemeClr val="bg2"/>
              </a:solidFill>
              <a:effectLst>
                <a:outerShdw algn="tl" blurRad="12700" dir="2700000" dist="38100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cap="none" dirty="0" sz="2000" lang="bn-BD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 ও ইসলামের সাথে সেই</a:t>
            </a:r>
            <a:r>
              <a:rPr b="1" cap="none" dirty="0" sz="2000" lang="bn-IN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000" lang="bn-BD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সম্পর্ক।</a:t>
            </a:r>
            <a:r>
              <a:rPr b="1" dirty="0" sz="2000" lang="bn-IN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000" lang="bn-BD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</a:t>
            </a:r>
            <a:r>
              <a:rPr b="1" dirty="0" sz="2000" lang="bn-IN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b="1" dirty="0" sz="2000" lang="bn-BD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একটা অন্যটা ছাড়া বিকল বা মূল্য হ</a:t>
            </a:r>
            <a:r>
              <a:rPr b="1" dirty="0" sz="2000" lang="bn-IN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ীন</a:t>
            </a:r>
            <a:r>
              <a:rPr b="1" dirty="0" sz="2000" lang="bn-BD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ইসলাম ও</a:t>
            </a:r>
            <a:r>
              <a:rPr b="1" dirty="0" sz="2000" lang="bn-IN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cap="none" dirty="0" sz="2000" lang="bn-BD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 একটা ব্যাতিত অন্যটা বিকল বা মূল্য হিন।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4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5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6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3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4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4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4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1"/>
                                        <p:tgtEl>
                                          <p:spTgt spid="104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048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048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048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9"/>
                                        <p:tgtEl>
                                          <p:spTgt spid="1048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048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048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048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45"/>
                                        <p:tgtEl>
                                          <p:spTgt spid="1048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048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048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048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51"/>
                                        <p:tgtEl>
                                          <p:spTgt spid="1048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048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048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048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57"/>
                                        <p:tgtEl>
                                          <p:spTgt spid="1048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048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048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048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63"/>
                                        <p:tgtEl>
                                          <p:spTgt spid="1048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8" grpId="0"/>
      <p:bldP spid="10486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Rectangle 7"/>
          <p:cNvSpPr/>
          <p:nvPr/>
        </p:nvSpPr>
        <p:spPr>
          <a:xfrm>
            <a:off x="0" y="0"/>
            <a:ext cx="12192000" cy="6858000"/>
          </a:xfrm>
          <a:prstGeom prst="rect"/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2400" lang="bn-BD"/>
              <a:t>ইমানের গুরুত্ব</a:t>
            </a:r>
            <a:r>
              <a:rPr dirty="0" sz="2400" lang="bn-IN"/>
              <a:t>:</a:t>
            </a:r>
            <a:r>
              <a:rPr dirty="0" sz="2400" lang="bn-BD"/>
              <a:t>-</a:t>
            </a:r>
            <a:endParaRPr dirty="0" sz="2400" lang="en-US"/>
          </a:p>
          <a:p>
            <a:r>
              <a:rPr dirty="0" sz="2000" lang="bn-BD"/>
              <a:t>পৃথিব</a:t>
            </a:r>
            <a:r>
              <a:rPr dirty="0" sz="2000" lang="bn-IN"/>
              <a:t>ী</a:t>
            </a:r>
            <a:r>
              <a:rPr dirty="0" sz="2000" lang="bn-BD"/>
              <a:t>তে অসংখ্য সৃ</a:t>
            </a:r>
            <a:r>
              <a:rPr dirty="0" sz="2000" lang="bn-IN"/>
              <a:t>ষ্টি</a:t>
            </a:r>
            <a:r>
              <a:rPr dirty="0" sz="2000" lang="bn-BD"/>
              <a:t> কূলের মধ্যে বিনা দর</a:t>
            </a:r>
            <a:r>
              <a:rPr dirty="0" sz="2000" lang="en-US" err="1"/>
              <a:t>খা</a:t>
            </a:r>
            <a:r>
              <a:rPr dirty="0" sz="2000" lang="bn-BD"/>
              <a:t>স্তে যিনি আমাকে সৃ</a:t>
            </a:r>
            <a:r>
              <a:rPr dirty="0" sz="2000" lang="bn-IN"/>
              <a:t>ষ্টি</a:t>
            </a:r>
            <a:r>
              <a:rPr dirty="0" sz="2000" lang="bn-BD"/>
              <a:t>র সেরা</a:t>
            </a:r>
            <a:r>
              <a:rPr dirty="0" sz="2000" lang="bn-IN"/>
              <a:t>জীব</a:t>
            </a:r>
            <a:r>
              <a:rPr dirty="0" sz="2000" lang="bn-BD"/>
              <a:t> মানুষ হিসাবে সৃ</a:t>
            </a:r>
            <a:r>
              <a:rPr dirty="0" sz="2000" lang="bn-IN"/>
              <a:t>ষ্টি</a:t>
            </a:r>
            <a:r>
              <a:rPr dirty="0" sz="2000" lang="bn-BD"/>
              <a:t> করেছেন</a:t>
            </a:r>
            <a:r>
              <a:rPr dirty="0" sz="2000" lang="bn-IN"/>
              <a:t>,</a:t>
            </a:r>
            <a:r>
              <a:rPr dirty="0" sz="2000" lang="bn-BD"/>
              <a:t> বিনা বাক্যে তি</a:t>
            </a:r>
            <a:r>
              <a:rPr dirty="0" sz="2000" lang="bn-IN"/>
              <a:t>নিই</a:t>
            </a:r>
            <a:r>
              <a:rPr dirty="0" sz="2000" lang="bn-BD"/>
              <a:t> রব</a:t>
            </a:r>
            <a:r>
              <a:rPr dirty="0" sz="2000" lang="bn-IN"/>
              <a:t>,</a:t>
            </a:r>
            <a:r>
              <a:rPr dirty="0" sz="2000" lang="bn-BD"/>
              <a:t> তাঁর প্রেরিত নবি-রাসুলগন</a:t>
            </a:r>
            <a:r>
              <a:rPr dirty="0" sz="2000" lang="bn-IN"/>
              <a:t>,</a:t>
            </a:r>
            <a:r>
              <a:rPr dirty="0" sz="2000" lang="bn-BD"/>
              <a:t> ফেরেস্তাগন</a:t>
            </a:r>
            <a:r>
              <a:rPr dirty="0" sz="2000" lang="bn-IN"/>
              <a:t>,আসমানী</a:t>
            </a:r>
            <a:r>
              <a:rPr dirty="0" sz="2000" lang="bn-BD"/>
              <a:t> কিতাব সমুহ ইত্যাদি মেনে নেয়াই ইমান। আর এটাই তাঁর প্রতি কৃতজ্ঞতা। যে ব্যক্তি এটা অস্বীকার করবে  সে</a:t>
            </a:r>
            <a:r>
              <a:rPr dirty="0" sz="2000" lang="bn-IN"/>
              <a:t>ই হবে</a:t>
            </a:r>
            <a:r>
              <a:rPr dirty="0" sz="2000" lang="bn-BD"/>
              <a:t> অকৃতজ্ঞ আর অকৃতজ্ঞের </a:t>
            </a:r>
            <a:r>
              <a:rPr dirty="0" sz="2000" lang="bn-IN"/>
              <a:t>আশ্রয়স্থল </a:t>
            </a:r>
            <a:r>
              <a:rPr dirty="0" sz="2000" lang="bn-BD"/>
              <a:t>ন</a:t>
            </a:r>
            <a:r>
              <a:rPr dirty="0" sz="2000" lang="bn-IN"/>
              <a:t>ি</a:t>
            </a:r>
            <a:r>
              <a:rPr dirty="0" sz="2000" lang="bn-BD"/>
              <a:t>শ্চয়</a:t>
            </a:r>
            <a:r>
              <a:rPr dirty="0" sz="2000" lang="bn-IN"/>
              <a:t>ই</a:t>
            </a:r>
            <a:r>
              <a:rPr dirty="0" sz="2000" lang="bn-BD"/>
              <a:t> জাহান্নাম। </a:t>
            </a:r>
            <a:endParaRPr dirty="0" sz="2000" lang="en-US"/>
          </a:p>
          <a:p>
            <a:r>
              <a:rPr dirty="0" sz="2000" lang="bn-BD"/>
              <a:t>সর্ব</a:t>
            </a:r>
            <a:r>
              <a:rPr dirty="0" sz="2000" lang="bn-IN"/>
              <a:t>ো</a:t>
            </a:r>
            <a:r>
              <a:rPr dirty="0" sz="2000" lang="bn-BD"/>
              <a:t>পরি বলা যায়</a:t>
            </a:r>
            <a:r>
              <a:rPr dirty="0" sz="2000" lang="bn-IN"/>
              <a:t>,</a:t>
            </a:r>
            <a:r>
              <a:rPr dirty="0" sz="2000" lang="bn-BD"/>
              <a:t> যে দুনিয়া ও আখেরাতের কল্যান</a:t>
            </a:r>
            <a:r>
              <a:rPr dirty="0" sz="2000" lang="bn-IN"/>
              <a:t>,</a:t>
            </a:r>
            <a:r>
              <a:rPr dirty="0" sz="2000" lang="bn-BD"/>
              <a:t> তথা মহান আল্লাহ তায়ালার সন্তুষ্টিই ইমানের গুরুত্ব। </a:t>
            </a:r>
            <a:r>
              <a:rPr dirty="0" sz="2000" lang="bn-IN" smtClean="0"/>
              <a:t> </a:t>
            </a:r>
            <a:endParaRPr dirty="0" sz="20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Rectangle 6"/>
          <p:cNvSpPr/>
          <p:nvPr/>
        </p:nvSpPr>
        <p:spPr>
          <a:xfrm>
            <a:off x="-35257" y="0"/>
            <a:ext cx="12192000" cy="6858000"/>
          </a:xfrm>
          <a:prstGeom prst="rect"/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5" name="Rectangle 7"/>
          <p:cNvSpPr/>
          <p:nvPr/>
        </p:nvSpPr>
        <p:spPr>
          <a:xfrm>
            <a:off x="4195483" y="191069"/>
            <a:ext cx="3388692" cy="764276"/>
          </a:xfrm>
          <a:prstGeom prst="rect"/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8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দলিয় কাজ</a:t>
            </a:r>
            <a:endParaRPr dirty="0" sz="4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6" name="Rectangle 8"/>
          <p:cNvSpPr/>
          <p:nvPr/>
        </p:nvSpPr>
        <p:spPr>
          <a:xfrm>
            <a:off x="2806888" y="996286"/>
            <a:ext cx="6578221" cy="45719"/>
          </a:xfrm>
          <a:prstGeom prst="rect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52" name="Picture 9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t="7712" r="1542" b="1543"/>
          <a:stretch>
            <a:fillRect/>
          </a:stretch>
        </p:blipFill>
        <p:spPr>
          <a:xfrm>
            <a:off x="4787990" y="1192999"/>
            <a:ext cx="2691557" cy="1443727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48597" name="Rectangle 10"/>
          <p:cNvSpPr/>
          <p:nvPr/>
        </p:nvSpPr>
        <p:spPr>
          <a:xfrm>
            <a:off x="6003631" y="4237789"/>
            <a:ext cx="184730" cy="92333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endParaRPr b="1" cap="none" dirty="0" sz="5400" lang="en-US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algn="bl" dir="2640000" dist="38100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8" name="Rectangle 2"/>
          <p:cNvSpPr/>
          <p:nvPr/>
        </p:nvSpPr>
        <p:spPr>
          <a:xfrm>
            <a:off x="803665" y="3170845"/>
            <a:ext cx="10769392" cy="1971041"/>
          </a:xfrm>
          <a:prstGeom prst="rect"/>
          <a:noFill/>
        </p:spPr>
        <p:txBody>
          <a:bodyPr bIns="45720" lIns="91440" rIns="91440" tIns="45720" wrap="square">
            <a:spAutoFit/>
            <a:scene3d>
              <a:camera prst="orthographicFront"/>
              <a:lightRig dir="t" rig="sof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b="1" dirty="0" sz="2400" lang="bn-BD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প্রঃ-আল্লাহ তায়ালার পরিচয় দাও।</a:t>
            </a:r>
          </a:p>
          <a:p>
            <a:endParaRPr b="1" cap="none" dirty="0" sz="2000" lang="bn-IN" spc="0" smtClean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dirty="0" sz="2000" lang="bn-BD"/>
              <a:t>উঃ-আল্লাহ এমন এক স</a:t>
            </a:r>
            <a:r>
              <a:rPr dirty="0" sz="2000" lang="en-US" err="1"/>
              <a:t>ত্ত্বার</a:t>
            </a:r>
            <a:r>
              <a:rPr dirty="0" sz="2000" lang="bn-BD"/>
              <a:t> নাম যিনি তাঁর স</a:t>
            </a:r>
            <a:r>
              <a:rPr dirty="0" sz="2000" lang="en-US" err="1"/>
              <a:t>ত্ত্বা</a:t>
            </a:r>
            <a:r>
              <a:rPr dirty="0" sz="2000" lang="bn-BD"/>
              <a:t> ও গুনাবলীতে এক ও অদ্বিতীয় । তিনি সকল কিছুর সৃ</a:t>
            </a:r>
            <a:r>
              <a:rPr dirty="0" sz="2000" lang="bn-IN"/>
              <a:t>ষ্টি</a:t>
            </a:r>
            <a:r>
              <a:rPr dirty="0" sz="2000" lang="bn-BD"/>
              <a:t> কর্তা</a:t>
            </a:r>
            <a:r>
              <a:rPr dirty="0" sz="2000" lang="en-US"/>
              <a:t>,</a:t>
            </a:r>
            <a:r>
              <a:rPr dirty="0" sz="2000" lang="bn-BD"/>
              <a:t>পালন কর্তা</a:t>
            </a:r>
            <a:r>
              <a:rPr dirty="0" sz="2000" lang="en-US"/>
              <a:t>,</a:t>
            </a:r>
            <a:r>
              <a:rPr dirty="0" sz="2000" lang="bn-IN"/>
              <a:t> </a:t>
            </a:r>
            <a:r>
              <a:rPr dirty="0" sz="2000" lang="bn-BD"/>
              <a:t>রক্ষা কর্তা ও</a:t>
            </a:r>
            <a:r>
              <a:rPr dirty="0" sz="2000" lang="bn-IN"/>
              <a:t> একমাত্র</a:t>
            </a:r>
            <a:r>
              <a:rPr dirty="0" sz="2000" lang="bn-BD"/>
              <a:t> ইবাদাতের মালিক। </a:t>
            </a:r>
            <a:r>
              <a:rPr dirty="0" sz="2000" lang="bn-BD" smtClean="0"/>
              <a:t>তিনি </a:t>
            </a:r>
            <a:r>
              <a:rPr dirty="0" sz="2000" lang="bn-BD"/>
              <a:t>সকল গুনের আধা</a:t>
            </a:r>
            <a:r>
              <a:rPr dirty="0" sz="2000" lang="bn-IN"/>
              <a:t>ঁ</a:t>
            </a:r>
            <a:r>
              <a:rPr dirty="0" sz="2000" lang="bn-BD"/>
              <a:t>র। সমস্ত প্রসংসা ও ইবাদত একমাত্র তা</a:t>
            </a:r>
            <a:r>
              <a:rPr dirty="0" sz="2000" lang="bn-IN"/>
              <a:t>রই</a:t>
            </a:r>
            <a:r>
              <a:rPr dirty="0" sz="2000" lang="bn-BD"/>
              <a:t> জন্য নির্ধার</a:t>
            </a:r>
            <a:r>
              <a:rPr dirty="0" sz="2000" lang="bn-IN"/>
              <a:t>ী</a:t>
            </a:r>
            <a:r>
              <a:rPr dirty="0" sz="2000" lang="bn-BD"/>
              <a:t>ত। তিনি পানা</a:t>
            </a:r>
            <a:r>
              <a:rPr dirty="0" sz="2000" lang="bn-IN"/>
              <a:t>-</a:t>
            </a:r>
            <a:r>
              <a:rPr dirty="0" sz="2000" lang="bn-BD"/>
              <a:t>হার</a:t>
            </a:r>
            <a:r>
              <a:rPr dirty="0" sz="2000" lang="bn-IN"/>
              <a:t>, </a:t>
            </a:r>
            <a:r>
              <a:rPr dirty="0" sz="2000" lang="bn-BD"/>
              <a:t>তন্দ্রা-নিদ্রা</a:t>
            </a:r>
            <a:r>
              <a:rPr dirty="0" sz="2000" lang="bn-IN"/>
              <a:t> হতে</a:t>
            </a:r>
            <a:r>
              <a:rPr dirty="0" sz="2000" lang="bn-BD"/>
              <a:t> মুক্ত। আল্লাহ তায়ালার প্রতি এরূপ বিশ্বাস স্থাপনই </a:t>
            </a:r>
            <a:r>
              <a:rPr dirty="0" sz="2000" lang="bn-IN"/>
              <a:t>ই</a:t>
            </a:r>
            <a:r>
              <a:rPr dirty="0" sz="2000" lang="bn-BD"/>
              <a:t>সলামে সর্ব প্রথম ও প্রধান গুরুত্বপূর্ণ বিষয়।</a:t>
            </a:r>
            <a:endParaRPr dirty="0" sz="20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 animBg="1"/>
      <p:bldP spid="10485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Rectangle 1"/>
          <p:cNvSpPr/>
          <p:nvPr/>
        </p:nvSpPr>
        <p:spPr>
          <a:xfrm>
            <a:off x="0" y="-40944"/>
            <a:ext cx="12192000" cy="6898944"/>
          </a:xfrm>
          <a:prstGeom prst="rect"/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3" name="Rectangle 2"/>
          <p:cNvSpPr/>
          <p:nvPr/>
        </p:nvSpPr>
        <p:spPr>
          <a:xfrm>
            <a:off x="4703629" y="74005"/>
            <a:ext cx="3573780" cy="891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dirty="0" sz="5400" lang="bn-BD" smtClean="0">
                <a:ln w="0"/>
                <a:solidFill>
                  <a:schemeClr val="accent2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মূল্যায়ন</a:t>
            </a:r>
            <a:endParaRPr b="0" cap="none" dirty="0" sz="5400" lang="en-US" spc="0">
              <a:ln w="0"/>
              <a:solidFill>
                <a:schemeClr val="accent2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4" name="Rectangle 6"/>
          <p:cNvSpPr/>
          <p:nvPr/>
        </p:nvSpPr>
        <p:spPr>
          <a:xfrm>
            <a:off x="4608093" y="941697"/>
            <a:ext cx="3225720" cy="45719"/>
          </a:xfrm>
          <a:prstGeom prst="rect"/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5" name="Rectangle 7"/>
          <p:cNvSpPr/>
          <p:nvPr/>
        </p:nvSpPr>
        <p:spPr>
          <a:xfrm rot="10800000" flipV="1">
            <a:off x="8989880" y="1224059"/>
            <a:ext cx="2147555" cy="707886"/>
          </a:xfrm>
          <a:prstGeom prst="rect"/>
          <a:solidFill>
            <a:srgbClr val="FFFF00"/>
          </a:solidFill>
        </p:spPr>
        <p:txBody>
          <a:bodyPr bIns="45720" lIns="91440" rIns="91440" tIns="45720" wrap="square">
            <a:spAutoFit/>
          </a:bodyPr>
          <a:p>
            <a:pPr algn="ctr"/>
            <a:r>
              <a:rPr b="0" cap="none" dirty="0" sz="4000" lang="bn-BD" spc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algn="bl" blurRad="6350" dir="5400000" endA="300" endPos="35500" rotWithShape="0" stA="53000" sy="-9000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আমনুন</a:t>
            </a:r>
            <a:endParaRPr b="0" cap="none" dirty="0" sz="4000" lang="en-US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algn="bl" blurRad="6350" dir="5400000" endA="300" endPos="35500" rotWithShape="0" stA="53000" sy="-9000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6" name="Rectangle 9"/>
          <p:cNvSpPr/>
          <p:nvPr/>
        </p:nvSpPr>
        <p:spPr>
          <a:xfrm>
            <a:off x="453457" y="1097558"/>
            <a:ext cx="5364480" cy="688340"/>
          </a:xfrm>
          <a:prstGeom prst="rect"/>
          <a:solidFill>
            <a:srgbClr val="FFFF00"/>
          </a:solidFill>
        </p:spPr>
        <p:txBody>
          <a:bodyPr bIns="45720" lIns="91440" rIns="91440" tIns="45720" wrap="none">
            <a:spAutoFit/>
          </a:bodyPr>
          <a:p>
            <a:pPr algn="ctr"/>
            <a:r>
              <a:rPr dirty="0" sz="4000" lang="bn-BD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algn="bl" blurRad="6350" dir="5400000" endA="300" endPos="35500" rotWithShape="0" stA="53000" sy="-9000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 শব্দের মূল ধাতু কি </a:t>
            </a:r>
            <a:r>
              <a:rPr dirty="0" sz="3600" lang="bn-BD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algn="bl" blurRad="6350" dir="5400000" endA="300" endPos="35500" rotWithShape="0" stA="53000" sy="-9000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b="0" cap="none" dirty="0" sz="3600" lang="en-US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algn="bl" blurRad="6350" dir="5400000" endA="300" endPos="35500" rotWithShape="0" stA="53000" sy="-9000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7" name="Rectangle 10"/>
          <p:cNvSpPr/>
          <p:nvPr/>
        </p:nvSpPr>
        <p:spPr>
          <a:xfrm>
            <a:off x="677588" y="3680787"/>
            <a:ext cx="3486852" cy="707886"/>
          </a:xfrm>
          <a:prstGeom prst="rect"/>
          <a:solidFill>
            <a:srgbClr val="00B0F0"/>
          </a:solidFill>
        </p:spPr>
        <p:txBody>
          <a:bodyPr bIns="45720" lIns="91440" rIns="91440" tIns="45720" wrap="square">
            <a:spAutoFit/>
          </a:bodyPr>
          <a:p>
            <a:pPr algn="ctr"/>
            <a:r>
              <a:rPr dirty="0" sz="4000" lang="bn-BD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algn="bl" blurRad="6350" dir="5400000" endA="300" endPos="35500" rotWithShape="0" stA="53000" sy="-9000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আখেরাত কি ?     </a:t>
            </a:r>
            <a:endParaRPr b="0" cap="none" dirty="0" sz="4000" lang="en-US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algn="bl" blurRad="6350" dir="5400000" endA="300" endPos="35500" rotWithShape="0" stA="53000" sy="-9000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8" name="Rectangle 11"/>
          <p:cNvSpPr/>
          <p:nvPr/>
        </p:nvSpPr>
        <p:spPr>
          <a:xfrm>
            <a:off x="7966374" y="2353912"/>
            <a:ext cx="3078480" cy="688340"/>
          </a:xfrm>
          <a:prstGeom prst="rect"/>
          <a:solidFill>
            <a:srgbClr val="FFC000"/>
          </a:solidFill>
        </p:spPr>
        <p:txBody>
          <a:bodyPr bIns="45720" lIns="91440" rIns="91440" tIns="45720" wrap="none">
            <a:spAutoFit/>
          </a:bodyPr>
          <a:p>
            <a:pPr algn="ctr"/>
            <a:r>
              <a:rPr dirty="0" sz="4000" lang="bn-BD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algn="bl" blurRad="6350" dir="5400000" endA="300" endPos="35500" rotWithShape="0" stA="53000" sy="-9000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বিশ্বাস/স্বীকৃতি</a:t>
            </a:r>
            <a:endParaRPr b="0" cap="none" dirty="0" sz="4000" lang="en-US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algn="bl" blurRad="6350" dir="5400000" endA="300" endPos="35500" rotWithShape="0" stA="53000" sy="-9000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9" name="Rectangle 12"/>
          <p:cNvSpPr/>
          <p:nvPr/>
        </p:nvSpPr>
        <p:spPr>
          <a:xfrm>
            <a:off x="725968" y="2353912"/>
            <a:ext cx="3167380" cy="688340"/>
          </a:xfrm>
          <a:prstGeom prst="rect"/>
          <a:solidFill>
            <a:srgbClr val="FFC000"/>
          </a:solidFill>
        </p:spPr>
        <p:txBody>
          <a:bodyPr bIns="45720" lIns="91440" rIns="91440" tIns="45720" wrap="none">
            <a:spAutoFit/>
          </a:bodyPr>
          <a:p>
            <a:pPr algn="ctr"/>
            <a:r>
              <a:rPr b="0" cap="none" dirty="0" sz="4000" lang="bn-BD" spc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algn="bl" blurRad="6350" dir="5400000" endA="300" endPos="35500" rotWithShape="0" stA="53000" sy="-9000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 অর্থ কি ?</a:t>
            </a:r>
            <a:endParaRPr b="0" cap="none" dirty="0" sz="4000" lang="en-US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algn="bl" blurRad="6350" dir="5400000" endA="300" endPos="35500" rotWithShape="0" stA="53000" sy="-9000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0" name="Rectangle 13"/>
          <p:cNvSpPr/>
          <p:nvPr/>
        </p:nvSpPr>
        <p:spPr>
          <a:xfrm>
            <a:off x="6699200" y="3775770"/>
            <a:ext cx="5059680" cy="574040"/>
          </a:xfrm>
          <a:prstGeom prst="rect"/>
          <a:solidFill>
            <a:srgbClr val="00B0F0"/>
          </a:solidFill>
        </p:spPr>
        <p:txBody>
          <a:bodyPr bIns="45720" lIns="91440" rIns="91440" tIns="45720" wrap="none">
            <a:spAutoFit/>
          </a:bodyPr>
          <a:p>
            <a:pPr algn="ctr"/>
            <a:r>
              <a:rPr dirty="0" sz="3200" lang="bn-BD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algn="bl" blurRad="6350" dir="5400000" endA="300" endPos="35500" rotWithShape="0" stA="53000" sy="-9000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পরকাল / মৃত্যুর পরবর্তি জীবন</a:t>
            </a:r>
            <a:endParaRPr b="0" cap="none" dirty="0" sz="3200" lang="en-US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algn="bl" blurRad="6350" dir="5400000" endA="300" endPos="35500" rotWithShape="0" stA="53000" sy="-9000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1" name="Rectangle 14"/>
          <p:cNvSpPr/>
          <p:nvPr/>
        </p:nvSpPr>
        <p:spPr>
          <a:xfrm rot="10800000" flipV="1">
            <a:off x="6627045" y="1377316"/>
            <a:ext cx="1526353" cy="54689"/>
          </a:xfrm>
          <a:prstGeom prst="rect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2" name="Rectangle 15"/>
          <p:cNvSpPr/>
          <p:nvPr/>
        </p:nvSpPr>
        <p:spPr>
          <a:xfrm rot="10800000" flipV="1">
            <a:off x="6627046" y="1653549"/>
            <a:ext cx="1526353" cy="54689"/>
          </a:xfrm>
          <a:prstGeom prst="rect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3" name="Rectangle 16"/>
          <p:cNvSpPr/>
          <p:nvPr/>
        </p:nvSpPr>
        <p:spPr>
          <a:xfrm rot="10800000" flipV="1">
            <a:off x="5008728" y="2703691"/>
            <a:ext cx="2143304" cy="51582"/>
          </a:xfrm>
          <a:prstGeom prst="rect"/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4" name="Rectangle 17"/>
          <p:cNvSpPr/>
          <p:nvPr/>
        </p:nvSpPr>
        <p:spPr>
          <a:xfrm rot="10800000" flipV="1">
            <a:off x="5008728" y="2979924"/>
            <a:ext cx="2143304" cy="51582"/>
          </a:xfrm>
          <a:prstGeom prst="rect"/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5" name="Rectangle 18"/>
          <p:cNvSpPr/>
          <p:nvPr/>
        </p:nvSpPr>
        <p:spPr>
          <a:xfrm rot="10800000" flipV="1">
            <a:off x="4407289" y="3980921"/>
            <a:ext cx="1526353" cy="59077"/>
          </a:xfrm>
          <a:prstGeom prst="rect"/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6" name="Rectangle 19"/>
          <p:cNvSpPr/>
          <p:nvPr/>
        </p:nvSpPr>
        <p:spPr>
          <a:xfrm rot="10800000" flipV="1">
            <a:off x="4407290" y="4257154"/>
            <a:ext cx="1526353" cy="59077"/>
          </a:xfrm>
          <a:prstGeom prst="rect"/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7" name="Rectangle 20"/>
          <p:cNvSpPr/>
          <p:nvPr/>
        </p:nvSpPr>
        <p:spPr>
          <a:xfrm>
            <a:off x="677588" y="5023562"/>
            <a:ext cx="3486852" cy="624840"/>
          </a:xfrm>
          <a:prstGeom prst="rect"/>
          <a:solidFill>
            <a:srgbClr val="00B0F0"/>
          </a:solidFill>
        </p:spPr>
        <p:txBody>
          <a:bodyPr bIns="45720" lIns="91440" rIns="91440" tIns="45720" wrap="square">
            <a:spAutoFit/>
          </a:bodyPr>
          <a:p>
            <a:pPr algn="ctr"/>
            <a:r>
              <a:rPr dirty="0" sz="3600" lang="bn-BD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algn="bl" blurRad="6350" dir="5400000" endA="300" endPos="35500" rotWithShape="0" stA="53000" sy="-9000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তকদির অর্থ কি ?</a:t>
            </a:r>
            <a:r>
              <a:rPr dirty="0" sz="4400" lang="bn-BD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algn="bl" blurRad="6350" dir="5400000" endA="300" endPos="35500" rotWithShape="0" stA="53000" sy="-9000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b="0" cap="none" dirty="0" sz="4400" lang="en-US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algn="bl" blurRad="6350" dir="5400000" endA="300" endPos="35500" rotWithShape="0" stA="53000" sy="-9000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8" name="Rectangle 21"/>
          <p:cNvSpPr/>
          <p:nvPr/>
        </p:nvSpPr>
        <p:spPr>
          <a:xfrm>
            <a:off x="7650583" y="5028320"/>
            <a:ext cx="3486852" cy="646331"/>
          </a:xfrm>
          <a:prstGeom prst="rect"/>
          <a:solidFill>
            <a:srgbClr val="00B0F0"/>
          </a:solidFill>
        </p:spPr>
        <p:txBody>
          <a:bodyPr bIns="45720" lIns="91440" rIns="91440" tIns="45720" wrap="square">
            <a:spAutoFit/>
          </a:bodyPr>
          <a:p>
            <a:pPr algn="ctr"/>
            <a:r>
              <a:rPr dirty="0" sz="3600" lang="bn-BD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algn="bl" blurRad="6350" dir="5400000" endA="300" endPos="35500" rotWithShape="0" stA="53000" sy="-9000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 পরিমান     </a:t>
            </a:r>
            <a:endParaRPr b="0" cap="none" dirty="0" sz="3600" lang="en-US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algn="bl" blurRad="6350" dir="5400000" endA="300" endPos="35500" rotWithShape="0" stA="53000" sy="-9000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9" name="Rectangle 22"/>
          <p:cNvSpPr/>
          <p:nvPr/>
        </p:nvSpPr>
        <p:spPr>
          <a:xfrm rot="10800000" flipV="1">
            <a:off x="4689981" y="5257370"/>
            <a:ext cx="2143304" cy="51582"/>
          </a:xfrm>
          <a:prstGeom prst="rect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0" name="Rectangle 23"/>
          <p:cNvSpPr/>
          <p:nvPr/>
        </p:nvSpPr>
        <p:spPr>
          <a:xfrm rot="10800000" flipV="1">
            <a:off x="4689981" y="5533603"/>
            <a:ext cx="2143304" cy="51582"/>
          </a:xfrm>
          <a:prstGeom prst="rect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12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7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2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7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>
                      <p:stCondLst>
                        <p:cond delay="indefinite"/>
                      </p:stCondLst>
                      <p:childTnLst>
                        <p:par>
                          <p:cTn fill="hold" id="5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61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>
                      <p:stCondLst>
                        <p:cond delay="indefinite"/>
                      </p:stCondLst>
                      <p:childTnLst>
                        <p:par>
                          <p:cTn fill="hold" id="6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69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75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6">
                      <p:stCondLst>
                        <p:cond delay="indefinite"/>
                      </p:stCondLst>
                      <p:childTnLst>
                        <p:par>
                          <p:cTn fill="hold" id="7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8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8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1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2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3">
                      <p:stCondLst>
                        <p:cond delay="indefinite"/>
                      </p:stCondLst>
                      <p:childTnLst>
                        <p:par>
                          <p:cTn fill="hold" id="8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8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9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9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9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9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9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9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9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9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9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1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>
                      <p:stCondLst>
                        <p:cond delay="indefinite"/>
                      </p:stCondLst>
                      <p:childTnLst>
                        <p:par>
                          <p:cTn fill="hold" id="102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103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08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09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14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5">
                      <p:stCondLst>
                        <p:cond delay="indefinite"/>
                      </p:stCondLst>
                      <p:childTnLst>
                        <p:par>
                          <p:cTn fill="hold" id="1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19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0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1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2">
                      <p:stCondLst>
                        <p:cond delay="indefinite"/>
                      </p:stCondLst>
                      <p:childTnLst>
                        <p:par>
                          <p:cTn fill="hold" id="1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4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28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9">
                      <p:stCondLst>
                        <p:cond delay="indefinite"/>
                      </p:stCondLst>
                      <p:childTnLst>
                        <p:par>
                          <p:cTn fill="hold" id="1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1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3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3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3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3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4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4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4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4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4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14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47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5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52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53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5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55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56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58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9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6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6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162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3">
                      <p:stCondLst>
                        <p:cond delay="indefinite"/>
                      </p:stCondLst>
                      <p:childTnLst>
                        <p:par>
                          <p:cTn fill="hold" id="16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67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8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9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70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/>
      <p:bldP spid="1048604" grpId="0" animBg="1"/>
      <p:bldP spid="1048605" grpId="0" animBg="1"/>
      <p:bldP spid="1048606" grpId="0" animBg="1"/>
      <p:bldP spid="1048607" grpId="0" animBg="1"/>
      <p:bldP spid="1048608" grpId="0" animBg="1"/>
      <p:bldP spid="1048609" grpId="0" animBg="1"/>
      <p:bldP spid="1048610" grpId="0" animBg="1"/>
      <p:bldP spid="1048611" grpId="0" animBg="1"/>
      <p:bldP spid="1048612" grpId="0" animBg="1"/>
      <p:bldP spid="1048613" grpId="0" animBg="1"/>
      <p:bldP spid="1048614" grpId="0" animBg="1"/>
      <p:bldP spid="1048615" grpId="0" animBg="1"/>
      <p:bldP spid="1048616" grpId="0" animBg="1"/>
      <p:bldP spid="1048617" grpId="0" animBg="1"/>
      <p:bldP spid="1048618" grpId="0" animBg="1"/>
      <p:bldP spid="1048619" grpId="0" animBg="1"/>
      <p:bldP spid="10486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Rectangle 6"/>
          <p:cNvSpPr/>
          <p:nvPr/>
        </p:nvSpPr>
        <p:spPr>
          <a:xfrm>
            <a:off x="0" y="13603"/>
            <a:ext cx="12192000" cy="6858000"/>
          </a:xfrm>
          <a:prstGeom prst="rect"/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53" name="Picture 1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9266"/>
          <a:stretch>
            <a:fillRect/>
          </a:stretch>
        </p:blipFill>
        <p:spPr>
          <a:xfrm>
            <a:off x="2238855" y="1485716"/>
            <a:ext cx="7233312" cy="3475468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48623" name="Rectangle 13"/>
          <p:cNvSpPr/>
          <p:nvPr/>
        </p:nvSpPr>
        <p:spPr>
          <a:xfrm>
            <a:off x="4703184" y="243746"/>
            <a:ext cx="3357879" cy="891540"/>
          </a:xfrm>
          <a:prstGeom prst="rect"/>
          <a:noFill/>
        </p:spPr>
        <p:txBody>
          <a:bodyPr bIns="45720" lIns="91440" rIns="91440" tIns="45720" wrap="none">
            <a:spAutoFit/>
            <a:scene3d>
              <a:camera prst="orthographicFront"/>
              <a:lightRig dir="t" rig="sof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b="1" dirty="0" sz="5400" lang="bn-BD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b="1" cap="none" dirty="0" sz="5400" lang="en-US" spc="0"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4" name="Rectangle 14"/>
          <p:cNvSpPr/>
          <p:nvPr/>
        </p:nvSpPr>
        <p:spPr>
          <a:xfrm flipV="1">
            <a:off x="4384964" y="1167076"/>
            <a:ext cx="3366654" cy="57944"/>
          </a:xfrm>
          <a:prstGeom prst="rect"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5" name="Rectangle 15"/>
          <p:cNvSpPr/>
          <p:nvPr/>
        </p:nvSpPr>
        <p:spPr>
          <a:xfrm flipV="1">
            <a:off x="4384964" y="1082382"/>
            <a:ext cx="3366654" cy="45719"/>
          </a:xfrm>
          <a:prstGeom prst="rect"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6" name="Rectangle 1"/>
          <p:cNvSpPr/>
          <p:nvPr/>
        </p:nvSpPr>
        <p:spPr>
          <a:xfrm>
            <a:off x="1238048" y="5364516"/>
            <a:ext cx="9771380" cy="6248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dirty="0" sz="3600" lang="bn-BD" smtClean="0">
                <a:ln w="0"/>
                <a:solidFill>
                  <a:srgbClr val="FFFF00"/>
                </a:solidFill>
                <a:effectLst>
                  <a:reflection algn="bl" blurRad="6350" dir="5400000" endA="300" endPos="35500" rotWithShape="0" stA="53000" sy="-9000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ইমানেন মূল সাতটি বিষয়</a:t>
            </a:r>
            <a:r>
              <a:rPr dirty="0" sz="3600" lang="bn-IN" smtClean="0">
                <a:ln w="0"/>
                <a:solidFill>
                  <a:srgbClr val="FFFF00"/>
                </a:solidFill>
                <a:effectLst>
                  <a:reflection algn="bl" blurRad="6350" dir="5400000" endA="300" endPos="35500" rotWithShape="0" stA="53000" sy="-9000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bn-BD" smtClean="0">
                <a:ln w="0"/>
                <a:solidFill>
                  <a:srgbClr val="FFFF00"/>
                </a:solidFill>
                <a:effectLst>
                  <a:reflection algn="bl" blurRad="6350" dir="5400000" endA="300" endPos="35500" rotWithShape="0" stA="53000" sy="-9000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 ভাবে বিশ্লেসন কর।</a:t>
            </a:r>
            <a:endParaRPr b="0" cap="none" dirty="0" sz="3600" lang="en-US" spc="0">
              <a:ln w="0"/>
              <a:solidFill>
                <a:srgbClr val="FFFF00"/>
              </a:solidFill>
              <a:effectLst>
                <a:reflection algn="bl" blurRad="6350" dir="5400000" endA="300" endPos="35500" rotWithShape="0" stA="53000" sy="-9000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8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4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2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3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4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45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46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48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9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5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52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5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60"/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3" grpId="0"/>
      <p:bldP spid="1048624" grpId="0" animBg="1"/>
      <p:bldP spid="10486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Rectangle 3"/>
          <p:cNvSpPr/>
          <p:nvPr/>
        </p:nvSpPr>
        <p:spPr>
          <a:xfrm>
            <a:off x="42511" y="0"/>
            <a:ext cx="6059606" cy="6858000"/>
          </a:xfrm>
          <a:prstGeom prst="rect"/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800" lang="bn-BD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মোঃ</a:t>
            </a:r>
            <a:r>
              <a:rPr dirty="0" sz="4800" lang="en-US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ফাহিমুজ্জামান</a:t>
            </a:r>
            <a:endParaRPr dirty="0" sz="4800" lang="bn-BD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dirty="0" sz="2400" lang="bn-BD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সহকারী শিক্ষক</a:t>
            </a:r>
          </a:p>
          <a:p>
            <a:pPr algn="ctr"/>
            <a:r>
              <a:rPr dirty="0" sz="2800" lang="en-US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সিলাম</a:t>
            </a:r>
            <a:r>
              <a:rPr dirty="0" sz="2800" lang="en-US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dirty="0" sz="2800" lang="en-US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পি.এল.বহুমুখী</a:t>
            </a:r>
            <a:r>
              <a:rPr dirty="0" sz="2800" lang="en-US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dirty="0" sz="2800" lang="en-US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উচ্চ</a:t>
            </a:r>
            <a:r>
              <a:rPr dirty="0" sz="2800" lang="en-US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dirty="0" sz="2800" lang="en-US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বিদ্যালয়</a:t>
            </a:r>
            <a:r>
              <a:rPr dirty="0" sz="2800" lang="bn-BD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।</a:t>
            </a:r>
          </a:p>
          <a:p>
            <a:pPr algn="ctr"/>
            <a:endParaRPr dirty="0" sz="2000" lang="bn-BD" smtClean="0">
              <a:solidFill>
                <a:srgbClr val="FF0000"/>
              </a:solidFill>
            </a:endParaRPr>
          </a:p>
        </p:txBody>
      </p:sp>
      <p:sp>
        <p:nvSpPr>
          <p:cNvPr id="1048651" name="Rectangle 4"/>
          <p:cNvSpPr/>
          <p:nvPr/>
        </p:nvSpPr>
        <p:spPr>
          <a:xfrm>
            <a:off x="6059606" y="0"/>
            <a:ext cx="6132394" cy="6858000"/>
          </a:xfrm>
          <a:prstGeom prst="rect"/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52" name="Rectangle 8"/>
          <p:cNvSpPr/>
          <p:nvPr/>
        </p:nvSpPr>
        <p:spPr>
          <a:xfrm flipH="1">
            <a:off x="6056398" y="0"/>
            <a:ext cx="45719" cy="6858000"/>
          </a:xfrm>
          <a:prstGeom prst="rect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57" name="Picture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23014" t="7164" r="25999" b="7264"/>
          <a:stretch>
            <a:fillRect/>
          </a:stretch>
        </p:blipFill>
        <p:spPr>
          <a:xfrm>
            <a:off x="8011062" y="450375"/>
            <a:ext cx="2370161" cy="2838735"/>
          </a:xfrm>
          <a:prstGeom prst="rect"/>
        </p:spPr>
      </p:pic>
      <p:sp>
        <p:nvSpPr>
          <p:cNvPr id="1048653" name="Rectangle 6"/>
          <p:cNvSpPr/>
          <p:nvPr/>
        </p:nvSpPr>
        <p:spPr>
          <a:xfrm>
            <a:off x="5936777" y="3739485"/>
            <a:ext cx="6127844" cy="2136141"/>
          </a:xfrm>
          <a:prstGeom prst="rect"/>
          <a:noFill/>
        </p:spPr>
        <p:txBody>
          <a:bodyPr bIns="45720" lIns="91440" rIns="91440" tIns="45720" wrap="square">
            <a:spAutoFit/>
            <a:scene3d>
              <a:camera prst="orthographicFront"/>
              <a:lightRig dir="t" rig="sof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b="1" dirty="0" sz="3600" lang="bn-BD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 ও নৈতিক শিক্ষা</a:t>
            </a:r>
          </a:p>
          <a:p>
            <a:pPr algn="ctr"/>
            <a:r>
              <a:rPr b="1" cap="none" dirty="0" sz="2800" lang="bn-BD" spc="0" smtClean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৯ম ও ১০ম শ্রেণি</a:t>
            </a:r>
          </a:p>
          <a:p>
            <a:pPr algn="ctr"/>
            <a:r>
              <a:rPr b="1" dirty="0" sz="28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অধ্যায় </a:t>
            </a:r>
          </a:p>
          <a:p>
            <a:pPr algn="ctr"/>
            <a:r>
              <a:rPr b="1" cap="none" dirty="0" sz="2000" lang="bn-BD" spc="0" smtClean="0"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 ২</a:t>
            </a:r>
          </a:p>
          <a:p>
            <a:pPr algn="ctr"/>
            <a:r>
              <a:rPr b="1" dirty="0" lang="bn-BD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সময়ঃ-৪৫ম</a:t>
            </a:r>
            <a:r>
              <a:rPr b="1" dirty="0" lang="bn-IN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ি.</a:t>
            </a:r>
            <a:endParaRPr b="1" cap="none" dirty="0" sz="1050" lang="bn-BD" spc="0" smtClean="0"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b="1" cap="none" dirty="0" sz="300" lang="bn-BD" spc="0" smtClean="0">
              <a:solidFill>
                <a:schemeClr val="accent4"/>
              </a:solidFill>
              <a:effectLst/>
            </a:endParaRPr>
          </a:p>
          <a:p>
            <a:pPr algn="ctr"/>
            <a:r>
              <a:rPr b="1" dirty="0" sz="300" lang="en-US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b="1" dirty="0" sz="300" lang="en-US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b="1" cap="none" dirty="0" sz="4000" lang="en-US" spc="0">
              <a:effectLst/>
            </a:endParaRPr>
          </a:p>
        </p:txBody>
      </p:sp>
      <p:sp>
        <p:nvSpPr>
          <p:cNvPr id="104865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589CBB-63D0-4DEA-91F0-F945DA0BC0DD}" type="slidenum">
              <a:rPr lang="en-US" smtClean="0">
                <a:solidFill>
                  <a:srgbClr val="FFFF00"/>
                </a:solidFill>
              </a:rPr>
              <a:t>2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1048655" name="Rectangle 9"/>
          <p:cNvSpPr/>
          <p:nvPr/>
        </p:nvSpPr>
        <p:spPr>
          <a:xfrm>
            <a:off x="4894139" y="266338"/>
            <a:ext cx="2252980" cy="8153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dirty="0" sz="4800" lang="bn-BD" smtClean="0">
                <a:ln w="0"/>
                <a:solidFill>
                  <a:schemeClr val="bg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b="0" cap="none" dirty="0" sz="4800" lang="en-US" spc="0">
              <a:ln w="0"/>
              <a:solidFill>
                <a:schemeClr val="bg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048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048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048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048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42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48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3" grpId="0"/>
      <p:bldP spid="10486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Rectangle 6"/>
          <p:cNvSpPr/>
          <p:nvPr/>
        </p:nvSpPr>
        <p:spPr>
          <a:xfrm>
            <a:off x="-18195" y="0"/>
            <a:ext cx="12192000" cy="6858000"/>
          </a:xfrm>
          <a:prstGeom prst="rect"/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589CBB-63D0-4DEA-91F0-F945DA0BC0DD}" type="slidenum">
              <a:rPr lang="en-US" smtClean="0">
                <a:solidFill>
                  <a:srgbClr val="FFFF00"/>
                </a:solidFill>
              </a:rPr>
              <a:t>3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1048661" name="Rectangle 7"/>
          <p:cNvSpPr/>
          <p:nvPr/>
        </p:nvSpPr>
        <p:spPr>
          <a:xfrm>
            <a:off x="4899999" y="150128"/>
            <a:ext cx="3078479" cy="6883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dirty="0" sz="4000" lang="bn-BD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b="1" cap="none" dirty="0" sz="4000" lang="en-US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2" name="Rectangle 8"/>
          <p:cNvSpPr/>
          <p:nvPr/>
        </p:nvSpPr>
        <p:spPr>
          <a:xfrm>
            <a:off x="4111391" y="813049"/>
            <a:ext cx="4026089" cy="54591"/>
          </a:xfrm>
          <a:prstGeom prst="rect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58" name="Picture 1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17466" t="6789" r="8481"/>
          <a:stretch>
            <a:fillRect/>
          </a:stretch>
        </p:blipFill>
        <p:spPr>
          <a:xfrm>
            <a:off x="155023" y="1078224"/>
            <a:ext cx="3382081" cy="2410893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59" name="Picture 1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t="10151" r="6956"/>
          <a:stretch>
            <a:fillRect/>
          </a:stretch>
        </p:blipFill>
        <p:spPr>
          <a:xfrm>
            <a:off x="4322403" y="2422047"/>
            <a:ext cx="3545002" cy="2567412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60" name="Picture 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l="4590" r="6355"/>
          <a:stretch>
            <a:fillRect/>
          </a:stretch>
        </p:blipFill>
        <p:spPr>
          <a:xfrm>
            <a:off x="8734567" y="3805181"/>
            <a:ext cx="3302759" cy="2536562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61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155022" y="3721178"/>
            <a:ext cx="3382082" cy="2536562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62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8734564" y="1022287"/>
            <a:ext cx="3302759" cy="2539584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48663" name="Rectangle 13"/>
          <p:cNvSpPr/>
          <p:nvPr/>
        </p:nvSpPr>
        <p:spPr>
          <a:xfrm>
            <a:off x="9632678" y="3100206"/>
            <a:ext cx="1452880" cy="447040"/>
          </a:xfrm>
          <a:prstGeom prst="rect"/>
          <a:noFill/>
        </p:spPr>
        <p:txBody>
          <a:bodyPr bIns="45720" lIns="91440" rIns="91440" tIns="45720" wrap="none">
            <a:spAutoFit/>
            <a:scene3d>
              <a:camera prst="orthographicFront"/>
              <a:lightRig dir="t" rig="sof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b="1" dirty="0" sz="2400" lang="bn-BD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হজ্বের ছবি</a:t>
            </a:r>
            <a:endParaRPr b="1" cap="none" dirty="0" sz="2400" lang="en-US" spc="0">
              <a:solidFill>
                <a:srgbClr val="00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4" name="Rectangle 14"/>
          <p:cNvSpPr/>
          <p:nvPr/>
        </p:nvSpPr>
        <p:spPr>
          <a:xfrm>
            <a:off x="238175" y="3799172"/>
            <a:ext cx="2392680" cy="396240"/>
          </a:xfrm>
          <a:prstGeom prst="rect"/>
          <a:noFill/>
        </p:spPr>
        <p:txBody>
          <a:bodyPr bIns="45720" lIns="91440" rIns="91440" tIns="45720" wrap="none">
            <a:spAutoFit/>
            <a:scene3d>
              <a:camera prst="orthographicFront"/>
              <a:lightRig dir="t" rig="sof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b="1" dirty="0" sz="2000" lang="bn-BD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জান্নাতের ছবি (রুপক)</a:t>
            </a:r>
            <a:endParaRPr b="1" cap="none" dirty="0" sz="2000" lang="en-US" spc="0"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5" name="Rectangle 15"/>
          <p:cNvSpPr/>
          <p:nvPr/>
        </p:nvSpPr>
        <p:spPr>
          <a:xfrm>
            <a:off x="5251670" y="4411390"/>
            <a:ext cx="1656081" cy="396240"/>
          </a:xfrm>
          <a:prstGeom prst="rect"/>
          <a:noFill/>
        </p:spPr>
        <p:txBody>
          <a:bodyPr bIns="45720" lIns="91440" rIns="91440" tIns="45720" wrap="none">
            <a:spAutoFit/>
            <a:scene3d>
              <a:camera prst="orthographicFront"/>
              <a:lightRig dir="t" rig="sof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b="1" dirty="0" sz="2000" lang="bn-BD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সিজদারত ছবি</a:t>
            </a:r>
            <a:endParaRPr b="1" cap="none" dirty="0" sz="2000" lang="en-US" spc="0"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6" name="Rectangle 16"/>
          <p:cNvSpPr/>
          <p:nvPr/>
        </p:nvSpPr>
        <p:spPr>
          <a:xfrm>
            <a:off x="507479" y="518394"/>
            <a:ext cx="2024380" cy="396240"/>
          </a:xfrm>
          <a:prstGeom prst="rect"/>
          <a:noFill/>
        </p:spPr>
        <p:txBody>
          <a:bodyPr bIns="45720" lIns="91440" rIns="91440" tIns="45720" wrap="none">
            <a:spAutoFit/>
            <a:scene3d>
              <a:camera prst="orthographicFront"/>
              <a:lightRig dir="t" rig="sof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b="1" cap="none" dirty="0" sz="2000" lang="bn-BD" spc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মোনাজাত রত ছবি</a:t>
            </a:r>
            <a:endParaRPr b="1" cap="none" dirty="0" sz="2000" lang="en-US" spc="0"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7" name="Rectangle 17"/>
          <p:cNvSpPr/>
          <p:nvPr/>
        </p:nvSpPr>
        <p:spPr>
          <a:xfrm>
            <a:off x="8932954" y="6023869"/>
            <a:ext cx="2506980" cy="396241"/>
          </a:xfrm>
          <a:prstGeom prst="rect"/>
          <a:noFill/>
        </p:spPr>
        <p:txBody>
          <a:bodyPr bIns="45720" lIns="91440" rIns="91440" tIns="45720" wrap="none">
            <a:spAutoFit/>
            <a:scene3d>
              <a:camera prst="orthographicFront"/>
              <a:lightRig dir="t" rig="sof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b="1" dirty="0" sz="2000" lang="bn-BD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জাহান্নামের ছবি(রুপক)</a:t>
            </a:r>
            <a:endParaRPr b="1" cap="none" dirty="0" sz="2000" lang="en-US" spc="0"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7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8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3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4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4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4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4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4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5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5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5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6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6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6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6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>
                      <p:stCondLst>
                        <p:cond delay="indefinite"/>
                      </p:stCondLst>
                      <p:childTnLst>
                        <p:par>
                          <p:cTn fill="hold" id="68">
                            <p:stCondLst>
                              <p:cond delay="0"/>
                            </p:stCondLst>
                            <p:childTnLst>
                              <p:par>
                                <p:cTn fill="hold" id="6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1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4">
                      <p:stCondLst>
                        <p:cond delay="indefinite"/>
                      </p:stCondLst>
                      <p:childTnLst>
                        <p:par>
                          <p:cTn fill="hold" id="7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8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id="8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85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6">
                      <p:stCondLst>
                        <p:cond delay="indefinite"/>
                      </p:stCondLst>
                      <p:childTnLst>
                        <p:par>
                          <p:cTn fill="hold" id="8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8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2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id="9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>
                      <p:stCondLst>
                        <p:cond delay="indefinite"/>
                      </p:stCondLst>
                      <p:childTnLst>
                        <p:par>
                          <p:cTn fill="hold" id="10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3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5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6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7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8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1" grpId="0"/>
      <p:bldP spid="1048662" grpId="0" animBg="1"/>
      <p:bldP spid="1048663" grpId="0"/>
      <p:bldP spid="1048664" grpId="0"/>
      <p:bldP spid="1048665" grpId="0"/>
      <p:bldP spid="1048666" grpId="0"/>
      <p:bldP spid="10486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Rectangle 3"/>
          <p:cNvSpPr/>
          <p:nvPr/>
        </p:nvSpPr>
        <p:spPr>
          <a:xfrm>
            <a:off x="0" y="42202"/>
            <a:ext cx="12192000" cy="6858000"/>
          </a:xfrm>
          <a:prstGeom prst="rect"/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9" name="Rectangle 4"/>
          <p:cNvSpPr/>
          <p:nvPr/>
        </p:nvSpPr>
        <p:spPr>
          <a:xfrm>
            <a:off x="17365" y="-2"/>
            <a:ext cx="12352400" cy="6858000"/>
          </a:xfrm>
          <a:prstGeom prst="rect"/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63" name="Picture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t="29848" b="10606"/>
          <a:stretch>
            <a:fillRect/>
          </a:stretch>
        </p:blipFill>
        <p:spPr>
          <a:xfrm>
            <a:off x="154251" y="3484853"/>
            <a:ext cx="12079955" cy="1680792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64" name="Picture 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print"/>
          <a:srcRect t="27895" b="28564"/>
          <a:stretch>
            <a:fillRect/>
          </a:stretch>
        </p:blipFill>
        <p:spPr>
          <a:xfrm>
            <a:off x="8926573" y="1149141"/>
            <a:ext cx="3308137" cy="2103120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486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98552"/>
            <a:ext cx="2743200" cy="365125"/>
          </a:xfrm>
        </p:spPr>
        <p:txBody>
          <a:bodyPr/>
          <a:p>
            <a:fld id="{78EAD320-14D7-459F-8BAB-4DADEDFAEC88}" type="slidenum">
              <a:rPr lang="en-US" smtClean="0">
                <a:solidFill>
                  <a:srgbClr val="FFFF00"/>
                </a:solidFill>
              </a:rPr>
              <a:t>4</a:t>
            </a:fld>
            <a:endParaRPr dirty="0" lang="en-US">
              <a:solidFill>
                <a:srgbClr val="FFFF00"/>
              </a:solidFill>
            </a:endParaRPr>
          </a:p>
        </p:txBody>
      </p:sp>
      <p:pic>
        <p:nvPicPr>
          <p:cNvPr id="2097165" name="Picture 1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t="20542"/>
          <a:stretch>
            <a:fillRect/>
          </a:stretch>
        </p:blipFill>
        <p:spPr>
          <a:xfrm>
            <a:off x="129933" y="1149141"/>
            <a:ext cx="3370879" cy="2103120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48671" name="Rectangle 12"/>
          <p:cNvSpPr/>
          <p:nvPr/>
        </p:nvSpPr>
        <p:spPr>
          <a:xfrm>
            <a:off x="3630743" y="1398678"/>
            <a:ext cx="5178138" cy="400110"/>
          </a:xfrm>
          <a:prstGeom prst="rect"/>
          <a:solidFill>
            <a:srgbClr val="002060"/>
          </a:solidFill>
        </p:spPr>
        <p:txBody>
          <a:bodyPr bIns="45720" lIns="91440" rIns="91440" tIns="45720" wrap="square">
            <a:spAutoFit/>
          </a:bodyPr>
          <a:p>
            <a:pPr algn="ctr"/>
            <a:r>
              <a:rPr b="1" dirty="0" sz="2000" lang="bn-BD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কালিমা তাইয়্যেবা</a:t>
            </a:r>
            <a:endParaRPr b="1" cap="none" dirty="0" sz="2000" lang="en-US" spc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48672" name="Down Arrow 13"/>
          <p:cNvSpPr/>
          <p:nvPr/>
        </p:nvSpPr>
        <p:spPr>
          <a:xfrm>
            <a:off x="6021960" y="1812436"/>
            <a:ext cx="242785" cy="1508595"/>
          </a:xfrm>
          <a:prstGeom prst="downArrow"/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900" lang="bn-BD" smtClean="0">
                <a:solidFill>
                  <a:srgbClr val="FF0000"/>
                </a:solidFill>
              </a:rPr>
              <a:t>এরো</a:t>
            </a:r>
            <a:endParaRPr dirty="0" sz="900" lang="en-US">
              <a:solidFill>
                <a:srgbClr val="FF0000"/>
              </a:solidFill>
            </a:endParaRPr>
          </a:p>
        </p:txBody>
      </p:sp>
      <p:sp>
        <p:nvSpPr>
          <p:cNvPr id="1048673" name="Rectangle 14"/>
          <p:cNvSpPr/>
          <p:nvPr/>
        </p:nvSpPr>
        <p:spPr>
          <a:xfrm>
            <a:off x="4166116" y="404453"/>
            <a:ext cx="3205480" cy="6883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dirty="0" sz="4000" lang="bn-BD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bl" dir="2640000" dist="38100" rotWithShape="0">
                    <a:schemeClr val="tx2">
                      <a:lumMod val="75000"/>
                    </a:schemeClr>
                  </a:outerShdw>
                </a:effectLst>
              </a:rPr>
              <a:t>পূর্ব জ্ঞান যাচাই</a:t>
            </a:r>
            <a:endParaRPr b="1" cap="none" dirty="0" sz="4000" lang="en-US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algn="bl" dir="2640000" dist="38100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7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8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9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0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2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3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4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5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7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5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8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53"/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1" grpId="0" animBg="1"/>
      <p:bldP spid="1048672" grpId="0" animBg="1"/>
      <p:bldP spid="10486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Rectangle 3"/>
          <p:cNvSpPr/>
          <p:nvPr/>
        </p:nvSpPr>
        <p:spPr>
          <a:xfrm>
            <a:off x="-3" y="6822"/>
            <a:ext cx="12192000" cy="6851178"/>
          </a:xfrm>
          <a:prstGeom prst="rect"/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75" name="Rectangle 4"/>
          <p:cNvSpPr/>
          <p:nvPr/>
        </p:nvSpPr>
        <p:spPr>
          <a:xfrm>
            <a:off x="2866591" y="1943752"/>
            <a:ext cx="5288281" cy="3063241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dirty="0" sz="19900" lang="bn-BD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ইমান</a:t>
            </a:r>
            <a:endParaRPr b="1" dirty="0" sz="19900" lang="en-US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0486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589CBB-63D0-4DEA-91F0-F945DA0BC0DD}" type="slidenum">
              <a:rPr lang="en-US" smtClean="0">
                <a:solidFill>
                  <a:srgbClr val="FFFF00"/>
                </a:solidFill>
              </a:rPr>
              <a:t>5</a:t>
            </a:fld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Rectangle 6"/>
          <p:cNvSpPr/>
          <p:nvPr/>
        </p:nvSpPr>
        <p:spPr>
          <a:xfrm>
            <a:off x="0" y="0"/>
            <a:ext cx="12192000" cy="6858000"/>
          </a:xfrm>
          <a:prstGeom prst="rect"/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lvl="0"/>
            <a:endParaRPr dirty="0" sz="4000" lang="bn-BD">
              <a:ln w="0"/>
              <a:gradFill>
                <a:gsLst>
                  <a:gs pos="0">
                    <a:srgbClr val="B74919">
                      <a:lumMod val="50000"/>
                    </a:srgbClr>
                  </a:gs>
                  <a:gs pos="50000">
                    <a:srgbClr val="B74919"/>
                  </a:gs>
                  <a:gs pos="100000">
                    <a:srgbClr val="B74919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algn="bl" blurRad="6350" dir="5400000" endA="300" endPos="35500" rotWithShape="0" stA="53000" sy="-90000"/>
              </a:effectLst>
            </a:endParaRPr>
          </a:p>
        </p:txBody>
      </p:sp>
      <p:sp>
        <p:nvSpPr>
          <p:cNvPr id="10486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589CBB-63D0-4DEA-91F0-F945DA0BC0DD}" type="slidenum">
              <a:rPr lang="en-US" smtClean="0"/>
              <a:t>6</a:t>
            </a:fld>
            <a:endParaRPr lang="en-US"/>
          </a:p>
        </p:txBody>
      </p:sp>
      <p:sp>
        <p:nvSpPr>
          <p:cNvPr id="1048679" name="Rectangle 7"/>
          <p:cNvSpPr/>
          <p:nvPr/>
        </p:nvSpPr>
        <p:spPr>
          <a:xfrm>
            <a:off x="4300411" y="3836328"/>
            <a:ext cx="3141980" cy="1158240"/>
          </a:xfrm>
          <a:prstGeom prst="rect"/>
          <a:solidFill>
            <a:srgbClr val="00B0F0"/>
          </a:solidFill>
        </p:spPr>
        <p:txBody>
          <a:bodyPr bIns="45720" lIns="91440" rIns="91440" tIns="45720" wrap="none">
            <a:spAutoFit/>
          </a:bodyPr>
          <a:p>
            <a:pPr algn="ctr"/>
            <a:r>
              <a:rPr dirty="0" sz="2400" lang="bn-BD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algn="bl" blurRad="6350" dir="5400000" endA="300" endPos="35500" rotWithShape="0" stA="53000" sy="-90000"/>
                </a:effectLst>
              </a:rPr>
              <a:t>এই কালিমা মুখে স্ব</a:t>
            </a:r>
            <a:r>
              <a:rPr dirty="0" sz="2400" lang="en-US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algn="bl" blurRad="6350" dir="5400000" endA="300" endPos="35500" rotWithShape="0" stA="53000" sy="-90000"/>
                </a:effectLst>
              </a:rPr>
              <a:t>ী</a:t>
            </a:r>
            <a:r>
              <a:rPr dirty="0" sz="2400" lang="bn-BD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algn="bl" blurRad="6350" dir="5400000" endA="300" endPos="35500" rotWithShape="0" stA="53000" sy="-90000"/>
                </a:effectLst>
              </a:rPr>
              <a:t>কার </a:t>
            </a:r>
          </a:p>
          <a:p>
            <a:pPr algn="ctr"/>
            <a:r>
              <a:rPr dirty="0" sz="2400" lang="bn-BD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algn="bl" blurRad="6350" dir="5400000" endA="300" endPos="35500" rotWithShape="0" stA="53000" sy="-90000"/>
                </a:effectLst>
              </a:rPr>
              <a:t>ও অন্তরে </a:t>
            </a:r>
          </a:p>
          <a:p>
            <a:pPr algn="ctr"/>
            <a:r>
              <a:rPr dirty="0" sz="2400" lang="bn-BD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algn="bl" blurRad="6350" dir="5400000" endA="300" endPos="35500" rotWithShape="0" stA="53000" sy="-90000"/>
                </a:effectLst>
              </a:rPr>
              <a:t>বিশ্বাস করাকে কি বলে ?</a:t>
            </a:r>
            <a:endParaRPr dirty="0" sz="2400" 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algn="bl" blurRad="6350" dir="5400000" endA="300" endPos="35500" rotWithShape="0" stA="53000" sy="-90000"/>
              </a:effectLst>
            </a:endParaRPr>
          </a:p>
        </p:txBody>
      </p:sp>
      <p:pic>
        <p:nvPicPr>
          <p:cNvPr id="2097166" name="Picture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8499" t="2735" r="12375" b="8316"/>
          <a:stretch>
            <a:fillRect/>
          </a:stretch>
        </p:blipFill>
        <p:spPr>
          <a:xfrm>
            <a:off x="159112" y="3634144"/>
            <a:ext cx="2919216" cy="2697137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67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895304" y="3606849"/>
            <a:ext cx="3120611" cy="2699860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48680" name="Oval 10"/>
          <p:cNvSpPr/>
          <p:nvPr/>
        </p:nvSpPr>
        <p:spPr>
          <a:xfrm>
            <a:off x="822831" y="5908840"/>
            <a:ext cx="1591777" cy="457200"/>
          </a:xfrm>
          <a:prstGeom prst="ellipse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14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 শ্বিকার</a:t>
            </a:r>
            <a:endParaRPr dirty="0" sz="1400"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81" name="Oval 11"/>
          <p:cNvSpPr/>
          <p:nvPr/>
        </p:nvSpPr>
        <p:spPr>
          <a:xfrm>
            <a:off x="9810207" y="4525835"/>
            <a:ext cx="1020878" cy="509666"/>
          </a:xfrm>
          <a:prstGeom prst="ellipse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1400" lang="bn-BD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 বিশ্বাস</a:t>
            </a:r>
            <a:endParaRPr dirty="0" sz="14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8" name="Picture 13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67597" y="1961407"/>
            <a:ext cx="11856803" cy="1351846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69" name="Picture 1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4"/>
          <a:srcRect l="2305" t="12642" r="5755" b="66373"/>
          <a:stretch>
            <a:fillRect/>
          </a:stretch>
        </p:blipFill>
        <p:spPr>
          <a:xfrm>
            <a:off x="167597" y="1012152"/>
            <a:ext cx="11856803" cy="636735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48682" name="Rectangle 15"/>
          <p:cNvSpPr/>
          <p:nvPr/>
        </p:nvSpPr>
        <p:spPr>
          <a:xfrm>
            <a:off x="3515001" y="71185"/>
            <a:ext cx="6596380" cy="7518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dirty="0" sz="4400" lang="bn-BD" smtClean="0">
                <a:ln w="0"/>
                <a:solidFill>
                  <a:schemeClr val="bg1"/>
                </a:solidFill>
                <a:effectLst>
                  <a:reflection algn="bl" blurRad="6350" dir="5400000" endA="300" endPos="35500" rotWithShape="0" stA="53000" sy="-9000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 আমরা কি দেখতে পাচ্ছি</a:t>
            </a:r>
            <a:endParaRPr b="0" cap="none" dirty="0" sz="4400" lang="en-US" spc="0">
              <a:ln w="0"/>
              <a:solidFill>
                <a:schemeClr val="bg1"/>
              </a:solidFill>
              <a:effectLst>
                <a:reflection algn="bl" blurRad="6350" dir="5400000" endA="300" endPos="35500" rotWithShape="0" stA="53000" sy="-9000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83" name="Rectangle 17"/>
          <p:cNvSpPr/>
          <p:nvPr/>
        </p:nvSpPr>
        <p:spPr>
          <a:xfrm>
            <a:off x="4348947" y="5330930"/>
            <a:ext cx="3494098" cy="769441"/>
          </a:xfrm>
          <a:prstGeom prst="rect"/>
          <a:noFill/>
        </p:spPr>
        <p:txBody>
          <a:bodyPr bIns="45720" lIns="91440" rIns="91440" tIns="45720" wrap="square">
            <a:spAutoFit/>
          </a:bodyPr>
          <a:p>
            <a:pPr algn="ctr"/>
            <a:r>
              <a:rPr dirty="0" sz="4400" lang="bn-BD" smtClean="0">
                <a:ln w="0"/>
                <a:solidFill>
                  <a:srgbClr val="FFFF00"/>
                </a:solidFill>
                <a:effectLst>
                  <a:reflection algn="bl" blurRad="6350" dir="5400000" endA="300" endPos="35500" rotWithShape="0" stA="53000" sy="-9000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 বলে ।</a:t>
            </a:r>
            <a:endParaRPr b="0" cap="none" dirty="0" sz="4400" lang="en-US" spc="0">
              <a:ln w="0"/>
              <a:solidFill>
                <a:srgbClr val="FFFF00"/>
              </a:solidFill>
              <a:effectLst>
                <a:reflection algn="bl" blurRad="6350" dir="5400000" endA="300" endPos="35500" rotWithShape="0" stA="53000" sy="-9000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8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4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1"/>
                                        <p:tgtEl>
                                          <p:spTgt spid="104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6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id="57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62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67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0">
                      <p:stCondLst>
                        <p:cond delay="indefinite"/>
                      </p:stCondLst>
                      <p:childTnLst>
                        <p:par>
                          <p:cTn fill="hold" id="7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2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7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77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8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79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80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8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2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83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4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85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87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9" grpId="0" animBg="1"/>
      <p:bldP spid="1048680" grpId="0"/>
      <p:bldP spid="1048681" grpId="0"/>
      <p:bldP spid="1048682" grpId="0"/>
      <p:bldP spid="10486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Rectangle 1"/>
          <p:cNvSpPr/>
          <p:nvPr/>
        </p:nvSpPr>
        <p:spPr>
          <a:xfrm>
            <a:off x="0" y="0"/>
            <a:ext cx="12192000" cy="6858000"/>
          </a:xfrm>
          <a:prstGeom prst="rect"/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bn-BD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dirty="0" sz="3600" lang="bn-BD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ইমানের শাব্দিক অর্থ বলতে ও ব্যখ্যা করতে পারবে।</a:t>
            </a:r>
          </a:p>
          <a:p>
            <a:pPr algn="ctr"/>
            <a:endParaRPr dirty="0" sz="3600" lang="bn-BD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dirty="0" sz="3600" lang="bn-BD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ইমানের মূল সাতটি বিষয় বলতে ও লিখতে পারবে।</a:t>
            </a:r>
          </a:p>
          <a:p>
            <a:pPr algn="ctr"/>
            <a:endParaRPr dirty="0" sz="3600" lang="bn-BD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dirty="0" sz="3600" lang="bn-BD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ইমান ও ইসলামের সম্পর্ক ব্যখ্যা করতে পারবে।</a:t>
            </a:r>
          </a:p>
        </p:txBody>
      </p:sp>
      <p:sp>
        <p:nvSpPr>
          <p:cNvPr id="10486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589CBB-63D0-4DEA-91F0-F945DA0BC0DD}" type="slidenum">
              <a:rPr lang="en-US" smtClean="0">
                <a:solidFill>
                  <a:srgbClr val="FFFF00"/>
                </a:solidFill>
              </a:rPr>
              <a:t>7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1048686" name="Rectangle 2"/>
          <p:cNvSpPr/>
          <p:nvPr/>
        </p:nvSpPr>
        <p:spPr>
          <a:xfrm>
            <a:off x="5005796" y="210486"/>
            <a:ext cx="3119895" cy="830997"/>
          </a:xfrm>
          <a:prstGeom prst="rect"/>
          <a:solidFill>
            <a:srgbClr val="00B050"/>
          </a:solidFill>
          <a:ln>
            <a:noFill/>
          </a:ln>
        </p:spPr>
        <p:txBody>
          <a:bodyPr bIns="45720" lIns="91440" rIns="91440" tIns="45720" wrap="square">
            <a:spAutoFit/>
          </a:bodyPr>
          <a:p>
            <a:pPr algn="ctr"/>
            <a:r>
              <a:rPr dirty="0" sz="4800" lang="bn-BD" smtClean="0">
                <a:ln w="0"/>
                <a:solidFill>
                  <a:srgbClr val="7030A0"/>
                </a:solidFill>
                <a:effectLst>
                  <a:reflection algn="bl" blurRad="6350" dir="5400000" endA="300" endPos="35500" rotWithShape="0" stA="53000" sy="-9000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শিক্ষন ফল</a:t>
            </a:r>
            <a:endParaRPr b="0" cap="none" dirty="0" sz="4800" lang="en-US" spc="0">
              <a:ln w="0"/>
              <a:solidFill>
                <a:srgbClr val="7030A0"/>
              </a:solidFill>
              <a:effectLst>
                <a:reflection algn="bl" blurRad="6350" dir="5400000" endA="300" endPos="35500" rotWithShape="0" stA="53000" sy="-9000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87" name="Rectangle 6"/>
          <p:cNvSpPr/>
          <p:nvPr/>
        </p:nvSpPr>
        <p:spPr>
          <a:xfrm>
            <a:off x="4937557" y="1041483"/>
            <a:ext cx="3188134" cy="45719"/>
          </a:xfrm>
          <a:prstGeom prst="rect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6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1"/>
                                        <p:tgtEl>
                                          <p:spTgt spid="1048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6"/>
                                        <p:tgtEl>
                                          <p:spTgt spid="1048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48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48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1"/>
                                        <p:tgtEl>
                                          <p:spTgt spid="1048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48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48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6" grpId="0" animBg="1"/>
      <p:bldP spid="10486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Rectangle 6"/>
          <p:cNvSpPr/>
          <p:nvPr/>
        </p:nvSpPr>
        <p:spPr>
          <a:xfrm>
            <a:off x="-1" y="0"/>
            <a:ext cx="12192000" cy="6858000"/>
          </a:xfrm>
          <a:prstGeom prst="rect"/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sz="4800" lang="bn-BD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dirty="0" sz="24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ইমান শব্দটি (আরবি) আমনুন ধাতু থেকে নির্গত। যার অর্থ বিশ্বাস করা,আস্থা স্থাপন করা,স্বীকৃতি দেওয়া,নির্ভর করা,মেনে নেওয়া।</a:t>
            </a:r>
          </a:p>
          <a:p>
            <a:pPr algn="ctr"/>
            <a:endParaRPr dirty="0" sz="2400" lang="en-US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dirty="0" sz="24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শরিয়তের পরিভাষায় আল্লাহর যাবত</a:t>
            </a:r>
            <a:r>
              <a:rPr dirty="0" sz="24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dirty="0" sz="24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য় বিধি-বিধান অন্তরে বিশ্বাস করা,মুখে </a:t>
            </a:r>
            <a:r>
              <a:rPr dirty="0" sz="24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স্বী</a:t>
            </a:r>
            <a:r>
              <a:rPr dirty="0" sz="24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কার করা এবং তদনুযায়ী আমল করাকে ইমান বলে।</a:t>
            </a:r>
            <a:endParaRPr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589CBB-63D0-4DEA-91F0-F945DA0BC0DD}" type="slidenum">
              <a:rPr lang="en-US" smtClean="0">
                <a:solidFill>
                  <a:srgbClr val="FFFF00"/>
                </a:solidFill>
              </a:rPr>
              <a:t>8</a:t>
            </a:fld>
            <a:endParaRPr dirty="0" lang="en-US">
              <a:solidFill>
                <a:srgbClr val="FFFF00"/>
              </a:solidFill>
            </a:endParaRPr>
          </a:p>
        </p:txBody>
      </p:sp>
      <p:sp>
        <p:nvSpPr>
          <p:cNvPr id="1048690" name="Rectangle 7"/>
          <p:cNvSpPr/>
          <p:nvPr/>
        </p:nvSpPr>
        <p:spPr>
          <a:xfrm>
            <a:off x="3799536" y="374262"/>
            <a:ext cx="4297680" cy="891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dirty="0" sz="5400" lang="bn-BD" smtClean="0">
                <a:ln w="0"/>
                <a:solidFill>
                  <a:srgbClr val="FFFF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rPr>
              <a:t>ইমানের পরিচয়</a:t>
            </a:r>
            <a:endParaRPr b="0" cap="none" dirty="0" sz="5400" lang="en-US" spc="0">
              <a:ln w="0"/>
              <a:solidFill>
                <a:srgbClr val="FFFF00"/>
              </a:solidFill>
              <a:effectLst>
                <a:outerShdw algn="ctr" blurRad="38100" dir="5400000" dist="25400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48691" name="Rectangle 8"/>
          <p:cNvSpPr/>
          <p:nvPr/>
        </p:nvSpPr>
        <p:spPr>
          <a:xfrm>
            <a:off x="3758592" y="1447720"/>
            <a:ext cx="4811064" cy="45719"/>
          </a:xfrm>
          <a:prstGeom prst="rect"/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12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7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48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5"/>
                                        <p:tgtEl>
                                          <p:spTgt spid="1048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48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48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48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1"/>
                                        <p:tgtEl>
                                          <p:spTgt spid="1048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0" grpId="0"/>
      <p:bldP spid="10486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Rectangle 7"/>
          <p:cNvSpPr/>
          <p:nvPr/>
        </p:nvSpPr>
        <p:spPr>
          <a:xfrm>
            <a:off x="0" y="150128"/>
            <a:ext cx="12171764" cy="6721475"/>
          </a:xfrm>
          <a:prstGeom prst="rect"/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grpSp>
        <p:nvGrpSpPr>
          <p:cNvPr id="61" name="Group 2"/>
          <p:cNvGrpSpPr/>
          <p:nvPr/>
        </p:nvGrpSpPr>
        <p:grpSpPr>
          <a:xfrm>
            <a:off x="3903092" y="443289"/>
            <a:ext cx="4865846" cy="5704621"/>
            <a:chOff x="3903092" y="415994"/>
            <a:chExt cx="4865846" cy="5704621"/>
          </a:xfrm>
        </p:grpSpPr>
        <p:sp>
          <p:nvSpPr>
            <p:cNvPr id="1048693" name="Rectangle 1"/>
            <p:cNvSpPr/>
            <p:nvPr/>
          </p:nvSpPr>
          <p:spPr>
            <a:xfrm>
              <a:off x="5123851" y="5752519"/>
              <a:ext cx="1371600" cy="368096"/>
            </a:xfrm>
            <a:prstGeom prst="rect"/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grpSp>
          <p:nvGrpSpPr>
            <p:cNvPr id="62" name="Group 35"/>
            <p:cNvGrpSpPr/>
            <p:nvPr/>
          </p:nvGrpSpPr>
          <p:grpSpPr>
            <a:xfrm>
              <a:off x="3903092" y="415994"/>
              <a:ext cx="4865846" cy="5681123"/>
              <a:chOff x="4300219" y="0"/>
              <a:chExt cx="4865846" cy="5681123"/>
            </a:xfrm>
          </p:grpSpPr>
          <p:grpSp>
            <p:nvGrpSpPr>
              <p:cNvPr id="63" name="Group 32"/>
              <p:cNvGrpSpPr/>
              <p:nvPr/>
            </p:nvGrpSpPr>
            <p:grpSpPr>
              <a:xfrm>
                <a:off x="4300219" y="0"/>
                <a:ext cx="4865846" cy="5639164"/>
                <a:chOff x="4333823" y="0"/>
                <a:chExt cx="4865846" cy="5639164"/>
              </a:xfrm>
            </p:grpSpPr>
            <p:sp>
              <p:nvSpPr>
                <p:cNvPr id="1048694" name="Arc 29"/>
                <p:cNvSpPr/>
                <p:nvPr/>
              </p:nvSpPr>
              <p:spPr>
                <a:xfrm rot="4377782">
                  <a:off x="7191278" y="649897"/>
                  <a:ext cx="1027923" cy="2988859"/>
                </a:xfrm>
                <a:prstGeom prst="arc">
                  <a:avLst>
                    <a:gd name="adj1" fmla="val 7851556"/>
                    <a:gd name="adj2" fmla="val 14629902"/>
                  </a:avLst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695" name="Arc 28"/>
                <p:cNvSpPr/>
                <p:nvPr/>
              </p:nvSpPr>
              <p:spPr>
                <a:xfrm rot="2605725">
                  <a:off x="6666633" y="95410"/>
                  <a:ext cx="1027923" cy="2988859"/>
                </a:xfrm>
                <a:prstGeom prst="arc">
                  <a:avLst>
                    <a:gd name="adj1" fmla="val 7851556"/>
                    <a:gd name="adj2" fmla="val 14629902"/>
                  </a:avLst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grpSp>
              <p:nvGrpSpPr>
                <p:cNvPr id="64" name="Group 17"/>
                <p:cNvGrpSpPr/>
                <p:nvPr/>
              </p:nvGrpSpPr>
              <p:grpSpPr>
                <a:xfrm>
                  <a:off x="4333823" y="0"/>
                  <a:ext cx="3825428" cy="5639164"/>
                  <a:chOff x="4249715" y="-632832"/>
                  <a:chExt cx="3825428" cy="5639164"/>
                </a:xfrm>
              </p:grpSpPr>
              <p:sp>
                <p:nvSpPr>
                  <p:cNvPr id="1048696" name="Lightning Bolt 6"/>
                  <p:cNvSpPr/>
                  <p:nvPr/>
                </p:nvSpPr>
                <p:spPr>
                  <a:xfrm rot="12241476">
                    <a:off x="5223742" y="1799108"/>
                    <a:ext cx="1869744" cy="3207224"/>
                  </a:xfrm>
                  <a:prstGeom prst="lightningBolt"/>
                  <a:solidFill>
                    <a:srgbClr val="0070C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p>
                    <a:pPr algn="ctr"/>
                    <a:endParaRPr lang="en-US"/>
                  </a:p>
                </p:txBody>
              </p:sp>
              <p:sp>
                <p:nvSpPr>
                  <p:cNvPr id="1048697" name="Arc 9"/>
                  <p:cNvSpPr/>
                  <p:nvPr/>
                </p:nvSpPr>
                <p:spPr>
                  <a:xfrm rot="534354">
                    <a:off x="6004100" y="713963"/>
                    <a:ext cx="1027923" cy="2988859"/>
                  </a:xfrm>
                  <a:prstGeom prst="arc">
                    <a:avLst>
                      <a:gd name="adj1" fmla="val 7851556"/>
                      <a:gd name="adj2" fmla="val 15460468"/>
                    </a:avLst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 rtlCol="0"/>
                  <a:p>
                    <a:pPr algn="ctr"/>
                    <a:endParaRPr lang="en-US"/>
                  </a:p>
                </p:txBody>
              </p:sp>
              <p:sp>
                <p:nvSpPr>
                  <p:cNvPr id="1048698" name="Arc 10"/>
                  <p:cNvSpPr/>
                  <p:nvPr/>
                </p:nvSpPr>
                <p:spPr>
                  <a:xfrm rot="4071543">
                    <a:off x="6000684" y="929424"/>
                    <a:ext cx="1160060" cy="2988859"/>
                  </a:xfrm>
                  <a:prstGeom prst="arc">
                    <a:avLst>
                      <a:gd name="adj1" fmla="val 8567027"/>
                      <a:gd name="adj2" fmla="val 16057374"/>
                    </a:avLst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 rtlCol="0"/>
                  <a:p>
                    <a:pPr algn="ctr"/>
                    <a:endParaRPr lang="en-US"/>
                  </a:p>
                </p:txBody>
              </p:sp>
              <p:sp>
                <p:nvSpPr>
                  <p:cNvPr id="1048699" name="Arc 11"/>
                  <p:cNvSpPr/>
                  <p:nvPr/>
                </p:nvSpPr>
                <p:spPr>
                  <a:xfrm rot="11341003">
                    <a:off x="6000684" y="-632832"/>
                    <a:ext cx="1160060" cy="2988859"/>
                  </a:xfrm>
                  <a:prstGeom prst="arc">
                    <a:avLst>
                      <a:gd name="adj1" fmla="val 17208758"/>
                      <a:gd name="adj2" fmla="val 1970687"/>
                    </a:avLst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 rtlCol="0"/>
                  <a:p>
                    <a:pPr algn="ctr"/>
                    <a:endParaRPr lang="en-US"/>
                  </a:p>
                </p:txBody>
              </p:sp>
              <p:sp>
                <p:nvSpPr>
                  <p:cNvPr id="1048700" name="Arc 12"/>
                  <p:cNvSpPr/>
                  <p:nvPr/>
                </p:nvSpPr>
                <p:spPr>
                  <a:xfrm rot="19359555">
                    <a:off x="4936089" y="892499"/>
                    <a:ext cx="1160060" cy="2988859"/>
                  </a:xfrm>
                  <a:prstGeom prst="arc"/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 rtlCol="0"/>
                  <a:p>
                    <a:pPr algn="ctr"/>
                    <a:endParaRPr lang="en-US"/>
                  </a:p>
                </p:txBody>
              </p:sp>
              <p:sp>
                <p:nvSpPr>
                  <p:cNvPr id="1048701" name="Arc 13"/>
                  <p:cNvSpPr/>
                  <p:nvPr/>
                </p:nvSpPr>
                <p:spPr>
                  <a:xfrm rot="12966272">
                    <a:off x="5832345" y="934035"/>
                    <a:ext cx="1160060" cy="2988859"/>
                  </a:xfrm>
                  <a:prstGeom prst="arc">
                    <a:avLst>
                      <a:gd name="adj1" fmla="val 75089"/>
                      <a:gd name="adj2" fmla="val 4794168"/>
                    </a:avLst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 rtlCol="0"/>
                  <a:p>
                    <a:pPr algn="ctr"/>
                    <a:endParaRPr lang="en-US"/>
                  </a:p>
                </p:txBody>
              </p:sp>
              <p:sp>
                <p:nvSpPr>
                  <p:cNvPr id="1048702" name="Arc 15"/>
                  <p:cNvSpPr/>
                  <p:nvPr/>
                </p:nvSpPr>
                <p:spPr>
                  <a:xfrm rot="17714338">
                    <a:off x="5164115" y="1096828"/>
                    <a:ext cx="1160060" cy="2988859"/>
                  </a:xfrm>
                  <a:prstGeom prst="arc">
                    <a:avLst>
                      <a:gd name="adj1" fmla="val 15636712"/>
                      <a:gd name="adj2" fmla="val 0"/>
                    </a:avLst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 rtlCol="0"/>
                  <a:p>
                    <a:pPr algn="ctr"/>
                    <a:endParaRPr lang="en-US"/>
                  </a:p>
                </p:txBody>
              </p:sp>
              <p:sp>
                <p:nvSpPr>
                  <p:cNvPr id="1048703" name="Arc 16"/>
                  <p:cNvSpPr/>
                  <p:nvPr/>
                </p:nvSpPr>
                <p:spPr>
                  <a:xfrm rot="20712699">
                    <a:off x="4844041" y="571454"/>
                    <a:ext cx="1160060" cy="2988859"/>
                  </a:xfrm>
                  <a:prstGeom prst="arc"/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 rtlCol="0"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048704" name="Rectangle 34"/>
              <p:cNvSpPr/>
              <p:nvPr/>
            </p:nvSpPr>
            <p:spPr>
              <a:xfrm>
                <a:off x="5746710" y="5280995"/>
                <a:ext cx="1145867" cy="400128"/>
              </a:xfrm>
              <a:prstGeom prst="rect"/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r>
                  <a:rPr dirty="0" sz="2800" lang="bn-BD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ইমান</a:t>
                </a:r>
                <a:endParaRPr dirty="0" sz="2800" lang="en-US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048705" name="Oval 23"/>
          <p:cNvSpPr/>
          <p:nvPr/>
        </p:nvSpPr>
        <p:spPr>
          <a:xfrm>
            <a:off x="7864785" y="1525940"/>
            <a:ext cx="2474207" cy="952596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16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আসমানি কিতাব সমুহের প্রতি</a:t>
            </a:r>
            <a:endParaRPr dirty="0" sz="1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69849"/>
            <a:ext cx="2743200" cy="365125"/>
          </a:xfrm>
        </p:spPr>
        <p:txBody>
          <a:bodyPr/>
          <a:p>
            <a:fld id="{3F589CBB-63D0-4DEA-91F0-F945DA0BC0DD}" type="slidenum">
              <a:rPr lang="en-US" smtClean="0">
                <a:solidFill>
                  <a:srgbClr val="FFFF00"/>
                </a:solidFill>
              </a:rPr>
              <a:t>9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1048707" name="Oval 26"/>
          <p:cNvSpPr/>
          <p:nvPr/>
        </p:nvSpPr>
        <p:spPr>
          <a:xfrm>
            <a:off x="6990587" y="700102"/>
            <a:ext cx="1983499" cy="836487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ফেরেশতা গনের প্রতি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08" name="Oval 18"/>
          <p:cNvSpPr/>
          <p:nvPr/>
        </p:nvSpPr>
        <p:spPr>
          <a:xfrm>
            <a:off x="2207623" y="3192371"/>
            <a:ext cx="2627595" cy="989578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16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মৃত্যুর পর পুনরুথ্থানের প্রতি</a:t>
            </a:r>
            <a:endParaRPr dirty="0" sz="1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09" name="Oval 19"/>
          <p:cNvSpPr/>
          <p:nvPr/>
        </p:nvSpPr>
        <p:spPr>
          <a:xfrm>
            <a:off x="2506586" y="2043435"/>
            <a:ext cx="1853440" cy="836487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তকদিরের প্রতি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10" name="Oval 20"/>
          <p:cNvSpPr/>
          <p:nvPr/>
        </p:nvSpPr>
        <p:spPr>
          <a:xfrm>
            <a:off x="3020239" y="1146286"/>
            <a:ext cx="1706472" cy="836487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16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আখিরাতের প্রতি</a:t>
            </a:r>
            <a:endParaRPr dirty="0" sz="1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11" name="Oval 21"/>
          <p:cNvSpPr/>
          <p:nvPr/>
        </p:nvSpPr>
        <p:spPr>
          <a:xfrm>
            <a:off x="4992193" y="712120"/>
            <a:ext cx="1503258" cy="836487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 প্রতি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12" name="Oval 24"/>
          <p:cNvSpPr/>
          <p:nvPr/>
        </p:nvSpPr>
        <p:spPr>
          <a:xfrm>
            <a:off x="7213691" y="2817333"/>
            <a:ext cx="1926756" cy="836487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নবি-রাসুল গনের প্রতি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8"/>
                                        <p:tgtEl>
                                          <p:spTgt spid="104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5"/>
                                        <p:tgtEl>
                                          <p:spTgt spid="104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4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3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4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45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4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47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49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0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51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2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53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>
                      <p:stCondLst>
                        <p:cond delay="indefinite"/>
                      </p:stCondLst>
                      <p:childTnLst>
                        <p:par>
                          <p:cTn fill="hold" id="5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61"/>
                                        <p:tgtEl>
                                          <p:spTgt spid="104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>
                      <p:stCondLst>
                        <p:cond delay="indefinite"/>
                      </p:stCondLst>
                      <p:childTnLst>
                        <p:par>
                          <p:cTn fill="hold" id="6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>
                      <p:stCondLst>
                        <p:cond delay="indefinite"/>
                      </p:stCondLst>
                      <p:childTnLst>
                        <p:par>
                          <p:cTn fill="hold" id="6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2"/>
                                        <p:tgtEl>
                                          <p:spTgt spid="1048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5" grpId="0" animBg="1"/>
      <p:bldP spid="1048707" grpId="0" animBg="1"/>
      <p:bldP spid="1048708" grpId="0" animBg="1"/>
      <p:bldP spid="1048709" grpId="0" animBg="1"/>
      <p:bldP spid="1048710" grpId="0" animBg="1"/>
      <p:bldP spid="1048711" grpId="0" animBg="1"/>
      <p:bldP spid="1048712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lastClr="000000" val="windowText"/>
      </a:dk1>
      <a:lt1>
        <a:sysClr lastClr="FFFFFF" val="window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l" rig="threePt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Admin</dc:creator>
  <cp:lastModifiedBy>Fahim</cp:lastModifiedBy>
  <dcterms:created xsi:type="dcterms:W3CDTF">2019-05-15T21:08:08Z</dcterms:created>
  <dcterms:modified xsi:type="dcterms:W3CDTF">2020-02-22T12:39:54Z</dcterms:modified>
</cp:coreProperties>
</file>