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00" r:id="rId3"/>
    <p:sldId id="323" r:id="rId4"/>
    <p:sldId id="332" r:id="rId5"/>
    <p:sldId id="327" r:id="rId6"/>
    <p:sldId id="334" r:id="rId7"/>
    <p:sldId id="258" r:id="rId8"/>
    <p:sldId id="325" r:id="rId9"/>
    <p:sldId id="326" r:id="rId10"/>
    <p:sldId id="333" r:id="rId11"/>
    <p:sldId id="292" r:id="rId12"/>
    <p:sldId id="313" r:id="rId13"/>
    <p:sldId id="283" r:id="rId14"/>
    <p:sldId id="309" r:id="rId15"/>
    <p:sldId id="336" r:id="rId16"/>
    <p:sldId id="337" r:id="rId17"/>
    <p:sldId id="335" r:id="rId18"/>
    <p:sldId id="339" r:id="rId19"/>
    <p:sldId id="338" r:id="rId20"/>
    <p:sldId id="329" r:id="rId21"/>
    <p:sldId id="331" r:id="rId22"/>
    <p:sldId id="310" r:id="rId23"/>
    <p:sldId id="321" r:id="rId24"/>
    <p:sldId id="304" r:id="rId25"/>
    <p:sldId id="311" r:id="rId26"/>
    <p:sldId id="312" r:id="rId27"/>
    <p:sldId id="284" r:id="rId28"/>
    <p:sldId id="328" r:id="rId29"/>
    <p:sldId id="308" r:id="rId30"/>
    <p:sldId id="299" r:id="rId31"/>
    <p:sldId id="34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C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solidFill>
                  <a:schemeClr val="tx1"/>
                </a:solidFill>
              </a:rPr>
              <a:t>Ripon’s days time spending</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F1-4953-BBDA-5E4BC48348A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3F1-4953-BBDA-5E4BC48348A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3F1-4953-BBDA-5E4BC48348A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3F1-4953-BBDA-5E4BC48348A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3F1-4953-BBDA-5E4BC48348A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3F1-4953-BBDA-5E4BC48348A2}"/>
              </c:ext>
            </c:extLst>
          </c:dPt>
          <c:dLbls>
            <c:dLbl>
              <c:idx val="0"/>
              <c:tx>
                <c:rich>
                  <a:bodyPr/>
                  <a:lstStyle/>
                  <a:p>
                    <a:fld id="{55DDAED2-7F45-4E24-9E68-5D5F3980D75F}" type="CATEGORYNAME">
                      <a:rPr lang="en-US">
                        <a:solidFill>
                          <a:schemeClr val="tx1"/>
                        </a:solidFill>
                      </a:rPr>
                      <a:pPr/>
                      <a:t>[CATEGORY NAME]</a:t>
                    </a:fld>
                    <a:r>
                      <a:rPr lang="en-US" baseline="0" dirty="0">
                        <a:solidFill>
                          <a:schemeClr val="tx1"/>
                        </a:solidFill>
                      </a:rPr>
                      <a:t>
</a:t>
                    </a:r>
                    <a:fld id="{EDB3964F-EFE9-4412-BBE5-97670C60C060}"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3F1-4953-BBDA-5E4BC48348A2}"/>
                </c:ext>
              </c:extLst>
            </c:dLbl>
            <c:dLbl>
              <c:idx val="1"/>
              <c:tx>
                <c:rich>
                  <a:bodyPr/>
                  <a:lstStyle/>
                  <a:p>
                    <a:fld id="{AB0DE8CB-299A-400B-89F6-34E66EC06A5B}" type="CATEGORYNAME">
                      <a:rPr lang="en-US">
                        <a:solidFill>
                          <a:schemeClr val="tx1"/>
                        </a:solidFill>
                      </a:rPr>
                      <a:pPr/>
                      <a:t>[CATEGORY NAME]</a:t>
                    </a:fld>
                    <a:r>
                      <a:rPr lang="en-US" baseline="0" dirty="0">
                        <a:solidFill>
                          <a:schemeClr val="tx1"/>
                        </a:solidFill>
                      </a:rPr>
                      <a:t>
</a:t>
                    </a:r>
                    <a:fld id="{9BF04F35-BFFB-4EFE-9C37-09987E03FEA4}"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3F1-4953-BBDA-5E4BC48348A2}"/>
                </c:ext>
              </c:extLst>
            </c:dLbl>
            <c:dLbl>
              <c:idx val="2"/>
              <c:tx>
                <c:rich>
                  <a:bodyPr/>
                  <a:lstStyle/>
                  <a:p>
                    <a:fld id="{466C8197-A72F-4395-82AA-047FC6F23B26}" type="CATEGORYNAME">
                      <a:rPr lang="en-US">
                        <a:solidFill>
                          <a:schemeClr val="tx1"/>
                        </a:solidFill>
                      </a:rPr>
                      <a:pPr/>
                      <a:t>[CATEGORY NAME]</a:t>
                    </a:fld>
                    <a:r>
                      <a:rPr lang="en-US" baseline="0" dirty="0">
                        <a:solidFill>
                          <a:schemeClr val="tx1"/>
                        </a:solidFill>
                      </a:rPr>
                      <a:t>
</a:t>
                    </a:r>
                    <a:fld id="{0865CAED-250E-4235-ACAB-13D999F7E4CC}"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3F1-4953-BBDA-5E4BC48348A2}"/>
                </c:ext>
              </c:extLst>
            </c:dLbl>
            <c:dLbl>
              <c:idx val="3"/>
              <c:tx>
                <c:rich>
                  <a:bodyPr/>
                  <a:lstStyle/>
                  <a:p>
                    <a:fld id="{34CC1A4A-03D9-484C-A220-B008AF11738A}" type="CATEGORYNAME">
                      <a:rPr lang="en-US">
                        <a:solidFill>
                          <a:schemeClr val="tx1"/>
                        </a:solidFill>
                      </a:rPr>
                      <a:pPr/>
                      <a:t>[CATEGORY NAME]</a:t>
                    </a:fld>
                    <a:r>
                      <a:rPr lang="en-US" baseline="0" dirty="0">
                        <a:solidFill>
                          <a:schemeClr val="tx1"/>
                        </a:solidFill>
                      </a:rPr>
                      <a:t>
</a:t>
                    </a:r>
                    <a:fld id="{AF34A160-0E85-49D8-AC4B-8BE5DB32C2E4}"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3F1-4953-BBDA-5E4BC48348A2}"/>
                </c:ext>
              </c:extLst>
            </c:dLbl>
            <c:dLbl>
              <c:idx val="4"/>
              <c:tx>
                <c:rich>
                  <a:bodyPr/>
                  <a:lstStyle/>
                  <a:p>
                    <a:fld id="{4A07EF7C-23D2-48E7-AFBB-1281AE3DE2A3}" type="CATEGORYNAME">
                      <a:rPr lang="en-US">
                        <a:solidFill>
                          <a:schemeClr val="tx1"/>
                        </a:solidFill>
                      </a:rPr>
                      <a:pPr/>
                      <a:t>[CATEGORY NAME]</a:t>
                    </a:fld>
                    <a:r>
                      <a:rPr lang="en-US" baseline="0" dirty="0"/>
                      <a:t>
</a:t>
                    </a:r>
                    <a:fld id="{8C869C4B-2D45-4F9D-B9FD-48CB14DEB2CD}" type="PERCENTAGE">
                      <a:rPr lang="en-US" baseline="0"/>
                      <a:pPr/>
                      <a:t>[PERCENTAGE]</a:t>
                    </a:fld>
                    <a:endParaRPr lang="en-US"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3F1-4953-BBDA-5E4BC48348A2}"/>
                </c:ext>
              </c:extLst>
            </c:dLbl>
            <c:dLbl>
              <c:idx val="5"/>
              <c:tx>
                <c:rich>
                  <a:bodyPr/>
                  <a:lstStyle/>
                  <a:p>
                    <a:fld id="{0B94A179-DAA0-4133-86C8-4E69532E7409}" type="CATEGORYNAME">
                      <a:rPr lang="en-US">
                        <a:solidFill>
                          <a:schemeClr val="tx1"/>
                        </a:solidFill>
                      </a:rPr>
                      <a:pPr/>
                      <a:t>[CATEGORY NAME]</a:t>
                    </a:fld>
                    <a:r>
                      <a:rPr lang="en-US" baseline="0" dirty="0">
                        <a:solidFill>
                          <a:schemeClr val="tx1"/>
                        </a:solidFill>
                      </a:rPr>
                      <a:t>
</a:t>
                    </a:r>
                    <a:fld id="{26686AA7-A077-4DA3-99EF-64522FBC7CD3}"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C3F1-4953-BBDA-5E4BC48348A2}"/>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School</c:v>
                </c:pt>
                <c:pt idx="1">
                  <c:v>Sleep</c:v>
                </c:pt>
                <c:pt idx="2">
                  <c:v>Playing</c:v>
                </c:pt>
                <c:pt idx="3">
                  <c:v>Homework</c:v>
                </c:pt>
                <c:pt idx="4">
                  <c:v>Recreation</c:v>
                </c:pt>
                <c:pt idx="5">
                  <c:v>Meals </c:v>
                </c:pt>
              </c:strCache>
            </c:strRef>
          </c:cat>
          <c:val>
            <c:numRef>
              <c:f>Sheet1!$B$2:$B$7</c:f>
              <c:numCache>
                <c:formatCode>0%</c:formatCode>
                <c:ptCount val="6"/>
                <c:pt idx="0">
                  <c:v>0.25</c:v>
                </c:pt>
                <c:pt idx="1">
                  <c:v>0.25</c:v>
                </c:pt>
                <c:pt idx="2">
                  <c:v>0.19</c:v>
                </c:pt>
                <c:pt idx="3">
                  <c:v>0.1</c:v>
                </c:pt>
                <c:pt idx="4">
                  <c:v>0.15</c:v>
                </c:pt>
                <c:pt idx="5">
                  <c:v>0.06</c:v>
                </c:pt>
              </c:numCache>
            </c:numRef>
          </c:val>
          <c:extLst>
            <c:ext xmlns:c16="http://schemas.microsoft.com/office/drawing/2014/chart" uri="{C3380CC4-5D6E-409C-BE32-E72D297353CC}">
              <c16:uniqueId val="{0000000C-C3F1-4953-BBDA-5E4BC48348A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accent3">
        <a:lumMod val="20000"/>
        <a:lumOff val="80000"/>
      </a:schemeClr>
    </a:solidFill>
    <a:ln w="28575">
      <a:solidFill>
        <a:schemeClr val="tx1"/>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6D5-420C-A418-6F23FB4D26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6D5-420C-A418-6F23FB4D26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6D5-420C-A418-6F23FB4D26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6D5-420C-A418-6F23FB4D26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6D5-420C-A418-6F23FB4D267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6D5-420C-A418-6F23FB4D267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6D5-420C-A418-6F23FB4D267B}"/>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36D5-420C-A418-6F23FB4D267B}"/>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36D5-420C-A418-6F23FB4D267B}"/>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6D5-420C-A418-6F23FB4D267B}"/>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36D5-420C-A418-6F23FB4D267B}"/>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36D5-420C-A418-6F23FB4D267B}"/>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6D5-420C-A418-6F23FB4D267B}"/>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36D5-420C-A418-6F23FB4D267B}"/>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36D5-420C-A418-6F23FB4D267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6D5-420C-A418-6F23FB4D26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6D5-420C-A418-6F23FB4D26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6D5-420C-A418-6F23FB4D26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6D5-420C-A418-6F23FB4D26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6D5-420C-A418-6F23FB4D267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6D5-420C-A418-6F23FB4D267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6D5-420C-A418-6F23FB4D267B}"/>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36D5-420C-A418-6F23FB4D267B}"/>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36D5-420C-A418-6F23FB4D267B}"/>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6D5-420C-A418-6F23FB4D267B}"/>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36D5-420C-A418-6F23FB4D267B}"/>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36D5-420C-A418-6F23FB4D267B}"/>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6D5-420C-A418-6F23FB4D267B}"/>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36D5-420C-A418-6F23FB4D267B}"/>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36D5-420C-A418-6F23FB4D267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6D5-420C-A418-6F23FB4D26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6D5-420C-A418-6F23FB4D26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6D5-420C-A418-6F23FB4D26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6D5-420C-A418-6F23FB4D26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6D5-420C-A418-6F23FB4D267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6D5-420C-A418-6F23FB4D267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6D5-420C-A418-6F23FB4D267B}"/>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36D5-420C-A418-6F23FB4D267B}"/>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36D5-420C-A418-6F23FB4D267B}"/>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6D5-420C-A418-6F23FB4D267B}"/>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36D5-420C-A418-6F23FB4D267B}"/>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36D5-420C-A418-6F23FB4D267B}"/>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6D5-420C-A418-6F23FB4D267B}"/>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36D5-420C-A418-6F23FB4D267B}"/>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36D5-420C-A418-6F23FB4D267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6D5-420C-A418-6F23FB4D26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6D5-420C-A418-6F23FB4D26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6D5-420C-A418-6F23FB4D26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6D5-420C-A418-6F23FB4D26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6D5-420C-A418-6F23FB4D267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6D5-420C-A418-6F23FB4D267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6D5-420C-A418-6F23FB4D267B}"/>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36D5-420C-A418-6F23FB4D267B}"/>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36D5-420C-A418-6F23FB4D267B}"/>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6D5-420C-A418-6F23FB4D267B}"/>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36D5-420C-A418-6F23FB4D267B}"/>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36D5-420C-A418-6F23FB4D267B}"/>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6D5-420C-A418-6F23FB4D267B}"/>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36D5-420C-A418-6F23FB4D267B}"/>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36D5-420C-A418-6F23FB4D267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919-4656-8D7B-617FA38CDE1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919-4656-8D7B-617FA38CDE1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919-4656-8D7B-617FA38CDE1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919-4656-8D7B-617FA38CDE1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919-4656-8D7B-617FA38CDE1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919-4656-8D7B-617FA38CDE1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919-4656-8D7B-617FA38CDE15}"/>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6919-4656-8D7B-617FA38CDE15}"/>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6919-4656-8D7B-617FA38CDE15}"/>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919-4656-8D7B-617FA38CDE15}"/>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6919-4656-8D7B-617FA38CDE15}"/>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6919-4656-8D7B-617FA38CDE15}"/>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919-4656-8D7B-617FA38CDE15}"/>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6919-4656-8D7B-617FA38CDE15}"/>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6919-4656-8D7B-617FA38CDE15}"/>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919-4656-8D7B-617FA38CDE1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919-4656-8D7B-617FA38CDE1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919-4656-8D7B-617FA38CDE1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919-4656-8D7B-617FA38CDE1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919-4656-8D7B-617FA38CDE1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919-4656-8D7B-617FA38CDE1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919-4656-8D7B-617FA38CDE15}"/>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6919-4656-8D7B-617FA38CDE15}"/>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6919-4656-8D7B-617FA38CDE15}"/>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919-4656-8D7B-617FA38CDE15}"/>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6919-4656-8D7B-617FA38CDE15}"/>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6919-4656-8D7B-617FA38CDE15}"/>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919-4656-8D7B-617FA38CDE15}"/>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6919-4656-8D7B-617FA38CDE15}"/>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6919-4656-8D7B-617FA38CDE15}"/>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6">
        <a:lumMod val="20000"/>
        <a:lumOff val="80000"/>
      </a:schemeClr>
    </a:solidFill>
    <a:ln>
      <a:solidFill>
        <a:srgbClr val="002060"/>
      </a:solid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4.430619741878597E-2"/>
          <c:y val="1.5302912562788085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661-49E5-91E7-A4BD057649F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661-49E5-91E7-A4BD057649F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661-49E5-91E7-A4BD057649F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661-49E5-91E7-A4BD057649F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661-49E5-91E7-A4BD057649F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661-49E5-91E7-A4BD057649F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661-49E5-91E7-A4BD057649FC}"/>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6661-49E5-91E7-A4BD057649FC}"/>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6661-49E5-91E7-A4BD057649FC}"/>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661-49E5-91E7-A4BD057649FC}"/>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6661-49E5-91E7-A4BD057649FC}"/>
                </c:ext>
              </c:extLst>
            </c:dLbl>
            <c:dLbl>
              <c:idx val="4"/>
              <c:layout>
                <c:manualLayout>
                  <c:x val="-1.8603526486736705E-2"/>
                  <c:y val="-2.0833329061407262E-2"/>
                </c:manualLayout>
              </c:layout>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layout>
                    <c:manualLayout>
                      <c:w val="0.23946660941184689"/>
                      <c:h val="0.21872288822119254"/>
                    </c:manualLayout>
                  </c15:layout>
                  <c15:dlblFieldTable/>
                  <c15:showDataLabelsRange val="0"/>
                </c:ext>
                <c:ext xmlns:c16="http://schemas.microsoft.com/office/drawing/2014/chart" uri="{C3380CC4-5D6E-409C-BE32-E72D297353CC}">
                  <c16:uniqueId val="{00000009-6661-49E5-91E7-A4BD057649FC}"/>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661-49E5-91E7-A4BD057649FC}"/>
                </c:ext>
              </c:extLst>
            </c:dLbl>
            <c:dLbl>
              <c:idx val="6"/>
              <c:layout>
                <c:manualLayout>
                  <c:x val="8.8394556857949294E-2"/>
                  <c:y val="-1.4543447641189379E-2"/>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6661-49E5-91E7-A4BD057649FC}"/>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6661-49E5-91E7-A4BD057649FC}"/>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A7B-47D5-8CF6-2954F7D8021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A7B-47D5-8CF6-2954F7D8021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A7B-47D5-8CF6-2954F7D8021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A7B-47D5-8CF6-2954F7D8021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A7B-47D5-8CF6-2954F7D8021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A7B-47D5-8CF6-2954F7D8021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A7B-47D5-8CF6-2954F7D8021B}"/>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DA7B-47D5-8CF6-2954F7D8021B}"/>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DA7B-47D5-8CF6-2954F7D8021B}"/>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A7B-47D5-8CF6-2954F7D8021B}"/>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DA7B-47D5-8CF6-2954F7D8021B}"/>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DA7B-47D5-8CF6-2954F7D8021B}"/>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DA7B-47D5-8CF6-2954F7D8021B}"/>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DA7B-47D5-8CF6-2954F7D8021B}"/>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DA7B-47D5-8CF6-2954F7D8021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6">
        <a:lumMod val="20000"/>
        <a:lumOff val="80000"/>
      </a:schemeClr>
    </a:solidFill>
    <a:ln>
      <a:solidFill>
        <a:srgbClr val="002060"/>
      </a:solid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solidFill>
          <a:schemeClr val="accent5">
            <a:lumMod val="20000"/>
            <a:lumOff val="80000"/>
          </a:schemeClr>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2D1-4009-960F-5E1677E0B98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2D1-4009-960F-5E1677E0B98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2D1-4009-960F-5E1677E0B98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2D1-4009-960F-5E1677E0B98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2D1-4009-960F-5E1677E0B98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2D1-4009-960F-5E1677E0B98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2D1-4009-960F-5E1677E0B988}"/>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62D1-4009-960F-5E1677E0B988}"/>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62D1-4009-960F-5E1677E0B988}"/>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2D1-4009-960F-5E1677E0B988}"/>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62D1-4009-960F-5E1677E0B988}"/>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62D1-4009-960F-5E1677E0B988}"/>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2D1-4009-960F-5E1677E0B988}"/>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62D1-4009-960F-5E1677E0B988}"/>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62D1-4009-960F-5E1677E0B988}"/>
            </c:ext>
          </c:extLst>
        </c:ser>
        <c:dLbls>
          <c:showLegendKey val="0"/>
          <c:showVal val="0"/>
          <c:showCatName val="0"/>
          <c:showSerName val="0"/>
          <c:showPercent val="0"/>
          <c:showBubbleSize val="0"/>
          <c:showLeaderLines val="0"/>
        </c:dLbls>
        <c:firstSliceAng val="0"/>
      </c:pieChart>
      <c:spPr>
        <a:solidFill>
          <a:schemeClr val="accent4">
            <a:lumMod val="40000"/>
            <a:lumOff val="60000"/>
          </a:schemeClr>
        </a:soli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latin typeface="Times New Roman" panose="02020603050405020304" pitchFamily="18" charset="0"/>
                <a:cs typeface="Times New Roman" panose="02020603050405020304" pitchFamily="18" charset="0"/>
              </a:rPr>
              <a:t>Monthly</a:t>
            </a:r>
            <a:r>
              <a:rPr lang="en-US" sz="2800" b="1" baseline="0" dirty="0" smtClean="0">
                <a:solidFill>
                  <a:srgbClr val="002060"/>
                </a:solidFill>
                <a:latin typeface="Times New Roman" panose="02020603050405020304" pitchFamily="18" charset="0"/>
                <a:cs typeface="Times New Roman" panose="02020603050405020304" pitchFamily="18" charset="0"/>
              </a:rPr>
              <a:t> expenditure of a family</a:t>
            </a:r>
            <a:endParaRPr lang="en-US" sz="2800" b="1" dirty="0" smtClean="0">
              <a:solidFill>
                <a:srgbClr val="002060"/>
              </a:solidFill>
              <a:latin typeface="Times New Roman" panose="02020603050405020304" pitchFamily="18" charset="0"/>
              <a:cs typeface="Times New Roman" panose="02020603050405020304" pitchFamily="18" charset="0"/>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D3B-484B-BF5F-7D64567338B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D3B-484B-BF5F-7D64567338B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D3B-484B-BF5F-7D64567338B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D3B-484B-BF5F-7D64567338B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D3B-484B-BF5F-7D64567338B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D3B-484B-BF5F-7D64567338B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D3B-484B-BF5F-7D64567338B6}"/>
              </c:ext>
            </c:extLst>
          </c:dPt>
          <c:dLbls>
            <c:dLbl>
              <c:idx val="0"/>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15:dlblFieldTable/>
                  <c15:showDataLabelsRange val="0"/>
                </c:ext>
                <c:ext xmlns:c16="http://schemas.microsoft.com/office/drawing/2014/chart" uri="{C3380CC4-5D6E-409C-BE32-E72D297353CC}">
                  <c16:uniqueId val="{00000001-2D3B-484B-BF5F-7D64567338B6}"/>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2D3B-484B-BF5F-7D64567338B6}"/>
                </c:ext>
              </c:extLst>
            </c:dLbl>
            <c:dLbl>
              <c:idx val="2"/>
              <c:layout/>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2D3B-484B-BF5F-7D64567338B6}"/>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2D3B-484B-BF5F-7D64567338B6}"/>
                </c:ext>
              </c:extLst>
            </c:dLbl>
            <c:dLbl>
              <c:idx val="4"/>
              <c:layout/>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layout/>
                  <c15:dlblFieldTable/>
                  <c15:showDataLabelsRange val="0"/>
                </c:ext>
                <c:ext xmlns:c16="http://schemas.microsoft.com/office/drawing/2014/chart" uri="{C3380CC4-5D6E-409C-BE32-E72D297353CC}">
                  <c16:uniqueId val="{00000009-2D3B-484B-BF5F-7D64567338B6}"/>
                </c:ext>
              </c:extLst>
            </c:dLbl>
            <c:dLbl>
              <c:idx val="5"/>
              <c:layout/>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2D3B-484B-BF5F-7D64567338B6}"/>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2D3B-484B-BF5F-7D64567338B6}"/>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2D3B-484B-BF5F-7D64567338B6}"/>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6">
        <a:lumMod val="20000"/>
        <a:lumOff val="80000"/>
      </a:schemeClr>
    </a:solidFill>
    <a:ln>
      <a:solidFill>
        <a:srgbClr val="002060"/>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solidFill>
                  <a:schemeClr val="tx1"/>
                </a:solidFill>
              </a:rPr>
              <a:t>Ripon’s days time spending</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F1-4953-BBDA-5E4BC48348A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3F1-4953-BBDA-5E4BC48348A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3F1-4953-BBDA-5E4BC48348A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3F1-4953-BBDA-5E4BC48348A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3F1-4953-BBDA-5E4BC48348A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3F1-4953-BBDA-5E4BC48348A2}"/>
              </c:ext>
            </c:extLst>
          </c:dPt>
          <c:dLbls>
            <c:dLbl>
              <c:idx val="0"/>
              <c:tx>
                <c:rich>
                  <a:bodyPr/>
                  <a:lstStyle/>
                  <a:p>
                    <a:fld id="{55DDAED2-7F45-4E24-9E68-5D5F3980D75F}" type="CATEGORYNAME">
                      <a:rPr lang="en-US">
                        <a:solidFill>
                          <a:schemeClr val="tx1"/>
                        </a:solidFill>
                      </a:rPr>
                      <a:pPr/>
                      <a:t>[CATEGORY NAME]</a:t>
                    </a:fld>
                    <a:r>
                      <a:rPr lang="en-US" baseline="0" dirty="0">
                        <a:solidFill>
                          <a:schemeClr val="tx1"/>
                        </a:solidFill>
                      </a:rPr>
                      <a:t>
</a:t>
                    </a:r>
                    <a:fld id="{EDB3964F-EFE9-4412-BBE5-97670C60C060}"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3F1-4953-BBDA-5E4BC48348A2}"/>
                </c:ext>
              </c:extLst>
            </c:dLbl>
            <c:dLbl>
              <c:idx val="1"/>
              <c:tx>
                <c:rich>
                  <a:bodyPr/>
                  <a:lstStyle/>
                  <a:p>
                    <a:fld id="{AB0DE8CB-299A-400B-89F6-34E66EC06A5B}" type="CATEGORYNAME">
                      <a:rPr lang="en-US">
                        <a:solidFill>
                          <a:schemeClr val="tx1"/>
                        </a:solidFill>
                      </a:rPr>
                      <a:pPr/>
                      <a:t>[CATEGORY NAME]</a:t>
                    </a:fld>
                    <a:r>
                      <a:rPr lang="en-US" baseline="0" dirty="0">
                        <a:solidFill>
                          <a:schemeClr val="tx1"/>
                        </a:solidFill>
                      </a:rPr>
                      <a:t>
</a:t>
                    </a:r>
                    <a:fld id="{9BF04F35-BFFB-4EFE-9C37-09987E03FEA4}"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3F1-4953-BBDA-5E4BC48348A2}"/>
                </c:ext>
              </c:extLst>
            </c:dLbl>
            <c:dLbl>
              <c:idx val="2"/>
              <c:tx>
                <c:rich>
                  <a:bodyPr/>
                  <a:lstStyle/>
                  <a:p>
                    <a:fld id="{466C8197-A72F-4395-82AA-047FC6F23B26}" type="CATEGORYNAME">
                      <a:rPr lang="en-US">
                        <a:solidFill>
                          <a:schemeClr val="tx1"/>
                        </a:solidFill>
                      </a:rPr>
                      <a:pPr/>
                      <a:t>[CATEGORY NAME]</a:t>
                    </a:fld>
                    <a:r>
                      <a:rPr lang="en-US" baseline="0" dirty="0">
                        <a:solidFill>
                          <a:schemeClr val="tx1"/>
                        </a:solidFill>
                      </a:rPr>
                      <a:t>
</a:t>
                    </a:r>
                    <a:fld id="{0865CAED-250E-4235-ACAB-13D999F7E4CC}"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3F1-4953-BBDA-5E4BC48348A2}"/>
                </c:ext>
              </c:extLst>
            </c:dLbl>
            <c:dLbl>
              <c:idx val="3"/>
              <c:tx>
                <c:rich>
                  <a:bodyPr/>
                  <a:lstStyle/>
                  <a:p>
                    <a:fld id="{34CC1A4A-03D9-484C-A220-B008AF11738A}" type="CATEGORYNAME">
                      <a:rPr lang="en-US">
                        <a:solidFill>
                          <a:schemeClr val="tx1"/>
                        </a:solidFill>
                      </a:rPr>
                      <a:pPr/>
                      <a:t>[CATEGORY NAME]</a:t>
                    </a:fld>
                    <a:r>
                      <a:rPr lang="en-US" baseline="0" dirty="0">
                        <a:solidFill>
                          <a:schemeClr val="tx1"/>
                        </a:solidFill>
                      </a:rPr>
                      <a:t>
</a:t>
                    </a:r>
                    <a:fld id="{AF34A160-0E85-49D8-AC4B-8BE5DB32C2E4}"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3F1-4953-BBDA-5E4BC48348A2}"/>
                </c:ext>
              </c:extLst>
            </c:dLbl>
            <c:dLbl>
              <c:idx val="4"/>
              <c:tx>
                <c:rich>
                  <a:bodyPr/>
                  <a:lstStyle/>
                  <a:p>
                    <a:fld id="{4A07EF7C-23D2-48E7-AFBB-1281AE3DE2A3}" type="CATEGORYNAME">
                      <a:rPr lang="en-US">
                        <a:solidFill>
                          <a:schemeClr val="tx1"/>
                        </a:solidFill>
                      </a:rPr>
                      <a:pPr/>
                      <a:t>[CATEGORY NAME]</a:t>
                    </a:fld>
                    <a:r>
                      <a:rPr lang="en-US" baseline="0" dirty="0"/>
                      <a:t>
</a:t>
                    </a:r>
                    <a:fld id="{8C869C4B-2D45-4F9D-B9FD-48CB14DEB2CD}" type="PERCENTAGE">
                      <a:rPr lang="en-US" baseline="0"/>
                      <a:pPr/>
                      <a:t>[PERCENTAGE]</a:t>
                    </a:fld>
                    <a:endParaRPr lang="en-US"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3F1-4953-BBDA-5E4BC48348A2}"/>
                </c:ext>
              </c:extLst>
            </c:dLbl>
            <c:dLbl>
              <c:idx val="5"/>
              <c:tx>
                <c:rich>
                  <a:bodyPr/>
                  <a:lstStyle/>
                  <a:p>
                    <a:fld id="{0B94A179-DAA0-4133-86C8-4E69532E7409}" type="CATEGORYNAME">
                      <a:rPr lang="en-US">
                        <a:solidFill>
                          <a:schemeClr val="tx1"/>
                        </a:solidFill>
                      </a:rPr>
                      <a:pPr/>
                      <a:t>[CATEGORY NAME]</a:t>
                    </a:fld>
                    <a:r>
                      <a:rPr lang="en-US" baseline="0" dirty="0">
                        <a:solidFill>
                          <a:schemeClr val="tx1"/>
                        </a:solidFill>
                      </a:rPr>
                      <a:t>
</a:t>
                    </a:r>
                    <a:fld id="{26686AA7-A077-4DA3-99EF-64522FBC7CD3}" type="PERCENTAGE">
                      <a:rPr lang="en-US" baseline="0">
                        <a:solidFill>
                          <a:schemeClr val="tx1"/>
                        </a:solidFill>
                      </a:rPr>
                      <a:pPr/>
                      <a:t>[PERCENTAGE]</a:t>
                    </a:fld>
                    <a:endParaRPr lang="en-US" baseline="0" dirty="0">
                      <a:solidFill>
                        <a:schemeClr val="tx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C3F1-4953-BBDA-5E4BC48348A2}"/>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School</c:v>
                </c:pt>
                <c:pt idx="1">
                  <c:v>Sleep</c:v>
                </c:pt>
                <c:pt idx="2">
                  <c:v>Playing</c:v>
                </c:pt>
                <c:pt idx="3">
                  <c:v>Homework</c:v>
                </c:pt>
                <c:pt idx="4">
                  <c:v>Recreation</c:v>
                </c:pt>
                <c:pt idx="5">
                  <c:v>Meals </c:v>
                </c:pt>
              </c:strCache>
            </c:strRef>
          </c:cat>
          <c:val>
            <c:numRef>
              <c:f>Sheet1!$B$2:$B$7</c:f>
              <c:numCache>
                <c:formatCode>0%</c:formatCode>
                <c:ptCount val="6"/>
                <c:pt idx="0">
                  <c:v>0.25</c:v>
                </c:pt>
                <c:pt idx="1">
                  <c:v>0.25</c:v>
                </c:pt>
                <c:pt idx="2">
                  <c:v>0.19</c:v>
                </c:pt>
                <c:pt idx="3">
                  <c:v>0.1</c:v>
                </c:pt>
                <c:pt idx="4">
                  <c:v>0.15</c:v>
                </c:pt>
                <c:pt idx="5">
                  <c:v>0.06</c:v>
                </c:pt>
              </c:numCache>
            </c:numRef>
          </c:val>
          <c:extLst>
            <c:ext xmlns:c16="http://schemas.microsoft.com/office/drawing/2014/chart" uri="{C3380CC4-5D6E-409C-BE32-E72D297353CC}">
              <c16:uniqueId val="{0000000C-C3F1-4953-BBDA-5E4BC48348A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accent3">
        <a:lumMod val="20000"/>
        <a:lumOff val="80000"/>
      </a:schemeClr>
    </a:solidFill>
    <a:ln w="28575">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57E-4A3A-807A-BD07E8CD7B1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57E-4A3A-807A-BD07E8CD7B1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57E-4A3A-807A-BD07E8CD7B1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57E-4A3A-807A-BD07E8CD7B1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57E-4A3A-807A-BD07E8CD7B1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57E-4A3A-807A-BD07E8CD7B1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57E-4A3A-807A-BD07E8CD7B18}"/>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957E-4A3A-807A-BD07E8CD7B18}"/>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957E-4A3A-807A-BD07E8CD7B18}"/>
                </c:ext>
              </c:extLst>
            </c:dLbl>
            <c:dLbl>
              <c:idx val="2"/>
              <c:tx>
                <c:rich>
                  <a:bodyPr/>
                  <a:lstStyle/>
                  <a:p>
                    <a:r>
                      <a:rPr lang="en-US" sz="20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57E-4A3A-807A-BD07E8CD7B18}"/>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957E-4A3A-807A-BD07E8CD7B18}"/>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957E-4A3A-807A-BD07E8CD7B18}"/>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957E-4A3A-807A-BD07E8CD7B18}"/>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957E-4A3A-807A-BD07E8CD7B18}"/>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957E-4A3A-807A-BD07E8CD7B18}"/>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4">
        <a:lumMod val="20000"/>
        <a:lumOff val="80000"/>
      </a:schemeClr>
    </a:solidFill>
    <a:ln>
      <a:solidFill>
        <a:srgbClr val="002060"/>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F9A-4040-B471-66DD69F116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F9A-4040-B471-66DD69F116A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F9A-4040-B471-66DD69F116A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F9A-4040-B471-66DD69F116A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F9A-4040-B471-66DD69F116A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F9A-4040-B471-66DD69F116A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F9A-4040-B471-66DD69F116A3}"/>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BF9A-4040-B471-66DD69F116A3}"/>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BF9A-4040-B471-66DD69F116A3}"/>
                </c:ext>
              </c:extLst>
            </c:dLbl>
            <c:dLbl>
              <c:idx val="2"/>
              <c:tx>
                <c:rich>
                  <a:bodyPr/>
                  <a:lstStyle/>
                  <a:p>
                    <a:r>
                      <a:rPr lang="en-US" sz="20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F9A-4040-B471-66DD69F116A3}"/>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BF9A-4040-B471-66DD69F116A3}"/>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BF9A-4040-B471-66DD69F116A3}"/>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BF9A-4040-B471-66DD69F116A3}"/>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BF9A-4040-B471-66DD69F116A3}"/>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BF9A-4040-B471-66DD69F116A3}"/>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6">
        <a:lumMod val="20000"/>
        <a:lumOff val="80000"/>
      </a:schemeClr>
    </a:solidFill>
    <a:ln>
      <a:solidFill>
        <a:srgbClr val="002060"/>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009859757959478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A7C-43BF-AB19-69500B0B447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A7C-43BF-AB19-69500B0B447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A7C-43BF-AB19-69500B0B447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A7C-43BF-AB19-69500B0B447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A7C-43BF-AB19-69500B0B447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A7C-43BF-AB19-69500B0B4474}"/>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A7C-43BF-AB19-69500B0B4474}"/>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6A7C-43BF-AB19-69500B0B4474}"/>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6A7C-43BF-AB19-69500B0B4474}"/>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A7C-43BF-AB19-69500B0B4474}"/>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6A7C-43BF-AB19-69500B0B4474}"/>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6A7C-43BF-AB19-69500B0B4474}"/>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A7C-43BF-AB19-69500B0B4474}"/>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6A7C-43BF-AB19-69500B0B4474}"/>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6A7C-43BF-AB19-69500B0B4474}"/>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0912029941693472"/>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A-4A4E-A18A-F68F400143E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A-4A4E-A18A-F68F400143E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A-4A4E-A18A-F68F400143E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A-4A4E-A18A-F68F400143E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A-4A4E-A18A-F68F400143E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A-4A4E-A18A-F68F400143E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AEA-4A4E-A18A-F68F400143EB}"/>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0AEA-4A4E-A18A-F68F400143EB}"/>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0AEA-4A4E-A18A-F68F400143EB}"/>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AEA-4A4E-A18A-F68F400143EB}"/>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0AEA-4A4E-A18A-F68F400143EB}"/>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0AEA-4A4E-A18A-F68F400143EB}"/>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0AEA-4A4E-A18A-F68F400143EB}"/>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0AEA-4A4E-A18A-F68F400143EB}"/>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0AEA-4A4E-A18A-F68F400143E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5">
        <a:lumMod val="40000"/>
        <a:lumOff val="60000"/>
      </a:schemeClr>
    </a:solidFill>
    <a:ln>
      <a:solidFill>
        <a:srgbClr val="002060"/>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6D5-420C-A418-6F23FB4D26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6D5-420C-A418-6F23FB4D26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6D5-420C-A418-6F23FB4D26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6D5-420C-A418-6F23FB4D26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6D5-420C-A418-6F23FB4D267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6D5-420C-A418-6F23FB4D267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6D5-420C-A418-6F23FB4D267B}"/>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36D5-420C-A418-6F23FB4D267B}"/>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36D5-420C-A418-6F23FB4D267B}"/>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6D5-420C-A418-6F23FB4D267B}"/>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36D5-420C-A418-6F23FB4D267B}"/>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36D5-420C-A418-6F23FB4D267B}"/>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6D5-420C-A418-6F23FB4D267B}"/>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36D5-420C-A418-6F23FB4D267B}"/>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36D5-420C-A418-6F23FB4D267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smtClean="0">
                <a:solidFill>
                  <a:srgbClr val="002060"/>
                </a:solidFill>
              </a:rPr>
              <a:t>Monthly</a:t>
            </a:r>
            <a:r>
              <a:rPr lang="en-US" sz="2800" b="1" baseline="0" dirty="0" smtClean="0">
                <a:solidFill>
                  <a:srgbClr val="002060"/>
                </a:solidFill>
              </a:rPr>
              <a:t> expenditure of a family</a:t>
            </a:r>
            <a:endParaRPr lang="en-US" sz="2800" b="1" dirty="0" smtClean="0">
              <a:solidFill>
                <a:srgbClr val="002060"/>
              </a:solidFill>
            </a:endParaRPr>
          </a:p>
        </c:rich>
      </c:tx>
      <c:layout>
        <c:manualLayout>
          <c:xMode val="edge"/>
          <c:yMode val="edge"/>
          <c:x val="0.24286249175929978"/>
          <c:y val="6.0908072213953276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6D5-420C-A418-6F23FB4D26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6D5-420C-A418-6F23FB4D26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6D5-420C-A418-6F23FB4D26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6D5-420C-A418-6F23FB4D26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6D5-420C-A418-6F23FB4D267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6D5-420C-A418-6F23FB4D267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6D5-420C-A418-6F23FB4D267B}"/>
              </c:ext>
            </c:extLst>
          </c:dPt>
          <c:dLbls>
            <c:dLbl>
              <c:idx val="0"/>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8A279113-CA2E-4B64-ACBD-20F41E2EAC80}" type="CATEGORYNAME">
                      <a:rPr lang="en-US" sz="2800">
                        <a:solidFill>
                          <a:srgbClr val="FF0000"/>
                        </a:solidFill>
                      </a:rPr>
                      <a:pPr>
                        <a:defRPr/>
                      </a:pPr>
                      <a:t>[CATEGORY NAME]</a:t>
                    </a:fld>
                    <a:r>
                      <a:rPr lang="en-US" sz="2800" baseline="0" dirty="0">
                        <a:solidFill>
                          <a:srgbClr val="FF0000"/>
                        </a:solidFill>
                      </a:rPr>
                      <a:t>
</a:t>
                    </a:r>
                    <a:fld id="{839E3E2C-992E-4587-9562-AEAB70D032D7}" type="PERCENTAGE">
                      <a:rPr lang="en-US" sz="2800" baseline="0">
                        <a:solidFill>
                          <a:srgbClr val="FF0000"/>
                        </a:solidFill>
                      </a:rPr>
                      <a:pPr>
                        <a:defRPr/>
                      </a:pPr>
                      <a:t>[PERCENTAGE]</a:t>
                    </a:fld>
                    <a:endParaRPr lang="en-US" sz="28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36D5-420C-A418-6F23FB4D267B}"/>
                </c:ext>
              </c:extLst>
            </c:dLbl>
            <c:dLbl>
              <c:idx val="1"/>
              <c:layout>
                <c:manualLayout>
                  <c:x val="1.246589947398722E-2"/>
                  <c:y val="-2.7408632496279083E-2"/>
                </c:manualLayout>
              </c:layout>
              <c:tx>
                <c:rich>
                  <a:bodyPr/>
                  <a:lstStyle/>
                  <a:p>
                    <a:fld id="{337D69BF-950A-4896-85C7-D36287B19BA0}" type="CATEGORYNAME">
                      <a:rPr lang="en-US" sz="2000">
                        <a:solidFill>
                          <a:srgbClr val="FF0000"/>
                        </a:solidFill>
                      </a:rPr>
                      <a:pPr/>
                      <a:t>[CATEGORY NAME]</a:t>
                    </a:fld>
                    <a:r>
                      <a:rPr lang="en-US" sz="2000" baseline="0" dirty="0">
                        <a:solidFill>
                          <a:srgbClr val="FF0000"/>
                        </a:solidFill>
                      </a:rPr>
                      <a:t>
</a:t>
                    </a:r>
                    <a:fld id="{93F10752-74A4-4C5A-906C-EB8D8A318C3C}" type="PERCENTAGE">
                      <a:rPr lang="en-US" sz="2000" baseline="0">
                        <a:solidFill>
                          <a:srgbClr val="FF0000"/>
                        </a:solidFill>
                      </a:rPr>
                      <a:pPr/>
                      <a:t>[PERCENTAGE]</a:t>
                    </a:fld>
                    <a:endParaRPr lang="en-US" sz="2000" baseline="0" dirty="0">
                      <a:solidFill>
                        <a:srgbClr val="FF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3309964902737429"/>
                      <c:h val="0.23446442500981363"/>
                    </c:manualLayout>
                  </c15:layout>
                  <c15:dlblFieldTable/>
                  <c15:showDataLabelsRange val="0"/>
                </c:ext>
                <c:ext xmlns:c16="http://schemas.microsoft.com/office/drawing/2014/chart" uri="{C3380CC4-5D6E-409C-BE32-E72D297353CC}">
                  <c16:uniqueId val="{00000003-36D5-420C-A418-6F23FB4D267B}"/>
                </c:ext>
              </c:extLst>
            </c:dLbl>
            <c:dLbl>
              <c:idx val="2"/>
              <c:tx>
                <c:rich>
                  <a:bodyPr/>
                  <a:lstStyle/>
                  <a:p>
                    <a:r>
                      <a:rPr lang="en-US" sz="1800" baseline="0" dirty="0" smtClean="0">
                        <a:solidFill>
                          <a:srgbClr val="FF0000"/>
                        </a:solidFill>
                      </a:rPr>
                      <a:t>Communication</a:t>
                    </a:r>
                    <a:r>
                      <a:rPr lang="en-US" sz="2000" baseline="0" dirty="0">
                        <a:solidFill>
                          <a:srgbClr val="FF0000"/>
                        </a:solidFill>
                      </a:rPr>
                      <a:t>
</a:t>
                    </a:r>
                    <a:fld id="{91862F6B-6FEE-4847-822C-7026EA58D7C8}"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6D5-420C-A418-6F23FB4D267B}"/>
                </c:ext>
              </c:extLst>
            </c:dLbl>
            <c:dLbl>
              <c:idx val="3"/>
              <c:layout>
                <c:manualLayout>
                  <c:x val="-2.2665271770885972E-3"/>
                  <c:y val="1.198977799487269E-7"/>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69B5DBD2-6C9B-4DD6-87FA-65452AA9A62B}" type="CATEGORYNAME">
                      <a:rPr lang="en-US" sz="2000">
                        <a:solidFill>
                          <a:srgbClr val="FF0000"/>
                        </a:solidFill>
                      </a:rPr>
                      <a:pPr>
                        <a:defRPr/>
                      </a:pPr>
                      <a:t>[CATEGORY NAME]</a:t>
                    </a:fld>
                    <a:r>
                      <a:rPr lang="en-US" sz="2000" baseline="0" dirty="0">
                        <a:solidFill>
                          <a:srgbClr val="FF0000"/>
                        </a:solidFill>
                      </a:rPr>
                      <a:t>
</a:t>
                    </a:r>
                    <a:fld id="{0F879098-9EA0-4875-AD2E-BB5ACAB5D7B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781089168034613"/>
                      <c:h val="0.18739783210426117"/>
                    </c:manualLayout>
                  </c15:layout>
                  <c15:dlblFieldTable/>
                  <c15:showDataLabelsRange val="0"/>
                </c:ext>
                <c:ext xmlns:c16="http://schemas.microsoft.com/office/drawing/2014/chart" uri="{C3380CC4-5D6E-409C-BE32-E72D297353CC}">
                  <c16:uniqueId val="{00000007-36D5-420C-A418-6F23FB4D267B}"/>
                </c:ext>
              </c:extLst>
            </c:dLbl>
            <c:dLbl>
              <c:idx val="4"/>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A26B5115-45B7-48F4-BD39-B9BAA00DA2A5}" type="CATEGORYNAME">
                      <a:rPr lang="en-US" sz="2000">
                        <a:solidFill>
                          <a:srgbClr val="FF0000"/>
                        </a:solidFill>
                      </a:rPr>
                      <a:pPr>
                        <a:defRPr/>
                      </a:pPr>
                      <a:t>[CATEGORY NAME]</a:t>
                    </a:fld>
                    <a:r>
                      <a:rPr lang="en-US" sz="2000" baseline="0" dirty="0">
                        <a:solidFill>
                          <a:srgbClr val="FF0000"/>
                        </a:solidFill>
                      </a:rPr>
                      <a:t>
</a:t>
                    </a:r>
                    <a:fld id="{F91F0AD2-5A76-4A5C-AA01-4EA06C54CC34}" type="PERCENTAGE">
                      <a:rPr lang="en-US" sz="2000" baseline="0">
                        <a:solidFill>
                          <a:srgbClr val="FF0000"/>
                        </a:solidFill>
                      </a:rPr>
                      <a:pPr>
                        <a:defRPr/>
                      </a:pPr>
                      <a:t>[PERCENTAGE]</a:t>
                    </a:fld>
                    <a:endParaRPr lang="en-US" sz="2000" baseline="0" dirty="0">
                      <a:solidFill>
                        <a:srgbClr val="FF0000"/>
                      </a:solidFill>
                    </a:endParaRPr>
                  </a:p>
                </c:rich>
              </c:tx>
              <c:spPr>
                <a:solidFill>
                  <a:prstClr val="white"/>
                </a:solidFill>
                <a:ln w="9525" cap="flat" cmpd="sng" algn="ctr">
                  <a:solidFill>
                    <a:srgbClr val="00206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5267"/>
                        <a:gd name="adj2" fmla="val 66555"/>
                      </a:avLst>
                    </a:prstGeom>
                    <a:noFill/>
                    <a:ln>
                      <a:noFill/>
                    </a:ln>
                  </c15:spPr>
                  <c15:dlblFieldTable/>
                  <c15:showDataLabelsRange val="0"/>
                </c:ext>
                <c:ext xmlns:c16="http://schemas.microsoft.com/office/drawing/2014/chart" uri="{C3380CC4-5D6E-409C-BE32-E72D297353CC}">
                  <c16:uniqueId val="{00000009-36D5-420C-A418-6F23FB4D267B}"/>
                </c:ext>
              </c:extLst>
            </c:dLbl>
            <c:dLbl>
              <c:idx val="5"/>
              <c:tx>
                <c:rich>
                  <a:bodyPr/>
                  <a:lstStyle/>
                  <a:p>
                    <a:fld id="{021863A0-D797-4B6F-993A-A0074DC05826}" type="CATEGORYNAME">
                      <a:rPr lang="en-US" sz="2000">
                        <a:solidFill>
                          <a:srgbClr val="FF0000"/>
                        </a:solidFill>
                      </a:rPr>
                      <a:pPr/>
                      <a:t>[CATEGORY NAME]</a:t>
                    </a:fld>
                    <a:r>
                      <a:rPr lang="en-US" sz="2000" baseline="0" dirty="0">
                        <a:solidFill>
                          <a:srgbClr val="FF0000"/>
                        </a:solidFill>
                      </a:rPr>
                      <a:t>
</a:t>
                    </a:r>
                    <a:fld id="{58966EA8-3555-47B7-B405-EF9DEB1FFD32}" type="PERCENTAGE">
                      <a:rPr lang="en-US" sz="2000" baseline="0">
                        <a:solidFill>
                          <a:srgbClr val="FF0000"/>
                        </a:solidFill>
                      </a:rPr>
                      <a:pPr/>
                      <a:t>[PERCENTAGE]</a:t>
                    </a:fld>
                    <a:endParaRPr lang="en-US" sz="2000" baseline="0" dirty="0">
                      <a:solidFill>
                        <a:srgbClr val="FF0000"/>
                      </a:solidFill>
                    </a:endParaRPr>
                  </a:p>
                </c:rich>
              </c:tx>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6D5-420C-A418-6F23FB4D267B}"/>
                </c:ext>
              </c:extLst>
            </c:dLbl>
            <c:dLbl>
              <c:idx val="6"/>
              <c:layout>
                <c:manualLayout>
                  <c:x val="8.8394649139808337E-2"/>
                  <c:y val="-1.5225819075688971E-3"/>
                </c:manualLayout>
              </c:layout>
              <c:tx>
                <c:rich>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fld id="{2F2E91CD-53E8-41A2-993F-60413B406BA9}" type="CATEGORYNAME">
                      <a:rPr lang="en-US" sz="1600">
                        <a:solidFill>
                          <a:srgbClr val="FF0000"/>
                        </a:solidFill>
                      </a:rPr>
                      <a:pPr>
                        <a:defRPr/>
                      </a:pPr>
                      <a:t>[CATEGORY NAME]</a:t>
                    </a:fld>
                    <a:r>
                      <a:rPr lang="en-US" sz="1600" baseline="0" dirty="0">
                        <a:solidFill>
                          <a:srgbClr val="FF0000"/>
                        </a:solidFill>
                      </a:rPr>
                      <a:t>
</a:t>
                    </a:r>
                    <a:fld id="{9640F405-E87B-43EE-A68F-0421BC65EBD4}" type="PERCENTAGE">
                      <a:rPr lang="en-US" sz="1600" baseline="0">
                        <a:solidFill>
                          <a:srgbClr val="FF0000"/>
                        </a:solidFill>
                      </a:rPr>
                      <a:pPr>
                        <a:defRPr/>
                      </a:pPr>
                      <a:t>[PERCENTAGE]</a:t>
                    </a:fld>
                    <a:endParaRPr lang="en-US" sz="1600" baseline="0" dirty="0">
                      <a:solidFill>
                        <a:srgbClr val="FF0000"/>
                      </a:solidFill>
                    </a:endParaRPr>
                  </a:p>
                </c:rich>
              </c:tx>
              <c:spPr>
                <a:solidFill>
                  <a:prstClr val="white"/>
                </a:solidFill>
                <a:ln>
                  <a:solidFill>
                    <a:srgbClr val="002060"/>
                  </a:solidFill>
                </a:ln>
                <a:effectLst/>
              </c:spPr>
              <c:txPr>
                <a:bodyPr rot="0" spcFirstLastPara="1" vertOverflow="clip" horzOverflow="clip" vert="horz" wrap="square" lIns="38100" tIns="19050" rIns="38100" bIns="19050" anchor="ctr" anchorCtr="1">
                  <a:no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3920153281485187"/>
                      <c:h val="0.13867137433309853"/>
                    </c:manualLayout>
                  </c15:layout>
                  <c15:dlblFieldTable/>
                  <c15:showDataLabelsRange val="0"/>
                </c:ext>
                <c:ext xmlns:c16="http://schemas.microsoft.com/office/drawing/2014/chart" uri="{C3380CC4-5D6E-409C-BE32-E72D297353CC}">
                  <c16:uniqueId val="{0000000D-36D5-420C-A418-6F23FB4D267B}"/>
                </c:ext>
              </c:extLst>
            </c:dLbl>
            <c:spPr>
              <a:solidFill>
                <a:prstClr val="white"/>
              </a:solidFill>
              <a:ln>
                <a:solidFill>
                  <a:srgbClr val="002060"/>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Sheet1!$A$2:$A$8</c:f>
              <c:strCache>
                <c:ptCount val="7"/>
                <c:pt idx="0">
                  <c:v>Food</c:v>
                </c:pt>
                <c:pt idx="1">
                  <c:v>House rent</c:v>
                </c:pt>
                <c:pt idx="2">
                  <c:v>Convence</c:v>
                </c:pt>
                <c:pt idx="3">
                  <c:v>Outing</c:v>
                </c:pt>
                <c:pt idx="4">
                  <c:v>Education</c:v>
                </c:pt>
                <c:pt idx="5">
                  <c:v>Medical</c:v>
                </c:pt>
                <c:pt idx="6">
                  <c:v>Others</c:v>
                </c:pt>
              </c:strCache>
            </c:strRef>
          </c:cat>
          <c:val>
            <c:numRef>
              <c:f>Sheet1!$B$2:$B$8</c:f>
              <c:numCache>
                <c:formatCode>0%</c:formatCode>
                <c:ptCount val="7"/>
                <c:pt idx="0">
                  <c:v>0.4</c:v>
                </c:pt>
                <c:pt idx="1">
                  <c:v>0.28000000000000003</c:v>
                </c:pt>
                <c:pt idx="2">
                  <c:v>0.1</c:v>
                </c:pt>
                <c:pt idx="3">
                  <c:v>0.05</c:v>
                </c:pt>
                <c:pt idx="4">
                  <c:v>0.1</c:v>
                </c:pt>
                <c:pt idx="5">
                  <c:v>0.01</c:v>
                </c:pt>
                <c:pt idx="6">
                  <c:v>0.06</c:v>
                </c:pt>
              </c:numCache>
            </c:numRef>
          </c:val>
          <c:extLst>
            <c:ext xmlns:c16="http://schemas.microsoft.com/office/drawing/2014/chart" uri="{C3380CC4-5D6E-409C-BE32-E72D297353CC}">
              <c16:uniqueId val="{0000000E-36D5-420C-A418-6F23FB4D267B}"/>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002060"/>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137725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121864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3039034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ECEAE1-0BB1-43A0-B77E-1045112CBEC4}"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1662240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ECEAE1-0BB1-43A0-B77E-1045112CBEC4}"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726764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ECEAE1-0BB1-43A0-B77E-1045112CBEC4}"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2297101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ECEAE1-0BB1-43A0-B77E-1045112CBEC4}" type="datetimeFigureOut">
              <a:rPr lang="en-GB" smtClean="0"/>
              <a:t>11/10/2020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3347859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ECEAE1-0BB1-43A0-B77E-1045112CBEC4}" type="datetimeFigureOut">
              <a:rPr lang="en-GB" smtClean="0"/>
              <a:t>11/10/2020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2431120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ECEAE1-0BB1-43A0-B77E-1045112CBEC4}" type="datetimeFigureOut">
              <a:rPr lang="en-GB" smtClean="0"/>
              <a:t>11/10/2020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3794268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CEAE1-0BB1-43A0-B77E-1045112CBEC4}" type="datetimeFigureOut">
              <a:rPr lang="en-GB" smtClean="0"/>
              <a:t>11/10/2020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2140356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ECEAE1-0BB1-43A0-B77E-1045112CBEC4}" type="datetimeFigureOut">
              <a:rPr lang="en-GB" smtClean="0"/>
              <a:t>11/10/2020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428128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26878222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ECEAE1-0BB1-43A0-B77E-1045112CBEC4}" type="datetimeFigureOut">
              <a:rPr lang="en-GB" smtClean="0"/>
              <a:t>11/10/2020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38745227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ECEAE1-0BB1-43A0-B77E-1045112CBEC4}"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2106408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ECEAE1-0BB1-43A0-B77E-1045112CBEC4}"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4E30B-EC41-48CA-838A-792C76BCCA32}" type="slidenum">
              <a:rPr lang="en-GB" smtClean="0"/>
              <a:t>‹#›</a:t>
            </a:fld>
            <a:endParaRPr lang="en-GB"/>
          </a:p>
        </p:txBody>
      </p:sp>
    </p:spTree>
    <p:extLst>
      <p:ext uri="{BB962C8B-B14F-4D97-AF65-F5344CB8AC3E}">
        <p14:creationId xmlns:p14="http://schemas.microsoft.com/office/powerpoint/2010/main" val="403797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5057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355703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155252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331729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210671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4146977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78970FC-799C-47F4-A868-AEF287BD110F}" type="datetimeFigureOut">
              <a:rPr lang="en-US" smtClean="0"/>
              <a:t>10/11/2020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FE38871-5645-4C31-94EC-CF2C29481A0C}" type="slidenum">
              <a:rPr lang="en-US" smtClean="0"/>
              <a:t>‹#›</a:t>
            </a:fld>
            <a:endParaRPr lang="en-US"/>
          </a:p>
        </p:txBody>
      </p:sp>
    </p:spTree>
    <p:extLst>
      <p:ext uri="{BB962C8B-B14F-4D97-AF65-F5344CB8AC3E}">
        <p14:creationId xmlns:p14="http://schemas.microsoft.com/office/powerpoint/2010/main" val="4261031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Frame 1"/>
          <p:cNvSpPr/>
          <p:nvPr userDrawn="1"/>
        </p:nvSpPr>
        <p:spPr>
          <a:xfrm>
            <a:off x="12878" y="-12879"/>
            <a:ext cx="12179121" cy="6870879"/>
          </a:xfrm>
          <a:prstGeom prst="frame">
            <a:avLst>
              <a:gd name="adj1" fmla="val 12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tx1"/>
              </a:solidFill>
            </a:endParaRPr>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032" y="90153"/>
            <a:ext cx="11964472" cy="6645498"/>
          </a:xfrm>
          <a:prstGeom prst="rect">
            <a:avLst/>
          </a:prstGeom>
        </p:spPr>
      </p:pic>
      <p:pic>
        <p:nvPicPr>
          <p:cNvPr id="4" name="Picture 3"/>
          <p:cNvPicPr>
            <a:picLocks noChangeAspect="1"/>
          </p:cNvPicPr>
          <p:nvPr userDrawn="1"/>
        </p:nvPicPr>
        <p:blipFill rotWithShape="1">
          <a:blip r:embed="rId14" cstate="print">
            <a:extLst>
              <a:ext uri="{28A0092B-C50C-407E-A947-70E740481C1C}">
                <a14:useLocalDpi xmlns:a14="http://schemas.microsoft.com/office/drawing/2010/main" val="0"/>
              </a:ext>
            </a:extLst>
          </a:blip>
          <a:srcRect t="2511"/>
          <a:stretch/>
        </p:blipFill>
        <p:spPr>
          <a:xfrm>
            <a:off x="103032" y="6407597"/>
            <a:ext cx="309092" cy="389228"/>
          </a:xfrm>
          <a:prstGeom prst="rect">
            <a:avLst/>
          </a:prstGeom>
        </p:spPr>
      </p:pic>
      <p:sp>
        <p:nvSpPr>
          <p:cNvPr id="6" name="TextBox 5"/>
          <p:cNvSpPr txBox="1"/>
          <p:nvPr userDrawn="1"/>
        </p:nvSpPr>
        <p:spPr>
          <a:xfrm>
            <a:off x="1717181" y="6544384"/>
            <a:ext cx="7581366" cy="276999"/>
          </a:xfrm>
          <a:prstGeom prst="rect">
            <a:avLst/>
          </a:prstGeom>
          <a:noFill/>
        </p:spPr>
        <p:txBody>
          <a:bodyPr wrap="square" rtlCol="0">
            <a:spAutoFit/>
          </a:bodyPr>
          <a:lstStyle/>
          <a:p>
            <a:r>
              <a:rPr lang="en-GB" sz="1200" b="1" dirty="0" smtClean="0">
                <a:latin typeface="Times New Roman" panose="02020603050405020304" pitchFamily="18" charset="0"/>
                <a:cs typeface="Times New Roman" panose="02020603050405020304" pitchFamily="18" charset="0"/>
              </a:rPr>
              <a:t>   Manik Chandra Majumder,</a:t>
            </a:r>
            <a:r>
              <a:rPr lang="en-GB" sz="1200" b="1" baseline="0" dirty="0" smtClean="0">
                <a:latin typeface="Times New Roman" panose="02020603050405020304" pitchFamily="18" charset="0"/>
                <a:cs typeface="Times New Roman" panose="02020603050405020304" pitchFamily="18" charset="0"/>
              </a:rPr>
              <a:t> Senior Teacher ,Gazirhat High School, Senbag Noakhali . Contact No-01717155169 </a:t>
            </a:r>
            <a:r>
              <a:rPr lang="en-GB" sz="1200" b="1" dirty="0" smtClean="0">
                <a:latin typeface="Times New Roman" panose="02020603050405020304" pitchFamily="18" charset="0"/>
                <a:cs typeface="Times New Roman" panose="02020603050405020304" pitchFamily="18" charset="0"/>
              </a:rPr>
              <a:t> </a:t>
            </a:r>
            <a:endParaRPr lang="en-GB"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8897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CEAE1-0BB1-43A0-B77E-1045112CBEC4}" type="datetimeFigureOut">
              <a:rPr lang="en-GB" smtClean="0"/>
              <a:t>11/10/2020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4E30B-EC41-48CA-838A-792C76BCCA32}" type="slidenum">
              <a:rPr lang="en-GB" smtClean="0"/>
              <a:t>‹#›</a:t>
            </a:fld>
            <a:endParaRPr lang="en-GB"/>
          </a:p>
        </p:txBody>
      </p:sp>
    </p:spTree>
    <p:extLst>
      <p:ext uri="{BB962C8B-B14F-4D97-AF65-F5344CB8AC3E}">
        <p14:creationId xmlns:p14="http://schemas.microsoft.com/office/powerpoint/2010/main" val="10205514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2867891" y="107997"/>
            <a:ext cx="6650182" cy="646331"/>
          </a:xfrm>
          <a:prstGeom prst="rect">
            <a:avLst/>
          </a:prstGeom>
          <a:solidFill>
            <a:schemeClr val="accent6">
              <a:lumMod val="20000"/>
              <a:lumOff val="80000"/>
            </a:schemeClr>
          </a:solidFill>
          <a:ln>
            <a:solidFill>
              <a:srgbClr val="00206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3600" dirty="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anose="02020603050405020304" pitchFamily="18" charset="0"/>
                <a:cs typeface="Times New Roman" panose="02020603050405020304" pitchFamily="18" charset="0"/>
              </a:rPr>
              <a:t>Welcome to our English class </a:t>
            </a:r>
            <a:endParaRPr lang="en-US" sz="3600" b="1" dirty="0">
              <a:solidFill>
                <a:srgbClr val="C0000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073" y="1025236"/>
            <a:ext cx="10661072" cy="5624947"/>
          </a:xfrm>
          <a:prstGeom prst="rect">
            <a:avLst/>
          </a:prstGeom>
          <a:ln>
            <a:solidFill>
              <a:srgbClr val="002060"/>
            </a:solidFill>
          </a:ln>
        </p:spPr>
      </p:pic>
    </p:spTree>
    <p:extLst>
      <p:ext uri="{BB962C8B-B14F-4D97-AF65-F5344CB8AC3E}">
        <p14:creationId xmlns:p14="http://schemas.microsoft.com/office/powerpoint/2010/main" val="40126457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32"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out)">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8517"/>
          <a:stretch/>
        </p:blipFill>
        <p:spPr>
          <a:xfrm>
            <a:off x="600386" y="1805977"/>
            <a:ext cx="8003285" cy="4676008"/>
          </a:xfrm>
          <a:prstGeom prst="rect">
            <a:avLst/>
          </a:prstGeom>
          <a:ln w="38100">
            <a:solidFill>
              <a:schemeClr val="tx1"/>
            </a:solidFill>
          </a:ln>
        </p:spPr>
      </p:pic>
      <p:sp>
        <p:nvSpPr>
          <p:cNvPr id="3" name="Rectangle 2"/>
          <p:cNvSpPr/>
          <p:nvPr/>
        </p:nvSpPr>
        <p:spPr>
          <a:xfrm>
            <a:off x="138545" y="157273"/>
            <a:ext cx="11804073" cy="1384995"/>
          </a:xfrm>
          <a:prstGeom prst="rect">
            <a:avLst/>
          </a:prstGeom>
          <a:solidFill>
            <a:schemeClr val="accent3">
              <a:lumMod val="40000"/>
              <a:lumOff val="60000"/>
            </a:schemeClr>
          </a:solidFill>
          <a:ln>
            <a:solidFill>
              <a:srgbClr val="002060"/>
            </a:solidFill>
          </a:ln>
        </p:spPr>
        <p:txBody>
          <a:bodyPr wrap="square">
            <a:spAutoFit/>
          </a:bodyPr>
          <a:lstStyle/>
          <a:p>
            <a:pPr lvl="0" algn="just"/>
            <a:r>
              <a:rPr lang="en-US" sz="2800" dirty="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The pie chart below shows the percentage of a family’s house hold  income distributed into </a:t>
            </a:r>
            <a:r>
              <a:rPr lang="en-US" sz="2800"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different </a:t>
            </a:r>
            <a:r>
              <a:rPr lang="en-US" sz="2800" dirty="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categories. Describe the pie chart in 150 </a:t>
            </a:r>
            <a:r>
              <a:rPr lang="en-US" sz="2800"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words. You should highlight and summarize the information given in the chart.</a:t>
            </a:r>
            <a:endParaRPr lang="en-US" sz="2800" dirty="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2416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2" name="Chart 11"/>
          <p:cNvGraphicFramePr/>
          <p:nvPr>
            <p:extLst>
              <p:ext uri="{D42A27DB-BD31-4B8C-83A1-F6EECF244321}">
                <p14:modId xmlns:p14="http://schemas.microsoft.com/office/powerpoint/2010/main" val="213986926"/>
              </p:ext>
            </p:extLst>
          </p:nvPr>
        </p:nvGraphicFramePr>
        <p:xfrm>
          <a:off x="731702" y="457200"/>
          <a:ext cx="6846733" cy="4748198"/>
        </p:xfrm>
        <a:graphic>
          <a:graphicData uri="http://schemas.openxmlformats.org/drawingml/2006/chart">
            <c:chart xmlns:c="http://schemas.openxmlformats.org/drawingml/2006/chart" xmlns:r="http://schemas.openxmlformats.org/officeDocument/2006/relationships" r:id="rId2"/>
          </a:graphicData>
        </a:graphic>
      </p:graphicFrame>
      <p:sp>
        <p:nvSpPr>
          <p:cNvPr id="11" name="Left Arrow 10"/>
          <p:cNvSpPr/>
          <p:nvPr/>
        </p:nvSpPr>
        <p:spPr>
          <a:xfrm>
            <a:off x="5292348" y="2838646"/>
            <a:ext cx="3956004" cy="1421564"/>
          </a:xfrm>
          <a:prstGeom prst="leftArrow">
            <a:avLst>
              <a:gd name="adj1" fmla="val 100000"/>
              <a:gd name="adj2" fmla="val 29533"/>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dirty="0" smtClean="0">
                <a:solidFill>
                  <a:srgbClr val="C00000"/>
                </a:solidFill>
                <a:latin typeface="Times New Roman" panose="02020603050405020304" pitchFamily="18" charset="0"/>
                <a:cs typeface="Times New Roman" panose="02020603050405020304" pitchFamily="18" charset="0"/>
              </a:rPr>
              <a:t>Food covers 40% area of  the pie chart.</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13" name="Left Arrow 12"/>
          <p:cNvSpPr/>
          <p:nvPr/>
        </p:nvSpPr>
        <p:spPr>
          <a:xfrm>
            <a:off x="4305130" y="4069959"/>
            <a:ext cx="5699876" cy="491736"/>
          </a:xfrm>
          <a:prstGeom prst="leftArrow">
            <a:avLst>
              <a:gd name="adj1" fmla="val 100000"/>
              <a:gd name="adj2" fmla="val 50000"/>
            </a:avLst>
          </a:prstGeom>
          <a:solidFill>
            <a:srgbClr val="92D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dirty="0" smtClean="0">
                <a:solidFill>
                  <a:srgbClr val="C00000"/>
                </a:solidFill>
                <a:latin typeface="Times New Roman" panose="02020603050405020304" pitchFamily="18" charset="0"/>
                <a:cs typeface="Times New Roman" panose="02020603050405020304" pitchFamily="18" charset="0"/>
              </a:rPr>
              <a:t>House rent covers another 28% area.</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14" name="Left Arrow 13"/>
          <p:cNvSpPr/>
          <p:nvPr/>
        </p:nvSpPr>
        <p:spPr>
          <a:xfrm>
            <a:off x="2241831" y="2926400"/>
            <a:ext cx="5496392" cy="457402"/>
          </a:xfrm>
          <a:prstGeom prst="leftArrow">
            <a:avLst>
              <a:gd name="adj1" fmla="val 100000"/>
              <a:gd name="adj2" fmla="val 50000"/>
            </a:avLst>
          </a:prstGeom>
          <a:solidFill>
            <a:schemeClr val="accent4">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C00000"/>
                </a:solidFill>
                <a:latin typeface="Times New Roman" panose="02020603050405020304" pitchFamily="18" charset="0"/>
                <a:cs typeface="Times New Roman" panose="02020603050405020304" pitchFamily="18" charset="0"/>
              </a:rPr>
              <a:t>Communication covers 10% area</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17" name="Left Arrow 16"/>
          <p:cNvSpPr/>
          <p:nvPr/>
        </p:nvSpPr>
        <p:spPr>
          <a:xfrm>
            <a:off x="2050133" y="2256762"/>
            <a:ext cx="4543232" cy="478589"/>
          </a:xfrm>
          <a:prstGeom prst="leftArrow">
            <a:avLst>
              <a:gd name="adj1" fmla="val 100000"/>
              <a:gd name="adj2" fmla="val 50000"/>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dirty="0" smtClean="0">
                <a:solidFill>
                  <a:srgbClr val="C00000"/>
                </a:solidFill>
                <a:latin typeface="Times New Roman" panose="02020603050405020304" pitchFamily="18" charset="0"/>
                <a:cs typeface="Times New Roman" panose="02020603050405020304" pitchFamily="18" charset="0"/>
              </a:rPr>
              <a:t>Outing </a:t>
            </a:r>
            <a:r>
              <a:rPr lang="en-US" sz="2800" dirty="0">
                <a:solidFill>
                  <a:srgbClr val="C00000"/>
                </a:solidFill>
                <a:latin typeface="Times New Roman" panose="02020603050405020304" pitchFamily="18" charset="0"/>
                <a:cs typeface="Times New Roman" panose="02020603050405020304" pitchFamily="18" charset="0"/>
              </a:rPr>
              <a:t>covers 5</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a:solidFill>
                  <a:srgbClr val="C00000"/>
                </a:solidFill>
                <a:latin typeface="Times New Roman" panose="02020603050405020304" pitchFamily="18" charset="0"/>
                <a:cs typeface="Times New Roman" panose="02020603050405020304" pitchFamily="18" charset="0"/>
              </a:rPr>
              <a:t>area.</a:t>
            </a:r>
          </a:p>
        </p:txBody>
      </p:sp>
      <p:sp>
        <p:nvSpPr>
          <p:cNvPr id="24" name="Left Arrow 23"/>
          <p:cNvSpPr/>
          <p:nvPr/>
        </p:nvSpPr>
        <p:spPr>
          <a:xfrm>
            <a:off x="2406125" y="1413996"/>
            <a:ext cx="5167804" cy="589956"/>
          </a:xfrm>
          <a:prstGeom prst="leftArrow">
            <a:avLst>
              <a:gd name="adj1" fmla="val 100000"/>
              <a:gd name="adj2" fmla="val 50000"/>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Education covers 10% area</a:t>
            </a:r>
            <a:endParaRPr lang="en-US" sz="28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5" name="Left Arrow 24"/>
          <p:cNvSpPr/>
          <p:nvPr/>
        </p:nvSpPr>
        <p:spPr>
          <a:xfrm>
            <a:off x="3235495" y="1120741"/>
            <a:ext cx="4450779" cy="456056"/>
          </a:xfrm>
          <a:prstGeom prst="leftArrow">
            <a:avLst>
              <a:gd name="adj1" fmla="val 100000"/>
              <a:gd name="adj2"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C00000"/>
                </a:solidFill>
                <a:latin typeface="Times New Roman" panose="02020603050405020304" pitchFamily="18" charset="0"/>
                <a:cs typeface="Times New Roman" panose="02020603050405020304" pitchFamily="18" charset="0"/>
              </a:rPr>
              <a:t>Medical covers </a:t>
            </a:r>
            <a:r>
              <a:rPr lang="en-US" sz="2800" dirty="0">
                <a:solidFill>
                  <a:srgbClr val="C00000"/>
                </a:solidFill>
                <a:latin typeface="Times New Roman" panose="02020603050405020304" pitchFamily="18" charset="0"/>
                <a:cs typeface="Times New Roman" panose="02020603050405020304" pitchFamily="18" charset="0"/>
              </a:rPr>
              <a:t>1</a:t>
            </a:r>
            <a:r>
              <a:rPr lang="en-US" sz="2800" dirty="0" smtClean="0">
                <a:solidFill>
                  <a:srgbClr val="C00000"/>
                </a:solidFill>
                <a:latin typeface="Times New Roman" panose="02020603050405020304" pitchFamily="18" charset="0"/>
                <a:cs typeface="Times New Roman" panose="02020603050405020304" pitchFamily="18" charset="0"/>
              </a:rPr>
              <a:t>% area</a:t>
            </a:r>
            <a:endParaRPr lang="en-US" sz="2800" dirty="0">
              <a:solidFill>
                <a:srgbClr val="C00000"/>
              </a:solidFill>
              <a:latin typeface="Times New Roman" panose="02020603050405020304" pitchFamily="18" charset="0"/>
              <a:cs typeface="Times New Roman" panose="02020603050405020304" pitchFamily="18" charset="0"/>
            </a:endParaRPr>
          </a:p>
        </p:txBody>
      </p:sp>
      <p:sp>
        <p:nvSpPr>
          <p:cNvPr id="26" name="Left Arrow 25"/>
          <p:cNvSpPr/>
          <p:nvPr/>
        </p:nvSpPr>
        <p:spPr>
          <a:xfrm>
            <a:off x="4305130" y="1002740"/>
            <a:ext cx="4450779" cy="456056"/>
          </a:xfrm>
          <a:prstGeom prst="leftArrow">
            <a:avLst>
              <a:gd name="adj1" fmla="val 100000"/>
              <a:gd name="adj2" fmla="val 5000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C00000"/>
                </a:solidFill>
                <a:latin typeface="Times New Roman" panose="02020603050405020304" pitchFamily="18" charset="0"/>
                <a:cs typeface="Times New Roman" panose="02020603050405020304" pitchFamily="18" charset="0"/>
              </a:rPr>
              <a:t>Others covers 6% area</a:t>
            </a:r>
            <a:endParaRPr lang="en-US" sz="2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8223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out)">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1+#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1+#ppt_w/2"/>
                                          </p:val>
                                        </p:tav>
                                        <p:tav tm="100000">
                                          <p:val>
                                            <p:strVal val="#ppt_x"/>
                                          </p:val>
                                        </p:tav>
                                      </p:tavLst>
                                    </p:anim>
                                    <p:anim calcmode="lin" valueType="num">
                                      <p:cBhvr additive="base">
                                        <p:cTn id="19" dur="500" fill="hold"/>
                                        <p:tgtEl>
                                          <p:spTgt spid="1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1+#ppt_w/2"/>
                                          </p:val>
                                        </p:tav>
                                        <p:tav tm="100000">
                                          <p:val>
                                            <p:strVal val="#ppt_x"/>
                                          </p:val>
                                        </p:tav>
                                      </p:tavLst>
                                    </p:anim>
                                    <p:anim calcmode="lin" valueType="num">
                                      <p:cBhvr additive="base">
                                        <p:cTn id="25" dur="500" fill="hold"/>
                                        <p:tgtEl>
                                          <p:spTgt spid="14"/>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1+#ppt_w/2"/>
                                          </p:val>
                                        </p:tav>
                                        <p:tav tm="100000">
                                          <p:val>
                                            <p:strVal val="#ppt_x"/>
                                          </p:val>
                                        </p:tav>
                                      </p:tavLst>
                                    </p:anim>
                                    <p:anim calcmode="lin" valueType="num">
                                      <p:cBhvr additive="base">
                                        <p:cTn id="31" dur="500" fill="hold"/>
                                        <p:tgtEl>
                                          <p:spTgt spid="1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1+#ppt_w/2"/>
                                          </p:val>
                                        </p:tav>
                                        <p:tav tm="100000">
                                          <p:val>
                                            <p:strVal val="#ppt_x"/>
                                          </p:val>
                                        </p:tav>
                                      </p:tavLst>
                                    </p:anim>
                                    <p:anim calcmode="lin" valueType="num">
                                      <p:cBhvr additive="base">
                                        <p:cTn id="37" dur="500" fill="hold"/>
                                        <p:tgtEl>
                                          <p:spTgt spid="24"/>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fill="hold"/>
                                        <p:tgtEl>
                                          <p:spTgt spid="25"/>
                                        </p:tgtEl>
                                        <p:attrNameLst>
                                          <p:attrName>ppt_x</p:attrName>
                                        </p:attrNameLst>
                                      </p:cBhvr>
                                      <p:tavLst>
                                        <p:tav tm="0">
                                          <p:val>
                                            <p:strVal val="1+#ppt_w/2"/>
                                          </p:val>
                                        </p:tav>
                                        <p:tav tm="100000">
                                          <p:val>
                                            <p:strVal val="#ppt_x"/>
                                          </p:val>
                                        </p:tav>
                                      </p:tavLst>
                                    </p:anim>
                                    <p:anim calcmode="lin" valueType="num">
                                      <p:cBhvr additive="base">
                                        <p:cTn id="43" dur="500" fill="hold"/>
                                        <p:tgtEl>
                                          <p:spTgt spid="2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1+#ppt_w/2"/>
                                          </p:val>
                                        </p:tav>
                                        <p:tav tm="100000">
                                          <p:val>
                                            <p:strVal val="#ppt_x"/>
                                          </p:val>
                                        </p:tav>
                                      </p:tavLst>
                                    </p:anim>
                                    <p:anim calcmode="lin" valueType="num">
                                      <p:cBhvr additive="base">
                                        <p:cTn id="49" dur="500" fill="hold"/>
                                        <p:tgtEl>
                                          <p:spTgt spid="2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P spid="11" grpId="0" animBg="1"/>
      <p:bldP spid="13" grpId="0" animBg="1"/>
      <p:bldP spid="14" grpId="0" animBg="1"/>
      <p:bldP spid="17" grpId="0" animBg="1"/>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374797280"/>
              </p:ext>
            </p:extLst>
          </p:nvPr>
        </p:nvGraphicFramePr>
        <p:xfrm>
          <a:off x="651162" y="1019010"/>
          <a:ext cx="6122299" cy="51739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425321" y="249368"/>
            <a:ext cx="9783007" cy="584775"/>
          </a:xfrm>
          <a:prstGeom prst="rect">
            <a:avLst/>
          </a:prstGeom>
          <a:solidFill>
            <a:schemeClr val="accent6">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Compare and contrast the expenditures with each other. </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Left Arrow 2"/>
          <p:cNvSpPr/>
          <p:nvPr/>
        </p:nvSpPr>
        <p:spPr>
          <a:xfrm>
            <a:off x="6998524" y="1270296"/>
            <a:ext cx="4641273" cy="1549105"/>
          </a:xfrm>
          <a:prstGeom prst="leftArrow">
            <a:avLst>
              <a:gd name="adj1" fmla="val 100000"/>
              <a:gd name="adj2" fmla="val 28989"/>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anose="02020603050405020304" pitchFamily="18" charset="0"/>
                <a:cs typeface="Times New Roman" panose="02020603050405020304" pitchFamily="18" charset="0"/>
              </a:rPr>
              <a:t>The pie chart reveals food sector is greater than house rent sector.</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8" name="Left Arrow 7"/>
          <p:cNvSpPr/>
          <p:nvPr/>
        </p:nvSpPr>
        <p:spPr>
          <a:xfrm>
            <a:off x="7012378" y="1355670"/>
            <a:ext cx="4627419" cy="2756712"/>
          </a:xfrm>
          <a:prstGeom prst="leftArrow">
            <a:avLst>
              <a:gd name="adj1" fmla="val 100000"/>
              <a:gd name="adj2" fmla="val 1277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anose="02020603050405020304" pitchFamily="18" charset="0"/>
                <a:cs typeface="Times New Roman" panose="02020603050405020304" pitchFamily="18" charset="0"/>
              </a:rPr>
              <a:t>House rent sector is less than food sector but greater than education, communication and outing sector.</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9" name="Left Arrow 8"/>
          <p:cNvSpPr/>
          <p:nvPr/>
        </p:nvSpPr>
        <p:spPr>
          <a:xfrm>
            <a:off x="6897299" y="1728575"/>
            <a:ext cx="4565781" cy="2565514"/>
          </a:xfrm>
          <a:prstGeom prst="leftArrow">
            <a:avLst>
              <a:gd name="adj1" fmla="val 100000"/>
              <a:gd name="adj2" fmla="val 1852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anose="02020603050405020304" pitchFamily="18" charset="0"/>
                <a:cs typeface="Times New Roman" panose="02020603050405020304" pitchFamily="18" charset="0"/>
              </a:rPr>
              <a:t>Communication and education is in same position but less than food and house rent sector</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0" name="Left Arrow 9"/>
          <p:cNvSpPr/>
          <p:nvPr/>
        </p:nvSpPr>
        <p:spPr>
          <a:xfrm>
            <a:off x="7012378" y="1750353"/>
            <a:ext cx="4504142" cy="2590800"/>
          </a:xfrm>
          <a:prstGeom prst="leftArrow">
            <a:avLst>
              <a:gd name="adj1" fmla="val 100000"/>
              <a:gd name="adj2" fmla="val 1911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anose="02020603050405020304" pitchFamily="18" charset="0"/>
                <a:cs typeface="Times New Roman" panose="02020603050405020304" pitchFamily="18" charset="0"/>
              </a:rPr>
              <a:t>Outing  is less than education and communication but greater than medical sector</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14751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1+#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1+#ppt_w/2"/>
                                          </p:val>
                                        </p:tav>
                                        <p:tav tm="100000">
                                          <p:val>
                                            <p:strVal val="#ppt_x"/>
                                          </p:val>
                                        </p:tav>
                                      </p:tavLst>
                                    </p:anim>
                                    <p:anim calcmode="lin" valueType="num">
                                      <p:cBhvr additive="base">
                                        <p:cTn id="33" dur="500" fill="hold"/>
                                        <p:tgtEl>
                                          <p:spTgt spid="9"/>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1+#ppt_w/2"/>
                                          </p:val>
                                        </p:tav>
                                        <p:tav tm="100000">
                                          <p:val>
                                            <p:strVal val="#ppt_x"/>
                                          </p:val>
                                        </p:tav>
                                      </p:tavLst>
                                    </p:anim>
                                    <p:anim calcmode="lin" valueType="num">
                                      <p:cBhvr additive="base">
                                        <p:cTn id="39" dur="500" fill="hold"/>
                                        <p:tgtEl>
                                          <p:spTgt spid="1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6" grpId="0" animBg="1"/>
      <p:bldP spid="3"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005023687"/>
              </p:ext>
            </p:extLst>
          </p:nvPr>
        </p:nvGraphicFramePr>
        <p:xfrm>
          <a:off x="104786" y="1562145"/>
          <a:ext cx="6122299" cy="4170219"/>
        </p:xfrm>
        <a:graphic>
          <a:graphicData uri="http://schemas.openxmlformats.org/drawingml/2006/chart">
            <c:chart xmlns:c="http://schemas.openxmlformats.org/drawingml/2006/chart" xmlns:r="http://schemas.openxmlformats.org/officeDocument/2006/relationships" r:id="rId2"/>
          </a:graphicData>
        </a:graphic>
      </p:graphicFrame>
      <p:sp>
        <p:nvSpPr>
          <p:cNvPr id="10" name="Left Arrow 9"/>
          <p:cNvSpPr/>
          <p:nvPr/>
        </p:nvSpPr>
        <p:spPr>
          <a:xfrm>
            <a:off x="5843321" y="2380878"/>
            <a:ext cx="5720502" cy="2532752"/>
          </a:xfrm>
          <a:prstGeom prst="leftArrow">
            <a:avLst>
              <a:gd name="adj1" fmla="val 100000"/>
              <a:gd name="adj2" fmla="val 23135"/>
            </a:avLst>
          </a:prstGeom>
          <a:solidFill>
            <a:srgbClr val="0070C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Highest portion of family expenditure goes for food and it is 40% of the total expenditure and shown in the first position in the chart.</a:t>
            </a:r>
            <a:r>
              <a:rPr lang="en-US" sz="3200" dirty="0" smtClean="0">
                <a:solidFill>
                  <a:schemeClr val="tx1"/>
                </a:solidFill>
                <a:latin typeface="Times New Roman" panose="02020603050405020304" pitchFamily="18" charset="0"/>
                <a:cs typeface="Times New Roman" panose="02020603050405020304" pitchFamily="18" charset="0"/>
              </a:rPr>
              <a:t> </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30957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005023687"/>
              </p:ext>
            </p:extLst>
          </p:nvPr>
        </p:nvGraphicFramePr>
        <p:xfrm>
          <a:off x="104786" y="1562145"/>
          <a:ext cx="6122299" cy="4170219"/>
        </p:xfrm>
        <a:graphic>
          <a:graphicData uri="http://schemas.openxmlformats.org/drawingml/2006/chart">
            <c:chart xmlns:c="http://schemas.openxmlformats.org/drawingml/2006/chart" xmlns:r="http://schemas.openxmlformats.org/officeDocument/2006/relationships" r:id="rId2"/>
          </a:graphicData>
        </a:graphic>
      </p:graphicFrame>
      <p:sp>
        <p:nvSpPr>
          <p:cNvPr id="12" name="Left Arrow 11"/>
          <p:cNvSpPr/>
          <p:nvPr/>
        </p:nvSpPr>
        <p:spPr>
          <a:xfrm>
            <a:off x="3513242" y="3940595"/>
            <a:ext cx="7201834" cy="1791769"/>
          </a:xfrm>
          <a:prstGeom prst="leftArrow">
            <a:avLst>
              <a:gd name="adj1" fmla="val 100000"/>
              <a:gd name="adj2" fmla="val 30238"/>
            </a:avLst>
          </a:prstGeom>
          <a:solidFill>
            <a:srgbClr val="92D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The family spends 28% for house rent. It is in the second position in the chart which is (40%-28%)= 12% less than food sector.</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600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1+#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005023687"/>
              </p:ext>
            </p:extLst>
          </p:nvPr>
        </p:nvGraphicFramePr>
        <p:xfrm>
          <a:off x="104786" y="1562145"/>
          <a:ext cx="6122299" cy="4170219"/>
        </p:xfrm>
        <a:graphic>
          <a:graphicData uri="http://schemas.openxmlformats.org/drawingml/2006/chart">
            <c:chart xmlns:c="http://schemas.openxmlformats.org/drawingml/2006/chart" xmlns:r="http://schemas.openxmlformats.org/officeDocument/2006/relationships" r:id="rId2"/>
          </a:graphicData>
        </a:graphic>
      </p:graphicFrame>
      <p:sp>
        <p:nvSpPr>
          <p:cNvPr id="13" name="Left Arrow 12"/>
          <p:cNvSpPr/>
          <p:nvPr/>
        </p:nvSpPr>
        <p:spPr>
          <a:xfrm>
            <a:off x="3305000" y="2535382"/>
            <a:ext cx="8218507" cy="2723561"/>
          </a:xfrm>
          <a:prstGeom prst="leftArrow">
            <a:avLst>
              <a:gd name="adj1" fmla="val 100000"/>
              <a:gd name="adj2" fmla="val 28358"/>
            </a:avLst>
          </a:prstGeom>
          <a:solidFill>
            <a:srgbClr val="00B0F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dirty="0" smtClean="0">
                <a:solidFill>
                  <a:schemeClr val="tx1"/>
                </a:solidFill>
                <a:latin typeface="Times New Roman" panose="02020603050405020304" pitchFamily="18" charset="0"/>
                <a:cs typeface="Times New Roman" panose="02020603050405020304" pitchFamily="18" charset="0"/>
              </a:rPr>
              <a:t>10% expenditure goes for communication and same portion is spent for education. These two sectors are in the third position and 30 % less than food and 18% less than house rent.</a:t>
            </a:r>
          </a:p>
          <a:p>
            <a:pPr lvl="0" algn="ctr"/>
            <a:r>
              <a:rPr lang="en-US" sz="3200" dirty="0" smtClean="0">
                <a:solidFill>
                  <a:schemeClr val="tx1"/>
                </a:solidFill>
                <a:latin typeface="Times New Roman" panose="02020603050405020304" pitchFamily="18" charset="0"/>
                <a:cs typeface="Times New Roman" panose="02020603050405020304" pitchFamily="18" charset="0"/>
              </a:rPr>
              <a:t> </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0353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1+#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005023687"/>
              </p:ext>
            </p:extLst>
          </p:nvPr>
        </p:nvGraphicFramePr>
        <p:xfrm>
          <a:off x="104786" y="1562145"/>
          <a:ext cx="6122299" cy="4170219"/>
        </p:xfrm>
        <a:graphic>
          <a:graphicData uri="http://schemas.openxmlformats.org/drawingml/2006/chart">
            <c:chart xmlns:c="http://schemas.openxmlformats.org/drawingml/2006/chart" xmlns:r="http://schemas.openxmlformats.org/officeDocument/2006/relationships" r:id="rId2"/>
          </a:graphicData>
        </a:graphic>
      </p:graphicFrame>
      <p:sp>
        <p:nvSpPr>
          <p:cNvPr id="17" name="Left Arrow 16"/>
          <p:cNvSpPr/>
          <p:nvPr/>
        </p:nvSpPr>
        <p:spPr>
          <a:xfrm>
            <a:off x="2308202" y="1884588"/>
            <a:ext cx="6149024" cy="1762666"/>
          </a:xfrm>
          <a:prstGeom prst="leftArrow">
            <a:avLst>
              <a:gd name="adj1" fmla="val 100000"/>
              <a:gd name="adj2" fmla="val 22364"/>
            </a:avLst>
          </a:prstGeom>
          <a:solidFill>
            <a:schemeClr val="accent6">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anose="02020603050405020304" pitchFamily="18" charset="0"/>
                <a:cs typeface="Times New Roman" panose="02020603050405020304" pitchFamily="18" charset="0"/>
              </a:rPr>
              <a:t>Family goes for outing in each month and for this it spends 5% of its total expenditure.</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1944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1+#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005023687"/>
              </p:ext>
            </p:extLst>
          </p:nvPr>
        </p:nvGraphicFramePr>
        <p:xfrm>
          <a:off x="104786" y="1562145"/>
          <a:ext cx="6122299" cy="4170219"/>
        </p:xfrm>
        <a:graphic>
          <a:graphicData uri="http://schemas.openxmlformats.org/drawingml/2006/chart">
            <c:chart xmlns:c="http://schemas.openxmlformats.org/drawingml/2006/chart" xmlns:r="http://schemas.openxmlformats.org/officeDocument/2006/relationships" r:id="rId2"/>
          </a:graphicData>
        </a:graphic>
      </p:graphicFrame>
      <p:sp>
        <p:nvSpPr>
          <p:cNvPr id="14" name="Left Arrow 13"/>
          <p:cNvSpPr/>
          <p:nvPr/>
        </p:nvSpPr>
        <p:spPr>
          <a:xfrm>
            <a:off x="2446018" y="1049046"/>
            <a:ext cx="5234935" cy="1670674"/>
          </a:xfrm>
          <a:prstGeom prst="leftArrow">
            <a:avLst>
              <a:gd name="adj1" fmla="val 100000"/>
              <a:gd name="adj2" fmla="val 30693"/>
            </a:avLst>
          </a:prstGeom>
          <a:solidFill>
            <a:srgbClr val="EFFC48"/>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For medical purpose the family spends1% of it’s total expenditure. </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9264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1+#ppt_w/2"/>
                                          </p:val>
                                        </p:tav>
                                        <p:tav tm="100000">
                                          <p:val>
                                            <p:strVal val="#ppt_x"/>
                                          </p:val>
                                        </p:tav>
                                      </p:tavLst>
                                    </p:anim>
                                    <p:anim calcmode="lin" valueType="num">
                                      <p:cBhvr additive="base">
                                        <p:cTn id="13" dur="500" fill="hold"/>
                                        <p:tgtEl>
                                          <p:spTgt spid="14"/>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005023687"/>
              </p:ext>
            </p:extLst>
          </p:nvPr>
        </p:nvGraphicFramePr>
        <p:xfrm>
          <a:off x="104786" y="1562145"/>
          <a:ext cx="6122299" cy="4170219"/>
        </p:xfrm>
        <a:graphic>
          <a:graphicData uri="http://schemas.openxmlformats.org/drawingml/2006/chart">
            <c:chart xmlns:c="http://schemas.openxmlformats.org/drawingml/2006/chart" xmlns:r="http://schemas.openxmlformats.org/officeDocument/2006/relationships" r:id="rId2"/>
          </a:graphicData>
        </a:graphic>
      </p:graphicFrame>
      <p:sp>
        <p:nvSpPr>
          <p:cNvPr id="19" name="Left Arrow 18"/>
          <p:cNvSpPr/>
          <p:nvPr/>
        </p:nvSpPr>
        <p:spPr>
          <a:xfrm>
            <a:off x="2446018" y="3232819"/>
            <a:ext cx="7162791" cy="2171359"/>
          </a:xfrm>
          <a:prstGeom prst="leftArrow">
            <a:avLst>
              <a:gd name="adj1" fmla="val 100000"/>
              <a:gd name="adj2" fmla="val 30693"/>
            </a:avLst>
          </a:prstGeom>
          <a:solidFill>
            <a:srgbClr val="00B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Apart from these specific expenses the family has some other expenditure that has been shown as ‘others’. For ‘others’ the family spends 6% of its total monthly expenditure. </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4348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1+#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8" name="Frame 17"/>
          <p:cNvSpPr/>
          <p:nvPr/>
        </p:nvSpPr>
        <p:spPr>
          <a:xfrm>
            <a:off x="0" y="0"/>
            <a:ext cx="12191999" cy="6858000"/>
          </a:xfrm>
          <a:prstGeom prst="frame">
            <a:avLst>
              <a:gd name="adj1" fmla="val 170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2840817" y="520481"/>
            <a:ext cx="6929622" cy="646331"/>
          </a:xfrm>
          <a:prstGeom prst="rect">
            <a:avLst/>
          </a:prstGeom>
          <a:solidFill>
            <a:schemeClr val="accent6">
              <a:lumMod val="75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3600" b="1" dirty="0" smtClean="0">
                <a:solidFill>
                  <a:srgbClr val="002060"/>
                </a:solidFill>
                <a:latin typeface="Times New Roman" panose="02020603050405020304" pitchFamily="18" charset="0"/>
                <a:cs typeface="Times New Roman" panose="02020603050405020304" pitchFamily="18" charset="0"/>
              </a:rPr>
              <a:t>How can we  start writing chart ?</a:t>
            </a:r>
            <a:endParaRPr lang="en-GB" sz="3600" b="1" dirty="0">
              <a:solidFill>
                <a:srgbClr val="00206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384516" y="1368637"/>
            <a:ext cx="11422966" cy="2800767"/>
          </a:xfrm>
          <a:prstGeom prst="rect">
            <a:avLst/>
          </a:prstGeom>
          <a:solidFill>
            <a:schemeClr val="accent6">
              <a:lumMod val="20000"/>
              <a:lumOff val="80000"/>
            </a:schemeClr>
          </a:solidFill>
        </p:spPr>
        <p:txBody>
          <a:bodyPr wrap="square" rtlCol="0">
            <a:spAutoFit/>
          </a:bodyPr>
          <a:lstStyle/>
          <a:p>
            <a:r>
              <a:rPr lang="en-GB" sz="4400" dirty="0" smtClean="0">
                <a:latin typeface="Times New Roman" panose="02020603050405020304" pitchFamily="18" charset="0"/>
                <a:cs typeface="Times New Roman" panose="02020603050405020304" pitchFamily="18" charset="0"/>
              </a:rPr>
              <a:t>       </a:t>
            </a:r>
            <a:r>
              <a:rPr lang="en-GB" sz="4400" b="1" dirty="0" smtClean="0">
                <a:solidFill>
                  <a:srgbClr val="C00000"/>
                </a:solidFill>
                <a:latin typeface="Times New Roman" panose="02020603050405020304" pitchFamily="18" charset="0"/>
                <a:cs typeface="Times New Roman" panose="02020603050405020304" pitchFamily="18" charset="0"/>
              </a:rPr>
              <a:t>Step -1: </a:t>
            </a:r>
            <a:r>
              <a:rPr lang="en-GB" sz="4400" b="1" dirty="0" smtClean="0">
                <a:solidFill>
                  <a:srgbClr val="002060"/>
                </a:solidFill>
                <a:latin typeface="Times New Roman" panose="02020603050405020304" pitchFamily="18" charset="0"/>
                <a:cs typeface="Times New Roman" panose="02020603050405020304" pitchFamily="18" charset="0"/>
              </a:rPr>
              <a:t>Topic sentence : </a:t>
            </a:r>
            <a:r>
              <a:rPr lang="en-GB" sz="4400" b="1" dirty="0" smtClean="0">
                <a:latin typeface="Times New Roman" panose="02020603050405020304" pitchFamily="18" charset="0"/>
                <a:cs typeface="Times New Roman" panose="02020603050405020304" pitchFamily="18" charset="0"/>
              </a:rPr>
              <a:t>Introduction of the chart/pie chart.</a:t>
            </a:r>
            <a:r>
              <a:rPr lang="en-GB" sz="4400" b="1" dirty="0">
                <a:latin typeface="Times New Roman" panose="02020603050405020304" pitchFamily="18" charset="0"/>
                <a:cs typeface="Times New Roman" panose="02020603050405020304" pitchFamily="18" charset="0"/>
              </a:rPr>
              <a:t> </a:t>
            </a:r>
            <a:r>
              <a:rPr lang="en-GB" sz="4400" b="1" dirty="0" smtClean="0">
                <a:latin typeface="Times New Roman" panose="02020603050405020304" pitchFamily="18" charset="0"/>
                <a:cs typeface="Times New Roman" panose="02020603050405020304" pitchFamily="18" charset="0"/>
              </a:rPr>
              <a:t>Example-</a:t>
            </a:r>
          </a:p>
          <a:p>
            <a:r>
              <a:rPr lang="en-GB" sz="4400" b="1" dirty="0" smtClean="0">
                <a:solidFill>
                  <a:srgbClr val="0070C0"/>
                </a:solidFill>
                <a:latin typeface="Times New Roman" panose="02020603050405020304" pitchFamily="18" charset="0"/>
                <a:cs typeface="Times New Roman" panose="02020603050405020304" pitchFamily="18" charset="0"/>
              </a:rPr>
              <a:t>The pie chart provides/reveals/depicts the</a:t>
            </a:r>
            <a:r>
              <a:rPr lang="en-US" sz="4400" b="1" dirty="0">
                <a:solidFill>
                  <a:srgbClr val="0070C0"/>
                </a:solidFill>
                <a:latin typeface="Times New Roman" panose="02020603050405020304" pitchFamily="18" charset="0"/>
                <a:cs typeface="Times New Roman" panose="02020603050405020304" pitchFamily="18" charset="0"/>
              </a:rPr>
              <a:t> monthly expenditure of a </a:t>
            </a:r>
            <a:r>
              <a:rPr lang="en-US" sz="4400" b="1" dirty="0" smtClean="0">
                <a:solidFill>
                  <a:srgbClr val="0070C0"/>
                </a:solidFill>
                <a:latin typeface="Times New Roman" panose="02020603050405020304" pitchFamily="18" charset="0"/>
                <a:cs typeface="Times New Roman" panose="02020603050405020304" pitchFamily="18" charset="0"/>
              </a:rPr>
              <a:t>family.</a:t>
            </a:r>
            <a:r>
              <a:rPr lang="en-GB" sz="4400" b="1" dirty="0" smtClean="0">
                <a:solidFill>
                  <a:srgbClr val="0070C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97189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56968" y="283230"/>
            <a:ext cx="5029200" cy="646331"/>
          </a:xfrm>
          <a:prstGeom prst="rect">
            <a:avLst/>
          </a:prstGeom>
          <a:solidFill>
            <a:schemeClr val="accent6">
              <a:lumMod val="40000"/>
              <a:lumOff val="60000"/>
            </a:schemeClr>
          </a:solid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3600" dirty="0">
                <a:solidFill>
                  <a:srgbClr val="002060"/>
                </a:solidFill>
                <a:latin typeface="Times New Roman" panose="02020603050405020304" pitchFamily="18" charset="0"/>
                <a:cs typeface="Times New Roman" panose="02020603050405020304" pitchFamily="18" charset="0"/>
              </a:rPr>
              <a:t>               </a:t>
            </a:r>
            <a:r>
              <a:rPr lang="en-US" sz="3600" b="1" dirty="0">
                <a:solidFill>
                  <a:srgbClr val="FF0000"/>
                </a:solidFill>
                <a:latin typeface="Times New Roman" panose="02020603050405020304" pitchFamily="18" charset="0"/>
                <a:cs typeface="Times New Roman" panose="02020603050405020304" pitchFamily="18" charset="0"/>
              </a:rPr>
              <a:t>I</a:t>
            </a:r>
            <a:r>
              <a:rPr lang="en-US" sz="3600" b="1" dirty="0">
                <a:solidFill>
                  <a:srgbClr val="002060"/>
                </a:solidFill>
                <a:latin typeface="Times New Roman" panose="02020603050405020304" pitchFamily="18" charset="0"/>
                <a:cs typeface="Times New Roman" panose="02020603050405020304" pitchFamily="18" charset="0"/>
              </a:rPr>
              <a:t>d</a:t>
            </a:r>
            <a:r>
              <a:rPr lang="en-US" sz="3600" b="1" dirty="0">
                <a:solidFill>
                  <a:srgbClr val="00B050"/>
                </a:solidFill>
                <a:latin typeface="Times New Roman" panose="02020603050405020304" pitchFamily="18" charset="0"/>
                <a:cs typeface="Times New Roman" panose="02020603050405020304" pitchFamily="18" charset="0"/>
              </a:rPr>
              <a:t>e</a:t>
            </a:r>
            <a:r>
              <a:rPr lang="en-US" sz="3600" b="1" dirty="0">
                <a:solidFill>
                  <a:srgbClr val="002060"/>
                </a:solidFill>
                <a:latin typeface="Times New Roman" panose="02020603050405020304" pitchFamily="18" charset="0"/>
                <a:cs typeface="Times New Roman" panose="02020603050405020304" pitchFamily="18" charset="0"/>
              </a:rPr>
              <a:t>n</a:t>
            </a:r>
            <a:r>
              <a:rPr lang="en-US" sz="3600" b="1" dirty="0">
                <a:solidFill>
                  <a:srgbClr val="7030A0"/>
                </a:solidFill>
                <a:latin typeface="Times New Roman" panose="02020603050405020304" pitchFamily="18" charset="0"/>
                <a:cs typeface="Times New Roman" panose="02020603050405020304" pitchFamily="18" charset="0"/>
              </a:rPr>
              <a:t>t</a:t>
            </a:r>
            <a:r>
              <a:rPr lang="en-US" sz="3600" b="1" dirty="0">
                <a:solidFill>
                  <a:srgbClr val="002060"/>
                </a:solidFill>
                <a:latin typeface="Times New Roman" panose="02020603050405020304" pitchFamily="18" charset="0"/>
                <a:cs typeface="Times New Roman" panose="02020603050405020304" pitchFamily="18" charset="0"/>
              </a:rPr>
              <a:t>i</a:t>
            </a:r>
            <a:r>
              <a:rPr lang="en-US" sz="3600" b="1" dirty="0">
                <a:solidFill>
                  <a:srgbClr val="C00000"/>
                </a:solidFill>
                <a:latin typeface="Times New Roman" panose="02020603050405020304" pitchFamily="18" charset="0"/>
                <a:cs typeface="Times New Roman" panose="02020603050405020304" pitchFamily="18" charset="0"/>
              </a:rPr>
              <a:t>t</a:t>
            </a:r>
            <a:r>
              <a:rPr lang="en-US" sz="3600" b="1" dirty="0">
                <a:solidFill>
                  <a:srgbClr val="FF0000"/>
                </a:solidFill>
                <a:latin typeface="Times New Roman" panose="02020603050405020304" pitchFamily="18" charset="0"/>
                <a:cs typeface="Times New Roman" panose="02020603050405020304" pitchFamily="18" charset="0"/>
              </a:rPr>
              <a:t>y</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4821" y="1339060"/>
            <a:ext cx="1766455" cy="2138433"/>
          </a:xfrm>
          <a:prstGeom prst="rect">
            <a:avLst/>
          </a:prstGeom>
          <a:ln w="88900" cap="sq" cmpd="thickThin">
            <a:solidFill>
              <a:srgbClr val="B81846"/>
            </a:solidFill>
            <a:prstDash val="solid"/>
            <a:miter lim="800000"/>
          </a:ln>
          <a:effectLst>
            <a:innerShdw blurRad="76200">
              <a:srgbClr val="000000"/>
            </a:innerShdw>
          </a:effectLst>
        </p:spPr>
      </p:pic>
      <p:sp>
        <p:nvSpPr>
          <p:cNvPr id="4" name="Rectangle 3"/>
          <p:cNvSpPr/>
          <p:nvPr/>
        </p:nvSpPr>
        <p:spPr>
          <a:xfrm>
            <a:off x="4019664" y="1177011"/>
            <a:ext cx="5964774" cy="2677656"/>
          </a:xfrm>
          <a:prstGeom prst="rect">
            <a:avLst/>
          </a:prstGeom>
          <a:solidFill>
            <a:srgbClr val="7B8865">
              <a:lumMod val="20000"/>
              <a:lumOff val="80000"/>
            </a:srgbClr>
          </a:solidFill>
          <a:ln w="28575">
            <a:solidFill>
              <a:srgbClr val="C00000"/>
            </a:solidFill>
          </a:ln>
        </p:spPr>
        <p:txBody>
          <a:bodyPr wrap="square">
            <a:spAutoFit/>
          </a:bodyPr>
          <a:lstStyle/>
          <a:p>
            <a:pPr defTabSz="914400">
              <a:defRPr/>
            </a:pPr>
            <a:r>
              <a:rPr lang="en-US" sz="3200" kern="0" dirty="0">
                <a:solidFill>
                  <a:prstClr val="black"/>
                </a:solidFill>
                <a:latin typeface="Candara"/>
              </a:rPr>
              <a:t> </a:t>
            </a:r>
            <a:r>
              <a:rPr lang="en-US" sz="3600" b="1" kern="0" dirty="0">
                <a:solidFill>
                  <a:srgbClr val="002060"/>
                </a:solidFill>
                <a:latin typeface="Times New Roman" pitchFamily="18" charset="0"/>
                <a:cs typeface="Times New Roman" pitchFamily="18" charset="0"/>
              </a:rPr>
              <a:t>Manik Chandra Majumder</a:t>
            </a:r>
          </a:p>
          <a:p>
            <a:pPr defTabSz="914400">
              <a:defRPr/>
            </a:pPr>
            <a:r>
              <a:rPr lang="en-US" sz="3600" b="1" kern="0" dirty="0">
                <a:solidFill>
                  <a:srgbClr val="0070C0"/>
                </a:solidFill>
                <a:latin typeface="Times New Roman" pitchFamily="18" charset="0"/>
                <a:cs typeface="Times New Roman" pitchFamily="18" charset="0"/>
              </a:rPr>
              <a:t>           </a:t>
            </a:r>
            <a:r>
              <a:rPr lang="en-US" sz="3200" b="1" kern="0" dirty="0">
                <a:solidFill>
                  <a:srgbClr val="800000"/>
                </a:solidFill>
                <a:latin typeface="Times New Roman" pitchFamily="18" charset="0"/>
                <a:cs typeface="Times New Roman" pitchFamily="18" charset="0"/>
              </a:rPr>
              <a:t>Senior Teacher </a:t>
            </a:r>
            <a:endParaRPr lang="en-US" sz="3200" b="1" kern="0" dirty="0" smtClean="0">
              <a:solidFill>
                <a:srgbClr val="800000"/>
              </a:solidFill>
              <a:latin typeface="Times New Roman" pitchFamily="18" charset="0"/>
              <a:cs typeface="Times New Roman" pitchFamily="18" charset="0"/>
            </a:endParaRPr>
          </a:p>
          <a:p>
            <a:pPr defTabSz="914400">
              <a:defRPr/>
            </a:pPr>
            <a:r>
              <a:rPr lang="en-US" sz="3600" b="1" kern="0" dirty="0" smtClean="0">
                <a:solidFill>
                  <a:srgbClr val="002060"/>
                </a:solidFill>
                <a:latin typeface="Times New Roman" pitchFamily="18" charset="0"/>
                <a:cs typeface="Times New Roman" pitchFamily="18" charset="0"/>
              </a:rPr>
              <a:t>    Gazirhat </a:t>
            </a:r>
            <a:r>
              <a:rPr lang="en-US" sz="3600" b="1" kern="0" dirty="0">
                <a:solidFill>
                  <a:srgbClr val="002060"/>
                </a:solidFill>
                <a:latin typeface="Times New Roman" pitchFamily="18" charset="0"/>
                <a:cs typeface="Times New Roman" pitchFamily="18" charset="0"/>
              </a:rPr>
              <a:t>High School</a:t>
            </a:r>
          </a:p>
          <a:p>
            <a:pPr defTabSz="914400">
              <a:defRPr/>
            </a:pPr>
            <a:r>
              <a:rPr lang="en-US" sz="2800" kern="0" dirty="0">
                <a:solidFill>
                  <a:srgbClr val="002060"/>
                </a:solidFill>
                <a:latin typeface="Times New Roman" pitchFamily="18" charset="0"/>
                <a:cs typeface="Times New Roman" pitchFamily="18" charset="0"/>
              </a:rPr>
              <a:t>             </a:t>
            </a:r>
            <a:r>
              <a:rPr lang="en-US" sz="3200" b="1" kern="0" dirty="0">
                <a:solidFill>
                  <a:srgbClr val="C00000"/>
                </a:solidFill>
                <a:latin typeface="Times New Roman" pitchFamily="18" charset="0"/>
                <a:cs typeface="Times New Roman" pitchFamily="18" charset="0"/>
              </a:rPr>
              <a:t>Senbag, Noakhali</a:t>
            </a:r>
          </a:p>
          <a:p>
            <a:pPr defTabSz="914400">
              <a:defRPr/>
            </a:pPr>
            <a:r>
              <a:rPr lang="en-US" sz="2800" kern="0" dirty="0">
                <a:solidFill>
                  <a:srgbClr val="002060"/>
                </a:solidFill>
                <a:latin typeface="Times New Roman" pitchFamily="18" charset="0"/>
                <a:cs typeface="Times New Roman" pitchFamily="18" charset="0"/>
              </a:rPr>
              <a:t>    </a:t>
            </a:r>
            <a:r>
              <a:rPr lang="en-US" sz="2800" kern="0" dirty="0">
                <a:solidFill>
                  <a:prstClr val="black"/>
                </a:solidFill>
                <a:latin typeface="Times New Roman" pitchFamily="18" charset="0"/>
                <a:cs typeface="Times New Roman" pitchFamily="18" charset="0"/>
              </a:rPr>
              <a:t>Mobile No: 01717155169</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9914" y="4304319"/>
            <a:ext cx="1498270" cy="1755188"/>
          </a:xfrm>
          <a:prstGeom prst="rect">
            <a:avLst/>
          </a:prstGeom>
          <a:ln>
            <a:solidFill>
              <a:srgbClr val="002060"/>
            </a:solidFill>
          </a:ln>
        </p:spPr>
      </p:pic>
      <p:sp>
        <p:nvSpPr>
          <p:cNvPr id="6" name="Rectangle 5"/>
          <p:cNvSpPr/>
          <p:nvPr/>
        </p:nvSpPr>
        <p:spPr>
          <a:xfrm>
            <a:off x="3173457" y="4304319"/>
            <a:ext cx="4869364" cy="1138773"/>
          </a:xfrm>
          <a:prstGeom prst="rect">
            <a:avLst/>
          </a:prstGeom>
          <a:solidFill>
            <a:srgbClr val="AE9E7C">
              <a:lumMod val="40000"/>
              <a:lumOff val="60000"/>
            </a:srgbClr>
          </a:solidFill>
          <a:ln w="28575">
            <a:solidFill>
              <a:srgbClr val="C00000"/>
            </a:solidFill>
          </a:ln>
        </p:spPr>
        <p:txBody>
          <a:bodyPr wrap="square">
            <a:spAutoFit/>
          </a:bodyPr>
          <a:lstStyle/>
          <a:p>
            <a:pPr defTabSz="914400">
              <a:defRPr/>
            </a:pPr>
            <a:r>
              <a:rPr lang="en-US" sz="3600" kern="0" dirty="0">
                <a:solidFill>
                  <a:prstClr val="black"/>
                </a:solidFill>
                <a:latin typeface="Times New Roman" pitchFamily="18" charset="0"/>
                <a:cs typeface="Times New Roman" pitchFamily="18" charset="0"/>
              </a:rPr>
              <a:t>   Class : Nine-Ten</a:t>
            </a:r>
          </a:p>
          <a:p>
            <a:pPr defTabSz="914400">
              <a:defRPr/>
            </a:pPr>
            <a:r>
              <a:rPr lang="en-US" sz="3200" kern="0" dirty="0">
                <a:solidFill>
                  <a:prstClr val="black"/>
                </a:solidFill>
                <a:latin typeface="Times New Roman" pitchFamily="18" charset="0"/>
                <a:cs typeface="Times New Roman" pitchFamily="18" charset="0"/>
              </a:rPr>
              <a:t>  </a:t>
            </a:r>
            <a:r>
              <a:rPr lang="en-US" sz="3200" kern="0" dirty="0">
                <a:solidFill>
                  <a:srgbClr val="C00000"/>
                </a:solidFill>
                <a:latin typeface="Times New Roman" pitchFamily="18" charset="0"/>
                <a:cs typeface="Times New Roman" pitchFamily="18" charset="0"/>
              </a:rPr>
              <a:t>Subject : English 1st </a:t>
            </a:r>
            <a:r>
              <a:rPr lang="en-US" sz="3200" kern="0" dirty="0" smtClean="0">
                <a:solidFill>
                  <a:srgbClr val="C00000"/>
                </a:solidFill>
                <a:latin typeface="Times New Roman" pitchFamily="18" charset="0"/>
                <a:cs typeface="Times New Roman" pitchFamily="18" charset="0"/>
              </a:rPr>
              <a:t>paper   </a:t>
            </a:r>
            <a:endParaRPr lang="en-US" sz="3200" kern="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80463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450164" y="241091"/>
            <a:ext cx="11534017" cy="3539430"/>
          </a:xfrm>
          <a:prstGeom prst="rect">
            <a:avLst/>
          </a:prstGeom>
          <a:solidFill>
            <a:schemeClr val="accent6">
              <a:lumMod val="20000"/>
              <a:lumOff val="80000"/>
            </a:schemeClr>
          </a:solidFill>
        </p:spPr>
        <p:txBody>
          <a:bodyPr wrap="square" rtlCol="0">
            <a:spAutoFit/>
          </a:bodyPr>
          <a:lstStyle/>
          <a:p>
            <a:r>
              <a:rPr lang="en-GB" sz="4400" dirty="0" smtClean="0">
                <a:latin typeface="Times New Roman" panose="02020603050405020304" pitchFamily="18" charset="0"/>
                <a:cs typeface="Times New Roman" panose="02020603050405020304" pitchFamily="18" charset="0"/>
              </a:rPr>
              <a:t>       </a:t>
            </a:r>
            <a:r>
              <a:rPr lang="en-GB" sz="4000" b="1" dirty="0" smtClean="0">
                <a:solidFill>
                  <a:srgbClr val="C00000"/>
                </a:solidFill>
                <a:latin typeface="Times New Roman" panose="02020603050405020304" pitchFamily="18" charset="0"/>
                <a:cs typeface="Times New Roman" panose="02020603050405020304" pitchFamily="18" charset="0"/>
              </a:rPr>
              <a:t>Step -2: </a:t>
            </a:r>
            <a:r>
              <a:rPr lang="en-GB" sz="4000" b="1" dirty="0" smtClean="0">
                <a:solidFill>
                  <a:srgbClr val="002060"/>
                </a:solidFill>
                <a:latin typeface="Times New Roman" panose="02020603050405020304" pitchFamily="18" charset="0"/>
                <a:cs typeface="Times New Roman" panose="02020603050405020304" pitchFamily="18" charset="0"/>
              </a:rPr>
              <a:t>Supporting sentences : </a:t>
            </a:r>
            <a:r>
              <a:rPr lang="en-GB" sz="3600" b="1" dirty="0" smtClean="0">
                <a:latin typeface="Times New Roman" panose="02020603050405020304" pitchFamily="18" charset="0"/>
                <a:cs typeface="Times New Roman" panose="02020603050405020304" pitchFamily="18" charset="0"/>
              </a:rPr>
              <a:t>Body of the chart/pie chart which enlarge the chart with describing/comparing and contrasting. </a:t>
            </a:r>
            <a:r>
              <a:rPr lang="en-GB" sz="3600" b="1" dirty="0" smtClean="0">
                <a:solidFill>
                  <a:srgbClr val="C00000"/>
                </a:solidFill>
                <a:latin typeface="Times New Roman" panose="02020603050405020304" pitchFamily="18" charset="0"/>
                <a:cs typeface="Times New Roman" panose="02020603050405020304" pitchFamily="18" charset="0"/>
              </a:rPr>
              <a:t>Example-</a:t>
            </a:r>
            <a:endParaRPr lang="en-GB" sz="4000" b="1" dirty="0" smtClean="0">
              <a:solidFill>
                <a:srgbClr val="C00000"/>
              </a:solidFill>
              <a:latin typeface="Times New Roman" panose="02020603050405020304" pitchFamily="18" charset="0"/>
              <a:cs typeface="Times New Roman" panose="02020603050405020304" pitchFamily="18" charset="0"/>
            </a:endParaRPr>
          </a:p>
          <a:p>
            <a:r>
              <a:rPr lang="en-GB" sz="3600" dirty="0" smtClean="0">
                <a:latin typeface="Times New Roman" panose="02020603050405020304" pitchFamily="18" charset="0"/>
                <a:cs typeface="Times New Roman" panose="02020603050405020304" pitchFamily="18" charset="0"/>
              </a:rPr>
              <a:t>According to the chart/pie chart it is observed that the family spends it’s income seven specific sectors food, house rent. Education, communication, outing, medical and others</a:t>
            </a:r>
            <a:r>
              <a:rPr lang="en-US" sz="3600" dirty="0" smtClean="0">
                <a:solidFill>
                  <a:prstClr val="black"/>
                </a:solidFill>
                <a:latin typeface="Times New Roman" panose="02020603050405020304" pitchFamily="18" charset="0"/>
                <a:cs typeface="Times New Roman" panose="02020603050405020304" pitchFamily="18" charset="0"/>
              </a:rPr>
              <a:t>.</a:t>
            </a:r>
            <a:r>
              <a:rPr lang="en-GB" sz="3600" dirty="0" smtClean="0">
                <a:latin typeface="Times New Roman" panose="02020603050405020304" pitchFamily="18" charset="0"/>
                <a:cs typeface="Times New Roman" panose="02020603050405020304" pitchFamily="18" charset="0"/>
              </a:rPr>
              <a:t> ------</a:t>
            </a:r>
          </a:p>
        </p:txBody>
      </p:sp>
      <p:sp>
        <p:nvSpPr>
          <p:cNvPr id="3" name="Rectangle 2"/>
          <p:cNvSpPr/>
          <p:nvPr/>
        </p:nvSpPr>
        <p:spPr>
          <a:xfrm>
            <a:off x="6695250" y="3784321"/>
            <a:ext cx="242374" cy="369332"/>
          </a:xfrm>
          <a:prstGeom prst="rect">
            <a:avLst/>
          </a:prstGeom>
        </p:spPr>
        <p:txBody>
          <a:bodyPr wrap="none">
            <a:spAutoFit/>
          </a:bodyPr>
          <a:lstStyle/>
          <a:p>
            <a:pPr lvl="0" algn="just"/>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4" name="Rectangle 3"/>
          <p:cNvSpPr/>
          <p:nvPr/>
        </p:nvSpPr>
        <p:spPr>
          <a:xfrm>
            <a:off x="450164" y="3968987"/>
            <a:ext cx="10730453" cy="707886"/>
          </a:xfrm>
          <a:prstGeom prst="rect">
            <a:avLst/>
          </a:prstGeom>
          <a:solidFill>
            <a:schemeClr val="accent1">
              <a:lumMod val="40000"/>
              <a:lumOff val="60000"/>
            </a:schemeClr>
          </a:solidFill>
        </p:spPr>
        <p:txBody>
          <a:bodyPr wrap="square">
            <a:spAutoFit/>
          </a:bodyPr>
          <a:lstStyle/>
          <a:p>
            <a:r>
              <a:rPr lang="en-GB" sz="4000" b="1" dirty="0">
                <a:solidFill>
                  <a:srgbClr val="C00000"/>
                </a:solidFill>
                <a:latin typeface="Times New Roman" panose="02020603050405020304" pitchFamily="18" charset="0"/>
                <a:cs typeface="Times New Roman" panose="02020603050405020304" pitchFamily="18" charset="0"/>
              </a:rPr>
              <a:t>Step </a:t>
            </a:r>
            <a:r>
              <a:rPr lang="en-GB" sz="4000" b="1" dirty="0" smtClean="0">
                <a:solidFill>
                  <a:srgbClr val="C00000"/>
                </a:solidFill>
                <a:latin typeface="Times New Roman" panose="02020603050405020304" pitchFamily="18" charset="0"/>
                <a:cs typeface="Times New Roman" panose="02020603050405020304" pitchFamily="18" charset="0"/>
              </a:rPr>
              <a:t>-3: </a:t>
            </a:r>
            <a:r>
              <a:rPr lang="en-US" sz="3200" b="1" dirty="0" smtClean="0">
                <a:solidFill>
                  <a:prstClr val="black"/>
                </a:solidFill>
                <a:latin typeface="Times New Roman" panose="02020603050405020304" pitchFamily="18" charset="0"/>
                <a:cs typeface="Times New Roman" panose="02020603050405020304" pitchFamily="18" charset="0"/>
              </a:rPr>
              <a:t>We </a:t>
            </a:r>
            <a:r>
              <a:rPr lang="en-US" sz="3200" b="1" dirty="0">
                <a:solidFill>
                  <a:prstClr val="black"/>
                </a:solidFill>
                <a:latin typeface="Times New Roman" panose="02020603050405020304" pitchFamily="18" charset="0"/>
                <a:cs typeface="Times New Roman" panose="02020603050405020304" pitchFamily="18" charset="0"/>
              </a:rPr>
              <a:t>can notice that it’s a very well planned </a:t>
            </a:r>
            <a:r>
              <a:rPr lang="en-US" sz="3200" b="1" dirty="0" smtClean="0">
                <a:solidFill>
                  <a:prstClr val="black"/>
                </a:solidFill>
                <a:latin typeface="Times New Roman" panose="02020603050405020304" pitchFamily="18" charset="0"/>
                <a:cs typeface="Times New Roman" panose="02020603050405020304" pitchFamily="18" charset="0"/>
              </a:rPr>
              <a:t>family</a:t>
            </a:r>
            <a:r>
              <a:rPr lang="en-US" sz="3200" dirty="0" smtClean="0">
                <a:solidFill>
                  <a:prstClr val="black"/>
                </a:solidFill>
                <a:latin typeface="Times New Roman" panose="02020603050405020304" pitchFamily="18" charset="0"/>
                <a:cs typeface="Times New Roman" panose="02020603050405020304" pitchFamily="18" charset="0"/>
              </a:rPr>
              <a:t>.</a:t>
            </a:r>
            <a:endParaRPr lang="en-GB" sz="3200" dirty="0"/>
          </a:p>
        </p:txBody>
      </p:sp>
    </p:spTree>
    <p:extLst>
      <p:ext uri="{BB962C8B-B14F-4D97-AF65-F5344CB8AC3E}">
        <p14:creationId xmlns:p14="http://schemas.microsoft.com/office/powerpoint/2010/main" val="20303316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Frame 1"/>
          <p:cNvSpPr/>
          <p:nvPr/>
        </p:nvSpPr>
        <p:spPr>
          <a:xfrm>
            <a:off x="69272" y="13545"/>
            <a:ext cx="12191999" cy="6858000"/>
          </a:xfrm>
          <a:prstGeom prst="frame">
            <a:avLst>
              <a:gd name="adj1" fmla="val 170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1398102" y="131000"/>
            <a:ext cx="8951241" cy="646331"/>
          </a:xfrm>
          <a:prstGeom prst="rect">
            <a:avLst/>
          </a:prstGeom>
          <a:solidFill>
            <a:schemeClr val="accent6">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3600" dirty="0">
                <a:solidFill>
                  <a:schemeClr val="tx1"/>
                </a:solidFill>
                <a:latin typeface="Times New Roman" panose="02020603050405020304" pitchFamily="18" charset="0"/>
                <a:cs typeface="Times New Roman" panose="02020603050405020304" pitchFamily="18" charset="0"/>
              </a:rPr>
              <a:t>Let’s </a:t>
            </a:r>
            <a:r>
              <a:rPr lang="en-US" sz="3600" dirty="0" smtClean="0">
                <a:solidFill>
                  <a:schemeClr val="tx1"/>
                </a:solidFill>
                <a:latin typeface="Times New Roman" panose="02020603050405020304" pitchFamily="18" charset="0"/>
                <a:cs typeface="Times New Roman" panose="02020603050405020304" pitchFamily="18" charset="0"/>
              </a:rPr>
              <a:t>observe </a:t>
            </a:r>
            <a:r>
              <a:rPr lang="en-US" sz="3600" dirty="0">
                <a:solidFill>
                  <a:schemeClr val="tx1"/>
                </a:solidFill>
                <a:latin typeface="Times New Roman" panose="02020603050405020304" pitchFamily="18" charset="0"/>
                <a:cs typeface="Times New Roman" panose="02020603050405020304" pitchFamily="18" charset="0"/>
              </a:rPr>
              <a:t>the </a:t>
            </a:r>
            <a:r>
              <a:rPr lang="en-US" sz="3600" dirty="0" smtClean="0">
                <a:solidFill>
                  <a:schemeClr val="tx1"/>
                </a:solidFill>
                <a:latin typeface="Times New Roman" panose="02020603050405020304" pitchFamily="18" charset="0"/>
                <a:cs typeface="Times New Roman" panose="02020603050405020304" pitchFamily="18" charset="0"/>
              </a:rPr>
              <a:t>chart and make a summary</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5468779" y="1004136"/>
            <a:ext cx="6436040" cy="3970318"/>
          </a:xfrm>
          <a:prstGeom prst="rect">
            <a:avLst/>
          </a:prstGeom>
          <a:solidFill>
            <a:schemeClr val="accent6">
              <a:lumMod val="20000"/>
              <a:lumOff val="80000"/>
            </a:schemeClr>
          </a:solidFill>
          <a:ln>
            <a:solidFill>
              <a:schemeClr val="tx1"/>
            </a:solidFill>
          </a:ln>
        </p:spPr>
        <p:txBody>
          <a:bodyPr wrap="square">
            <a:spAutoFit/>
          </a:bodyPr>
          <a:lstStyle/>
          <a:p>
            <a:pPr lvl="0" algn="just"/>
            <a:r>
              <a:rPr lang="en-US" sz="3000" dirty="0">
                <a:solidFill>
                  <a:srgbClr val="C00000"/>
                </a:solidFill>
                <a:latin typeface="Times New Roman" panose="02020603050405020304" pitchFamily="18" charset="0"/>
                <a:cs typeface="Times New Roman" panose="02020603050405020304" pitchFamily="18" charset="0"/>
              </a:rPr>
              <a:t>S</a:t>
            </a:r>
            <a:r>
              <a:rPr lang="en-US" sz="3000" dirty="0" smtClean="0">
                <a:solidFill>
                  <a:srgbClr val="C00000"/>
                </a:solidFill>
                <a:latin typeface="Times New Roman" panose="02020603050405020304" pitchFamily="18" charset="0"/>
                <a:cs typeface="Times New Roman" panose="02020603050405020304" pitchFamily="18" charset="0"/>
              </a:rPr>
              <a:t>ummary: </a:t>
            </a:r>
            <a:r>
              <a:rPr lang="en-US" sz="3000" dirty="0" smtClean="0">
                <a:latin typeface="Times New Roman" panose="02020603050405020304" pitchFamily="18" charset="0"/>
                <a:cs typeface="Times New Roman" panose="02020603050405020304" pitchFamily="18" charset="0"/>
              </a:rPr>
              <a:t>The Pie chart </a:t>
            </a:r>
            <a:r>
              <a:rPr lang="en-US" sz="3000" dirty="0" smtClean="0">
                <a:solidFill>
                  <a:srgbClr val="002060"/>
                </a:solidFill>
                <a:latin typeface="Times New Roman" panose="02020603050405020304" pitchFamily="18" charset="0"/>
                <a:cs typeface="Times New Roman" panose="02020603050405020304" pitchFamily="18" charset="0"/>
              </a:rPr>
              <a:t>provides/depicts/reveals</a:t>
            </a:r>
            <a:r>
              <a:rPr lang="en-US" sz="3000" dirty="0" smtClean="0">
                <a:latin typeface="Times New Roman" panose="02020603050405020304" pitchFamily="18" charset="0"/>
                <a:cs typeface="Times New Roman" panose="02020603050405020304" pitchFamily="18" charset="0"/>
              </a:rPr>
              <a:t> the monthly expenditure of a family. </a:t>
            </a:r>
            <a:r>
              <a:rPr lang="en-GB" sz="3200" dirty="0">
                <a:latin typeface="Times New Roman" panose="02020603050405020304" pitchFamily="18" charset="0"/>
                <a:cs typeface="Times New Roman" panose="02020603050405020304" pitchFamily="18" charset="0"/>
              </a:rPr>
              <a:t>According to the chart/pie chart it is observed that the family spends it’s income seven specific </a:t>
            </a:r>
            <a:r>
              <a:rPr lang="en-GB" sz="3200" dirty="0" smtClean="0">
                <a:latin typeface="Times New Roman" panose="02020603050405020304" pitchFamily="18" charset="0"/>
                <a:cs typeface="Times New Roman" panose="02020603050405020304" pitchFamily="18" charset="0"/>
              </a:rPr>
              <a:t>sectors such as </a:t>
            </a:r>
            <a:r>
              <a:rPr lang="en-GB" sz="3200" dirty="0">
                <a:latin typeface="Times New Roman" panose="02020603050405020304" pitchFamily="18" charset="0"/>
                <a:cs typeface="Times New Roman" panose="02020603050405020304" pitchFamily="18" charset="0"/>
              </a:rPr>
              <a:t>food, house rent. Education, communication, outing, medical and others</a:t>
            </a:r>
            <a:r>
              <a:rPr lang="en-US" sz="3200" dirty="0">
                <a:solidFill>
                  <a:prstClr val="black"/>
                </a:solidFill>
                <a:latin typeface="Times New Roman" panose="02020603050405020304" pitchFamily="18" charset="0"/>
                <a:cs typeface="Times New Roman" panose="02020603050405020304" pitchFamily="18" charset="0"/>
              </a:rPr>
              <a:t>.</a:t>
            </a:r>
            <a:r>
              <a:rPr lang="en-GB" sz="3200" dirty="0">
                <a:latin typeface="Times New Roman" panose="02020603050405020304" pitchFamily="18" charset="0"/>
                <a:cs typeface="Times New Roman" panose="02020603050405020304" pitchFamily="18" charset="0"/>
              </a:rPr>
              <a:t> </a:t>
            </a:r>
            <a:endParaRPr lang="en-US" sz="3000" dirty="0">
              <a:solidFill>
                <a:prstClr val="black"/>
              </a:solidFill>
              <a:latin typeface="Times New Roman" panose="02020603050405020304" pitchFamily="18" charset="0"/>
              <a:cs typeface="Times New Roman" panose="02020603050405020304" pitchFamily="18" charset="0"/>
            </a:endParaRPr>
          </a:p>
        </p:txBody>
      </p:sp>
      <p:graphicFrame>
        <p:nvGraphicFramePr>
          <p:cNvPr id="8" name="Chart 7"/>
          <p:cNvGraphicFramePr/>
          <p:nvPr>
            <p:extLst>
              <p:ext uri="{D42A27DB-BD31-4B8C-83A1-F6EECF244321}">
                <p14:modId xmlns:p14="http://schemas.microsoft.com/office/powerpoint/2010/main" val="1689627556"/>
              </p:ext>
            </p:extLst>
          </p:nvPr>
        </p:nvGraphicFramePr>
        <p:xfrm>
          <a:off x="234316" y="811968"/>
          <a:ext cx="4878011" cy="4784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47280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Graphic spid="8"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p:cNvSpPr txBox="1"/>
          <p:nvPr/>
        </p:nvSpPr>
        <p:spPr>
          <a:xfrm>
            <a:off x="1398102" y="131000"/>
            <a:ext cx="8951241" cy="646331"/>
          </a:xfrm>
          <a:prstGeom prst="rect">
            <a:avLst/>
          </a:prstGeom>
          <a:solidFill>
            <a:schemeClr val="accent6">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3600" dirty="0">
                <a:solidFill>
                  <a:schemeClr val="tx1"/>
                </a:solidFill>
                <a:latin typeface="Times New Roman" panose="02020603050405020304" pitchFamily="18" charset="0"/>
                <a:cs typeface="Times New Roman" panose="02020603050405020304" pitchFamily="18" charset="0"/>
              </a:rPr>
              <a:t>Let’s </a:t>
            </a:r>
            <a:r>
              <a:rPr lang="en-US" sz="3600" dirty="0" smtClean="0">
                <a:solidFill>
                  <a:schemeClr val="tx1"/>
                </a:solidFill>
                <a:latin typeface="Times New Roman" panose="02020603050405020304" pitchFamily="18" charset="0"/>
                <a:cs typeface="Times New Roman" panose="02020603050405020304" pitchFamily="18" charset="0"/>
              </a:rPr>
              <a:t>observe </a:t>
            </a:r>
            <a:r>
              <a:rPr lang="en-US" sz="3600" dirty="0">
                <a:solidFill>
                  <a:schemeClr val="tx1"/>
                </a:solidFill>
                <a:latin typeface="Times New Roman" panose="02020603050405020304" pitchFamily="18" charset="0"/>
                <a:cs typeface="Times New Roman" panose="02020603050405020304" pitchFamily="18" charset="0"/>
              </a:rPr>
              <a:t>the </a:t>
            </a:r>
            <a:r>
              <a:rPr lang="en-US" sz="3600" dirty="0" smtClean="0">
                <a:solidFill>
                  <a:schemeClr val="tx1"/>
                </a:solidFill>
                <a:latin typeface="Times New Roman" panose="02020603050405020304" pitchFamily="18" charset="0"/>
                <a:cs typeface="Times New Roman" panose="02020603050405020304" pitchFamily="18" charset="0"/>
              </a:rPr>
              <a:t>chart and make a summary</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6331527" y="1160118"/>
            <a:ext cx="5410804" cy="3046988"/>
          </a:xfrm>
          <a:prstGeom prst="rect">
            <a:avLst/>
          </a:prstGeom>
          <a:solidFill>
            <a:schemeClr val="accent6">
              <a:lumMod val="20000"/>
              <a:lumOff val="80000"/>
            </a:schemeClr>
          </a:solidFill>
          <a:ln>
            <a:solidFill>
              <a:schemeClr val="tx1"/>
            </a:solidFill>
          </a:ln>
        </p:spPr>
        <p:txBody>
          <a:bodyPr wrap="square">
            <a:spAutoFit/>
          </a:bodyPr>
          <a:lstStyle/>
          <a:p>
            <a:pPr lvl="0" algn="just"/>
            <a:r>
              <a:rPr lang="en-US" sz="3200" dirty="0" smtClean="0">
                <a:latin typeface="Times New Roman" panose="02020603050405020304" pitchFamily="18" charset="0"/>
                <a:cs typeface="Times New Roman" panose="02020603050405020304" pitchFamily="18" charset="0"/>
              </a:rPr>
              <a:t>From the chart it is clear that the family’s highest portion of monthly expenditure goes for food and it is 40% of the total expenditure. </a:t>
            </a:r>
            <a:r>
              <a:rPr lang="en-US" sz="3200" dirty="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The family spends 28% for house rent. </a:t>
            </a:r>
            <a:endParaRPr lang="en-US" sz="3200" dirty="0">
              <a:solidFill>
                <a:prstClr val="black"/>
              </a:solidFill>
              <a:latin typeface="Times New Roman" panose="02020603050405020304" pitchFamily="18" charset="0"/>
              <a:cs typeface="Times New Roman" panose="02020603050405020304" pitchFamily="18" charset="0"/>
            </a:endParaRPr>
          </a:p>
        </p:txBody>
      </p:sp>
      <p:graphicFrame>
        <p:nvGraphicFramePr>
          <p:cNvPr id="8" name="Chart 7"/>
          <p:cNvGraphicFramePr/>
          <p:nvPr>
            <p:extLst>
              <p:ext uri="{D42A27DB-BD31-4B8C-83A1-F6EECF244321}">
                <p14:modId xmlns:p14="http://schemas.microsoft.com/office/powerpoint/2010/main" val="703175759"/>
              </p:ext>
            </p:extLst>
          </p:nvPr>
        </p:nvGraphicFramePr>
        <p:xfrm>
          <a:off x="344547" y="1160118"/>
          <a:ext cx="5944811" cy="4784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87531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Graphic spid="8"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a:xfrm>
            <a:off x="6068292" y="420730"/>
            <a:ext cx="6035616" cy="4401205"/>
          </a:xfrm>
          <a:prstGeom prst="rect">
            <a:avLst/>
          </a:prstGeom>
          <a:solidFill>
            <a:schemeClr val="accent6">
              <a:lumMod val="20000"/>
              <a:lumOff val="80000"/>
            </a:schemeClr>
          </a:solidFill>
          <a:ln>
            <a:solidFill>
              <a:schemeClr val="tx1"/>
            </a:solidFill>
          </a:ln>
        </p:spPr>
        <p:txBody>
          <a:bodyPr wrap="square">
            <a:spAutoFit/>
          </a:bodyPr>
          <a:lstStyle/>
          <a:p>
            <a:pPr algn="just"/>
            <a:r>
              <a:rPr lang="en-US" sz="2800" dirty="0" smtClean="0">
                <a:ln w="0"/>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It </a:t>
            </a:r>
            <a:r>
              <a:rPr lang="en-US" sz="2800" dirty="0">
                <a:ln w="0"/>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is in the second position in the chart which is (40-28)= 12% less than food </a:t>
            </a:r>
            <a:r>
              <a:rPr lang="en-US" sz="2800" dirty="0" smtClean="0">
                <a:ln w="0"/>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sector.</a:t>
            </a:r>
            <a:r>
              <a:rPr lang="en-US" sz="2800" dirty="0" smtClean="0">
                <a:latin typeface="Times New Roman" panose="02020603050405020304" pitchFamily="18" charset="0"/>
                <a:cs typeface="Times New Roman" panose="02020603050405020304" pitchFamily="18" charset="0"/>
              </a:rPr>
              <a:t>10</a:t>
            </a:r>
            <a:r>
              <a:rPr lang="en-US" sz="2800" dirty="0">
                <a:latin typeface="Times New Roman" panose="02020603050405020304" pitchFamily="18" charset="0"/>
                <a:cs typeface="Times New Roman" panose="02020603050405020304" pitchFamily="18" charset="0"/>
              </a:rPr>
              <a:t>% expenditure goes for communication and same portion is spent for education. These two sectors are in the third position and 30 % less than food and 18% less than house </a:t>
            </a:r>
            <a:r>
              <a:rPr lang="en-US" sz="2800" dirty="0" smtClean="0">
                <a:latin typeface="Times New Roman" panose="02020603050405020304" pitchFamily="18" charset="0"/>
                <a:cs typeface="Times New Roman" panose="02020603050405020304" pitchFamily="18" charset="0"/>
              </a:rPr>
              <a:t>rent. Family </a:t>
            </a:r>
            <a:r>
              <a:rPr lang="en-US" sz="2800" dirty="0">
                <a:latin typeface="Times New Roman" panose="02020603050405020304" pitchFamily="18" charset="0"/>
                <a:cs typeface="Times New Roman" panose="02020603050405020304" pitchFamily="18" charset="0"/>
              </a:rPr>
              <a:t>goes for outing in each month and for this it spends 5% of its </a:t>
            </a:r>
            <a:r>
              <a:rPr lang="en-US" sz="2800" dirty="0" smtClean="0">
                <a:latin typeface="Times New Roman" panose="02020603050405020304" pitchFamily="18" charset="0"/>
                <a:cs typeface="Times New Roman" panose="02020603050405020304" pitchFamily="18" charset="0"/>
              </a:rPr>
              <a:t> total expenditure.</a:t>
            </a:r>
            <a:endParaRPr lang="en-US" sz="2800" dirty="0">
              <a:latin typeface="Times New Roman" panose="02020603050405020304" pitchFamily="18" charset="0"/>
              <a:cs typeface="Times New Roman" panose="02020603050405020304" pitchFamily="18" charset="0"/>
            </a:endParaRPr>
          </a:p>
        </p:txBody>
      </p:sp>
      <p:graphicFrame>
        <p:nvGraphicFramePr>
          <p:cNvPr id="8" name="Chart 7"/>
          <p:cNvGraphicFramePr/>
          <p:nvPr>
            <p:extLst>
              <p:ext uri="{D42A27DB-BD31-4B8C-83A1-F6EECF244321}">
                <p14:modId xmlns:p14="http://schemas.microsoft.com/office/powerpoint/2010/main" val="2730444866"/>
              </p:ext>
            </p:extLst>
          </p:nvPr>
        </p:nvGraphicFramePr>
        <p:xfrm>
          <a:off x="273764" y="397401"/>
          <a:ext cx="5683692" cy="5569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48884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8"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Frame 1"/>
          <p:cNvSpPr/>
          <p:nvPr/>
        </p:nvSpPr>
        <p:spPr>
          <a:xfrm>
            <a:off x="0" y="0"/>
            <a:ext cx="12191999" cy="6858000"/>
          </a:xfrm>
          <a:prstGeom prst="frame">
            <a:avLst>
              <a:gd name="adj1" fmla="val 170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6207639" y="509622"/>
            <a:ext cx="5638800" cy="4031873"/>
          </a:xfrm>
          <a:prstGeom prst="rect">
            <a:avLst/>
          </a:prstGeom>
          <a:solidFill>
            <a:schemeClr val="accent6">
              <a:lumMod val="20000"/>
              <a:lumOff val="80000"/>
            </a:schemeClr>
          </a:solidFill>
          <a:ln>
            <a:solidFill>
              <a:schemeClr val="tx1"/>
            </a:solidFill>
          </a:ln>
        </p:spPr>
        <p:txBody>
          <a:bodyPr wrap="square">
            <a:spAutoFit/>
          </a:bodyPr>
          <a:lstStyle/>
          <a:p>
            <a:pPr lvl="0" algn="just"/>
            <a:r>
              <a:rPr lang="en-US" sz="3200"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For </a:t>
            </a:r>
            <a:r>
              <a:rPr lang="en-US" sz="3200" dirty="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medical purpose the family spends1% of </a:t>
            </a:r>
            <a:r>
              <a:rPr lang="en-US" sz="3200"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it’s total </a:t>
            </a:r>
            <a:r>
              <a:rPr lang="en-US" sz="3200" dirty="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expenditure. Apart from these specific expenses the family has some other expenditure that has been shown as ‘others’. For ‘others’ the family spends 6% of its total monthly expenditure. </a:t>
            </a:r>
            <a:endParaRPr lang="en-US" sz="3200" dirty="0">
              <a:solidFill>
                <a:prstClr val="black"/>
              </a:solidFill>
              <a:latin typeface="Times New Roman" panose="02020603050405020304" pitchFamily="18" charset="0"/>
              <a:cs typeface="Times New Roman" panose="02020603050405020304" pitchFamily="18" charset="0"/>
            </a:endParaRPr>
          </a:p>
        </p:txBody>
      </p:sp>
      <p:graphicFrame>
        <p:nvGraphicFramePr>
          <p:cNvPr id="8" name="Chart 7"/>
          <p:cNvGraphicFramePr/>
          <p:nvPr>
            <p:extLst>
              <p:ext uri="{D42A27DB-BD31-4B8C-83A1-F6EECF244321}">
                <p14:modId xmlns:p14="http://schemas.microsoft.com/office/powerpoint/2010/main" val="3557742392"/>
              </p:ext>
            </p:extLst>
          </p:nvPr>
        </p:nvGraphicFramePr>
        <p:xfrm>
          <a:off x="208622" y="207818"/>
          <a:ext cx="5790395" cy="55600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80121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out)">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8"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a:xfrm>
            <a:off x="6095999" y="548473"/>
            <a:ext cx="5656569" cy="4031873"/>
          </a:xfrm>
          <a:prstGeom prst="rect">
            <a:avLst/>
          </a:prstGeom>
          <a:solidFill>
            <a:schemeClr val="accent6">
              <a:lumMod val="20000"/>
              <a:lumOff val="80000"/>
            </a:schemeClr>
          </a:solidFill>
          <a:ln>
            <a:solidFill>
              <a:schemeClr val="tx1"/>
            </a:solidFill>
          </a:ln>
        </p:spPr>
        <p:txBody>
          <a:bodyPr wrap="square">
            <a:spAutoFit/>
          </a:bodyPr>
          <a:lstStyle/>
          <a:p>
            <a:pPr lvl="0" algn="just"/>
            <a:r>
              <a:rPr lang="en-US" sz="3200" dirty="0" smtClean="0">
                <a:solidFill>
                  <a:prstClr val="black"/>
                </a:solidFill>
                <a:latin typeface="Times New Roman" panose="02020603050405020304" pitchFamily="18" charset="0"/>
                <a:cs typeface="Times New Roman" panose="02020603050405020304" pitchFamily="18" charset="0"/>
              </a:rPr>
              <a:t>However, the pie chart reveals that the family is very conscious and well planned family. It is also understood that the family realizes the importance of education and recreation. We can notice that it’s a very well planned family.</a:t>
            </a:r>
            <a:endParaRPr lang="en-US" sz="3200" dirty="0">
              <a:solidFill>
                <a:prstClr val="black"/>
              </a:solidFill>
              <a:latin typeface="Times New Roman" panose="02020603050405020304" pitchFamily="18" charset="0"/>
              <a:cs typeface="Times New Roman" panose="02020603050405020304" pitchFamily="18" charset="0"/>
            </a:endParaRPr>
          </a:p>
        </p:txBody>
      </p:sp>
      <p:graphicFrame>
        <p:nvGraphicFramePr>
          <p:cNvPr id="8" name="Chart 7"/>
          <p:cNvGraphicFramePr/>
          <p:nvPr>
            <p:extLst>
              <p:ext uri="{D42A27DB-BD31-4B8C-83A1-F6EECF244321}">
                <p14:modId xmlns:p14="http://schemas.microsoft.com/office/powerpoint/2010/main" val="1752447228"/>
              </p:ext>
            </p:extLst>
          </p:nvPr>
        </p:nvGraphicFramePr>
        <p:xfrm>
          <a:off x="415637" y="746089"/>
          <a:ext cx="5361709" cy="53658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38527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outVertic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8"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Frame 1"/>
          <p:cNvSpPr/>
          <p:nvPr/>
        </p:nvSpPr>
        <p:spPr>
          <a:xfrm>
            <a:off x="0" y="0"/>
            <a:ext cx="12191999" cy="6858000"/>
          </a:xfrm>
          <a:prstGeom prst="frame">
            <a:avLst>
              <a:gd name="adj1" fmla="val 170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1"/>
          <p:cNvSpPr txBox="1"/>
          <p:nvPr/>
        </p:nvSpPr>
        <p:spPr>
          <a:xfrm>
            <a:off x="264966" y="208086"/>
            <a:ext cx="11662066" cy="5078313"/>
          </a:xfrm>
          <a:prstGeom prst="rect">
            <a:avLst/>
          </a:prstGeom>
          <a:solidFill>
            <a:schemeClr val="accent6">
              <a:lumMod val="20000"/>
              <a:lumOff val="80000"/>
            </a:schemeClr>
          </a:solidFill>
          <a:ln>
            <a:solidFill>
              <a:srgbClr val="00206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defTabSz="457200"/>
            <a:r>
              <a:rPr lang="en-US" sz="2800" dirty="0" smtClean="0">
                <a:solidFill>
                  <a:prstClr val="black"/>
                </a:solidFill>
                <a:latin typeface="Times New Roman" panose="02020603050405020304" pitchFamily="18" charset="0"/>
                <a:cs typeface="Times New Roman" panose="02020603050405020304" pitchFamily="18" charset="0"/>
              </a:rPr>
              <a:t>  </a:t>
            </a:r>
            <a:r>
              <a:rPr lang="en-US" sz="2800" b="1" dirty="0">
                <a:solidFill>
                  <a:srgbClr val="C00000"/>
                </a:solidFill>
                <a:latin typeface="Times New Roman" panose="02020603050405020304" pitchFamily="18" charset="0"/>
                <a:cs typeface="Times New Roman" panose="02020603050405020304" pitchFamily="18" charset="0"/>
              </a:rPr>
              <a:t>Summary of the chart at  a glance :</a:t>
            </a:r>
          </a:p>
          <a:p>
            <a:pPr lvl="0" algn="just" defTabSz="457200"/>
            <a:r>
              <a:rPr lang="en-US" sz="3200" dirty="0" smtClean="0">
                <a:solidFill>
                  <a:prstClr val="black"/>
                </a:solidFill>
                <a:latin typeface="Times New Roman" panose="02020603050405020304" pitchFamily="18" charset="0"/>
                <a:cs typeface="Times New Roman" panose="02020603050405020304" pitchFamily="18" charset="0"/>
              </a:rPr>
              <a:t>The </a:t>
            </a:r>
            <a:r>
              <a:rPr lang="en-US" sz="3200" dirty="0">
                <a:solidFill>
                  <a:prstClr val="black"/>
                </a:solidFill>
                <a:latin typeface="Times New Roman" panose="02020603050405020304" pitchFamily="18" charset="0"/>
                <a:cs typeface="Times New Roman" panose="02020603050405020304" pitchFamily="18" charset="0"/>
              </a:rPr>
              <a:t>Pie </a:t>
            </a:r>
            <a:r>
              <a:rPr lang="en-US" sz="3200" dirty="0" smtClean="0">
                <a:solidFill>
                  <a:prstClr val="black"/>
                </a:solidFill>
                <a:latin typeface="Times New Roman" panose="02020603050405020304" pitchFamily="18" charset="0"/>
                <a:cs typeface="Times New Roman" panose="02020603050405020304" pitchFamily="18" charset="0"/>
              </a:rPr>
              <a:t>chart provides </a:t>
            </a:r>
            <a:r>
              <a:rPr lang="en-US" sz="3200" dirty="0">
                <a:solidFill>
                  <a:prstClr val="black"/>
                </a:solidFill>
                <a:latin typeface="Times New Roman" panose="02020603050405020304" pitchFamily="18" charset="0"/>
                <a:cs typeface="Times New Roman" panose="02020603050405020304" pitchFamily="18" charset="0"/>
              </a:rPr>
              <a:t>the monthly expenditure of a family. From the chart it is clear that the family’s highest portion of monthly expenditure goes for food and it is 40% of the total expenditure. </a:t>
            </a:r>
            <a:r>
              <a:rPr lang="en-US" sz="3200" dirty="0">
                <a:ln w="0"/>
                <a:solidFill>
                  <a:prstClr val="black"/>
                </a:solidFill>
                <a:latin typeface="Times New Roman" panose="02020603050405020304" pitchFamily="18" charset="0"/>
                <a:cs typeface="Times New Roman" panose="02020603050405020304" pitchFamily="18" charset="0"/>
              </a:rPr>
              <a:t>The family spends 28% for house rent. It is in the second position in the chart which is (40-28)= 12% less than food sector</a:t>
            </a:r>
            <a:r>
              <a:rPr lang="en-US" sz="3200" dirty="0" smtClean="0">
                <a:ln w="0"/>
                <a:solidFill>
                  <a:prstClr val="black"/>
                </a:solidFill>
                <a:latin typeface="Times New Roman" panose="02020603050405020304" pitchFamily="18" charset="0"/>
                <a:cs typeface="Times New Roman" panose="02020603050405020304" pitchFamily="18" charset="0"/>
              </a:rPr>
              <a:t>. </a:t>
            </a:r>
            <a:r>
              <a:rPr lang="en-US" sz="3200" dirty="0">
                <a:solidFill>
                  <a:prstClr val="black"/>
                </a:solidFill>
                <a:latin typeface="Times New Roman" panose="02020603050405020304" pitchFamily="18" charset="0"/>
                <a:cs typeface="Times New Roman" panose="02020603050405020304" pitchFamily="18" charset="0"/>
              </a:rPr>
              <a:t>10% expenditure goes for communication and same portion is spent for education. These two sectors are in the third position and 30 % less than food and 18% less than house rent. Family goes for outing in each month and for this it spends 5% of its  total </a:t>
            </a:r>
            <a:r>
              <a:rPr lang="en-US" sz="3200" dirty="0" smtClean="0">
                <a:solidFill>
                  <a:prstClr val="black"/>
                </a:solidFill>
                <a:latin typeface="Times New Roman" panose="02020603050405020304" pitchFamily="18" charset="0"/>
                <a:cs typeface="Times New Roman" panose="02020603050405020304" pitchFamily="18" charset="0"/>
              </a:rPr>
              <a:t>expenditure.</a:t>
            </a:r>
            <a:r>
              <a:rPr lang="en-US" sz="4000" dirty="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 </a:t>
            </a:r>
            <a:endParaRPr lang="en-US" sz="4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9917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1"/>
          <p:cNvSpPr txBox="1"/>
          <p:nvPr/>
        </p:nvSpPr>
        <p:spPr>
          <a:xfrm>
            <a:off x="264966" y="318923"/>
            <a:ext cx="11662066" cy="3970318"/>
          </a:xfrm>
          <a:prstGeom prst="rect">
            <a:avLst/>
          </a:prstGeom>
          <a:solidFill>
            <a:schemeClr val="accent6">
              <a:lumMod val="20000"/>
              <a:lumOff val="80000"/>
            </a:schemeClr>
          </a:solidFill>
          <a:ln>
            <a:solidFill>
              <a:srgbClr val="00206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just" defTabSz="457200"/>
            <a:r>
              <a:rPr lang="en-US" sz="2800" dirty="0" smtClean="0">
                <a:solidFill>
                  <a:prstClr val="black"/>
                </a:solidFill>
                <a:latin typeface="Times New Roman" panose="02020603050405020304" pitchFamily="18" charset="0"/>
                <a:cs typeface="Times New Roman" panose="02020603050405020304" pitchFamily="18" charset="0"/>
              </a:rPr>
              <a:t>  </a:t>
            </a:r>
            <a:r>
              <a:rPr lang="en-US" sz="2800" b="1" dirty="0">
                <a:solidFill>
                  <a:srgbClr val="C00000"/>
                </a:solidFill>
                <a:latin typeface="Times New Roman" panose="02020603050405020304" pitchFamily="18" charset="0"/>
                <a:cs typeface="Times New Roman" panose="02020603050405020304" pitchFamily="18" charset="0"/>
              </a:rPr>
              <a:t>Summary of the chart at  a glance :</a:t>
            </a:r>
          </a:p>
          <a:p>
            <a:pPr lvl="0" algn="just" defTabSz="457200"/>
            <a:r>
              <a:rPr lang="en-US" sz="3200" dirty="0" smtClean="0">
                <a:ln w="0"/>
                <a:solidFill>
                  <a:prstClr val="black"/>
                </a:solidFill>
                <a:latin typeface="Times New Roman" panose="02020603050405020304" pitchFamily="18" charset="0"/>
                <a:cs typeface="Times New Roman" panose="02020603050405020304" pitchFamily="18" charset="0"/>
              </a:rPr>
              <a:t>For </a:t>
            </a:r>
            <a:r>
              <a:rPr lang="en-US" sz="3200" dirty="0">
                <a:ln w="0"/>
                <a:solidFill>
                  <a:prstClr val="black"/>
                </a:solidFill>
                <a:latin typeface="Times New Roman" panose="02020603050405020304" pitchFamily="18" charset="0"/>
                <a:cs typeface="Times New Roman" panose="02020603050405020304" pitchFamily="18" charset="0"/>
              </a:rPr>
              <a:t>medical purpose the family spends1% of it’s total expenditure. Apart from these specific expenses the family has some other expenditure that has been shown as ‘others’. For ‘others’ the family spends 6% of its total monthly expenditure. </a:t>
            </a:r>
            <a:r>
              <a:rPr lang="en-US" sz="3200" dirty="0">
                <a:solidFill>
                  <a:prstClr val="black"/>
                </a:solidFill>
                <a:latin typeface="Times New Roman" panose="02020603050405020304" pitchFamily="18" charset="0"/>
                <a:cs typeface="Times New Roman" panose="02020603050405020304" pitchFamily="18" charset="0"/>
              </a:rPr>
              <a:t>However, the pie chart reveals that the family is very conscious and well planned family. It is also understood that the family realizes the importance of education and recreation</a:t>
            </a:r>
            <a:r>
              <a:rPr lang="en-US" sz="3200" dirty="0" smtClean="0">
                <a:solidFill>
                  <a:prstClr val="black"/>
                </a:solidFill>
                <a:latin typeface="Times New Roman" panose="02020603050405020304" pitchFamily="18" charset="0"/>
                <a:cs typeface="Times New Roman" panose="02020603050405020304" pitchFamily="18" charset="0"/>
              </a:rPr>
              <a:t>.</a:t>
            </a:r>
            <a:endParaRPr lang="en-US" sz="4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5828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207818" y="59315"/>
            <a:ext cx="2775398" cy="584775"/>
          </a:xfrm>
          <a:prstGeom prst="rect">
            <a:avLst/>
          </a:prstGeom>
          <a:solidFill>
            <a:schemeClr val="accent6">
              <a:lumMod val="40000"/>
              <a:lumOff val="60000"/>
            </a:schemeClr>
          </a:solidFill>
          <a:ln>
            <a:solidFill>
              <a:srgbClr val="00206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sz="3200" b="1" dirty="0" smtClean="0">
                <a:solidFill>
                  <a:srgbClr val="000000"/>
                </a:solidFill>
                <a:latin typeface="Times New Roman" panose="02020603050405020304" pitchFamily="18" charset="0"/>
                <a:cs typeface="Times New Roman" panose="02020603050405020304" pitchFamily="18" charset="0"/>
              </a:rPr>
              <a:t>   Evaluation</a:t>
            </a:r>
            <a:r>
              <a:rPr lang="en-US" sz="2400" b="1" dirty="0" smtClean="0">
                <a:solidFill>
                  <a:srgbClr val="7030A0"/>
                </a:solidFill>
                <a:latin typeface="Comic Sans MS" panose="030F0702030302020204" pitchFamily="66" charset="0"/>
              </a:rPr>
              <a:t> </a:t>
            </a:r>
            <a:endParaRPr lang="en-US" sz="2400" dirty="0">
              <a:solidFill>
                <a:srgbClr val="7030A0"/>
              </a:solidFill>
            </a:endParaRPr>
          </a:p>
        </p:txBody>
      </p:sp>
      <p:sp>
        <p:nvSpPr>
          <p:cNvPr id="4" name="Rectangle 3"/>
          <p:cNvSpPr/>
          <p:nvPr/>
        </p:nvSpPr>
        <p:spPr>
          <a:xfrm>
            <a:off x="3429069" y="132449"/>
            <a:ext cx="8317077" cy="584775"/>
          </a:xfrm>
          <a:prstGeom prst="rect">
            <a:avLst/>
          </a:prstGeom>
          <a:solidFill>
            <a:schemeClr val="accent4">
              <a:lumMod val="20000"/>
              <a:lumOff val="80000"/>
            </a:schemeClr>
          </a:solidFill>
          <a:ln>
            <a:solidFill>
              <a:srgbClr val="00206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sz="3200" dirty="0">
                <a:latin typeface="Times New Roman" panose="02020603050405020304" pitchFamily="18" charset="0"/>
                <a:cs typeface="Times New Roman" panose="02020603050405020304" pitchFamily="18" charset="0"/>
              </a:rPr>
              <a:t>Complete the sentences with </a:t>
            </a:r>
            <a:r>
              <a:rPr lang="en-US" sz="3200" dirty="0" smtClean="0">
                <a:latin typeface="Times New Roman" panose="02020603050405020304" pitchFamily="18" charset="0"/>
                <a:cs typeface="Times New Roman" panose="02020603050405020304" pitchFamily="18" charset="0"/>
              </a:rPr>
              <a:t>appropriate words. </a:t>
            </a:r>
            <a:endParaRPr lang="en-US" sz="3200" dirty="0">
              <a:latin typeface="Times New Roman" panose="02020603050405020304" pitchFamily="18" charset="0"/>
              <a:cs typeface="Times New Roman" panose="02020603050405020304" pitchFamily="18" charset="0"/>
            </a:endParaRPr>
          </a:p>
        </p:txBody>
      </p:sp>
      <p:sp>
        <p:nvSpPr>
          <p:cNvPr id="11" name="Frame 10"/>
          <p:cNvSpPr/>
          <p:nvPr/>
        </p:nvSpPr>
        <p:spPr>
          <a:xfrm>
            <a:off x="0" y="0"/>
            <a:ext cx="12191999" cy="6858000"/>
          </a:xfrm>
          <a:prstGeom prst="frame">
            <a:avLst>
              <a:gd name="adj1" fmla="val 170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p:cNvSpPr/>
          <p:nvPr/>
        </p:nvSpPr>
        <p:spPr>
          <a:xfrm>
            <a:off x="456574" y="1298140"/>
            <a:ext cx="11540836" cy="4647426"/>
          </a:xfrm>
          <a:prstGeom prst="rect">
            <a:avLst/>
          </a:prstGeom>
          <a:solidFill>
            <a:schemeClr val="accent6">
              <a:lumMod val="20000"/>
              <a:lumOff val="80000"/>
            </a:schemeClr>
          </a:solidFill>
          <a:ln w="19050">
            <a:solidFill>
              <a:schemeClr val="tx1"/>
            </a:solidFill>
          </a:ln>
        </p:spPr>
        <p:txBody>
          <a:bodyPr wrap="square">
            <a:spAutoFit/>
          </a:bodyPr>
          <a:lstStyle/>
          <a:p>
            <a:pPr algn="just"/>
            <a:r>
              <a:rPr lang="en-US" sz="2400" dirty="0">
                <a:solidFill>
                  <a:prstClr val="black"/>
                </a:solidFill>
                <a:latin typeface="Times New Roman" panose="02020603050405020304" pitchFamily="18" charset="0"/>
                <a:cs typeface="Times New Roman" panose="02020603050405020304" pitchFamily="18" charset="0"/>
              </a:rPr>
              <a:t>The Pie chart </a:t>
            </a:r>
            <a:r>
              <a:rPr lang="en-US" sz="2400" dirty="0" smtClean="0">
                <a:solidFill>
                  <a:prstClr val="black"/>
                </a:solidFill>
                <a:latin typeface="Times New Roman" panose="02020603050405020304" pitchFamily="18" charset="0"/>
                <a:cs typeface="Times New Roman" panose="02020603050405020304" pitchFamily="18" charset="0"/>
              </a:rPr>
              <a:t>a)  --------- the </a:t>
            </a:r>
            <a:r>
              <a:rPr lang="en-US" sz="2400" dirty="0">
                <a:solidFill>
                  <a:prstClr val="black"/>
                </a:solidFill>
                <a:latin typeface="Times New Roman" panose="02020603050405020304" pitchFamily="18" charset="0"/>
                <a:cs typeface="Times New Roman" panose="02020603050405020304" pitchFamily="18" charset="0"/>
              </a:rPr>
              <a:t>monthly expenditure of a family. From the chart it is clear that the family’s </a:t>
            </a:r>
            <a:r>
              <a:rPr lang="en-US" sz="2400" dirty="0" smtClean="0">
                <a:solidFill>
                  <a:prstClr val="black"/>
                </a:solidFill>
                <a:latin typeface="Times New Roman" panose="02020603050405020304" pitchFamily="18" charset="0"/>
                <a:cs typeface="Times New Roman" panose="02020603050405020304" pitchFamily="18" charset="0"/>
              </a:rPr>
              <a:t>b) ---------- portion </a:t>
            </a:r>
            <a:r>
              <a:rPr lang="en-US" sz="2400" dirty="0">
                <a:solidFill>
                  <a:prstClr val="black"/>
                </a:solidFill>
                <a:latin typeface="Times New Roman" panose="02020603050405020304" pitchFamily="18" charset="0"/>
                <a:cs typeface="Times New Roman" panose="02020603050405020304" pitchFamily="18" charset="0"/>
              </a:rPr>
              <a:t>of monthly expenditure goes for food and it is 40% of the total expenditure. </a:t>
            </a:r>
            <a:r>
              <a:rPr lang="en-US" sz="2400" dirty="0">
                <a:ln w="0"/>
                <a:solidFill>
                  <a:prstClr val="black"/>
                </a:solidFill>
                <a:latin typeface="Times New Roman" panose="02020603050405020304" pitchFamily="18" charset="0"/>
                <a:cs typeface="Times New Roman" panose="02020603050405020304" pitchFamily="18" charset="0"/>
              </a:rPr>
              <a:t>The family </a:t>
            </a:r>
            <a:r>
              <a:rPr lang="en-US" sz="2400" dirty="0" smtClean="0">
                <a:ln w="0"/>
                <a:solidFill>
                  <a:prstClr val="black"/>
                </a:solidFill>
                <a:latin typeface="Times New Roman" panose="02020603050405020304" pitchFamily="18" charset="0"/>
                <a:cs typeface="Times New Roman" panose="02020603050405020304" pitchFamily="18" charset="0"/>
              </a:rPr>
              <a:t>c) -------- 28%</a:t>
            </a:r>
            <a:r>
              <a:rPr lang="en-US" sz="2400" dirty="0" smtClean="0">
                <a:ln w="0"/>
                <a:solidFill>
                  <a:srgbClr val="FF0000"/>
                </a:solidFill>
                <a:latin typeface="Times New Roman" panose="02020603050405020304" pitchFamily="18" charset="0"/>
                <a:cs typeface="Times New Roman" panose="02020603050405020304" pitchFamily="18" charset="0"/>
              </a:rPr>
              <a:t> </a:t>
            </a:r>
            <a:r>
              <a:rPr lang="en-US" sz="2400" dirty="0" smtClean="0">
                <a:ln w="0"/>
                <a:solidFill>
                  <a:prstClr val="black"/>
                </a:solidFill>
                <a:latin typeface="Times New Roman" panose="02020603050405020304" pitchFamily="18" charset="0"/>
                <a:cs typeface="Times New Roman" panose="02020603050405020304" pitchFamily="18" charset="0"/>
              </a:rPr>
              <a:t>for </a:t>
            </a:r>
            <a:r>
              <a:rPr lang="en-US" sz="2400" dirty="0">
                <a:ln w="0"/>
                <a:solidFill>
                  <a:prstClr val="black"/>
                </a:solidFill>
                <a:latin typeface="Times New Roman" panose="02020603050405020304" pitchFamily="18" charset="0"/>
                <a:cs typeface="Times New Roman" panose="02020603050405020304" pitchFamily="18" charset="0"/>
              </a:rPr>
              <a:t>house rent. It is in the second position in the chart which is (40-28)= 12% less </a:t>
            </a:r>
            <a:r>
              <a:rPr lang="en-US" sz="2400" dirty="0" smtClean="0">
                <a:ln w="0"/>
                <a:solidFill>
                  <a:prstClr val="black"/>
                </a:solidFill>
                <a:latin typeface="Times New Roman" panose="02020603050405020304" pitchFamily="18" charset="0"/>
                <a:cs typeface="Times New Roman" panose="02020603050405020304" pitchFamily="18" charset="0"/>
              </a:rPr>
              <a:t>d) ------- food </a:t>
            </a:r>
            <a:r>
              <a:rPr lang="en-US" sz="2400" dirty="0">
                <a:ln w="0"/>
                <a:solidFill>
                  <a:prstClr val="black"/>
                </a:solidFill>
                <a:latin typeface="Times New Roman" panose="02020603050405020304" pitchFamily="18" charset="0"/>
                <a:cs typeface="Times New Roman" panose="02020603050405020304" pitchFamily="18" charset="0"/>
              </a:rPr>
              <a:t>sector. </a:t>
            </a:r>
            <a:r>
              <a:rPr lang="en-US" sz="2400" dirty="0">
                <a:solidFill>
                  <a:prstClr val="black"/>
                </a:solidFill>
                <a:latin typeface="Times New Roman" panose="02020603050405020304" pitchFamily="18" charset="0"/>
                <a:cs typeface="Times New Roman" panose="02020603050405020304" pitchFamily="18" charset="0"/>
              </a:rPr>
              <a:t>10% expenditure goes for communication and same portion is spent for education. These two sectors are in the </a:t>
            </a:r>
            <a:r>
              <a:rPr lang="en-US" sz="2400" dirty="0" smtClean="0">
                <a:solidFill>
                  <a:prstClr val="black"/>
                </a:solidFill>
                <a:latin typeface="Times New Roman" panose="02020603050405020304" pitchFamily="18" charset="0"/>
                <a:cs typeface="Times New Roman" panose="02020603050405020304" pitchFamily="18" charset="0"/>
              </a:rPr>
              <a:t>third e) -------- and </a:t>
            </a:r>
            <a:r>
              <a:rPr lang="en-US" sz="2400" dirty="0">
                <a:solidFill>
                  <a:prstClr val="black"/>
                </a:solidFill>
                <a:latin typeface="Times New Roman" panose="02020603050405020304" pitchFamily="18" charset="0"/>
                <a:cs typeface="Times New Roman" panose="02020603050405020304" pitchFamily="18" charset="0"/>
              </a:rPr>
              <a:t>30 % less than food </a:t>
            </a:r>
            <a:r>
              <a:rPr lang="en-US" sz="2400" dirty="0" smtClean="0">
                <a:solidFill>
                  <a:prstClr val="black"/>
                </a:solidFill>
                <a:latin typeface="Times New Roman" panose="02020603050405020304" pitchFamily="18" charset="0"/>
                <a:cs typeface="Times New Roman" panose="02020603050405020304" pitchFamily="18" charset="0"/>
              </a:rPr>
              <a:t>and</a:t>
            </a:r>
            <a:r>
              <a:rPr lang="en-US" sz="2400" dirty="0">
                <a:ln w="0"/>
                <a:solidFill>
                  <a:prstClr val="black"/>
                </a:solidFill>
                <a:latin typeface="Times New Roman" panose="02020603050405020304" pitchFamily="18" charset="0"/>
                <a:cs typeface="Times New Roman" panose="02020603050405020304" pitchFamily="18" charset="0"/>
              </a:rPr>
              <a:t> </a:t>
            </a:r>
            <a:r>
              <a:rPr lang="en-US" sz="2400" dirty="0" smtClean="0">
                <a:solidFill>
                  <a:prstClr val="black"/>
                </a:solidFill>
                <a:latin typeface="Times New Roman" panose="02020603050405020304" pitchFamily="18" charset="0"/>
                <a:cs typeface="Times New Roman" panose="02020603050405020304" pitchFamily="18" charset="0"/>
              </a:rPr>
              <a:t>18</a:t>
            </a:r>
            <a:r>
              <a:rPr lang="en-US" sz="2400" dirty="0">
                <a:solidFill>
                  <a:prstClr val="black"/>
                </a:solidFill>
                <a:latin typeface="Times New Roman" panose="02020603050405020304" pitchFamily="18" charset="0"/>
                <a:cs typeface="Times New Roman" panose="02020603050405020304" pitchFamily="18" charset="0"/>
              </a:rPr>
              <a:t>% less than house rent. Family goes for outing in each month and </a:t>
            </a:r>
            <a:r>
              <a:rPr lang="en-US" sz="2400" dirty="0" smtClean="0">
                <a:solidFill>
                  <a:prstClr val="black"/>
                </a:solidFill>
                <a:latin typeface="Times New Roman" panose="02020603050405020304" pitchFamily="18" charset="0"/>
                <a:cs typeface="Times New Roman" panose="02020603050405020304" pitchFamily="18" charset="0"/>
              </a:rPr>
              <a:t>for this </a:t>
            </a:r>
            <a:r>
              <a:rPr lang="en-US" sz="2400" dirty="0">
                <a:solidFill>
                  <a:prstClr val="black"/>
                </a:solidFill>
                <a:latin typeface="Times New Roman" panose="02020603050405020304" pitchFamily="18" charset="0"/>
                <a:cs typeface="Times New Roman" panose="02020603050405020304" pitchFamily="18" charset="0"/>
              </a:rPr>
              <a:t>it spends 5% of its  </a:t>
            </a:r>
            <a:r>
              <a:rPr lang="en-US" sz="2400" dirty="0" smtClean="0">
                <a:solidFill>
                  <a:prstClr val="black"/>
                </a:solidFill>
                <a:latin typeface="Times New Roman" panose="02020603050405020304" pitchFamily="18" charset="0"/>
                <a:cs typeface="Times New Roman" panose="02020603050405020304" pitchFamily="18" charset="0"/>
              </a:rPr>
              <a:t>total f) ---------------.</a:t>
            </a:r>
            <a:r>
              <a:rPr lang="en-US" sz="3200" dirty="0" smtClean="0">
                <a:ln w="0"/>
                <a:solidFill>
                  <a:prstClr val="black"/>
                </a:solidFill>
                <a:effectLst>
                  <a:outerShdw blurRad="38100" dist="19050" dir="2700000" algn="tl" rotWithShape="0">
                    <a:prstClr val="black">
                      <a:alpha val="40000"/>
                    </a:prstClr>
                  </a:outerShdw>
                </a:effectLst>
                <a:latin typeface="Times New Roman" panose="02020603050405020304" pitchFamily="18" charset="0"/>
                <a:cs typeface="Times New Roman" panose="02020603050405020304" pitchFamily="18" charset="0"/>
              </a:rPr>
              <a:t> </a:t>
            </a:r>
            <a:r>
              <a:rPr lang="en-US" sz="2400" dirty="0">
                <a:ln w="0"/>
                <a:solidFill>
                  <a:prstClr val="black"/>
                </a:solidFill>
                <a:latin typeface="Times New Roman" panose="02020603050405020304" pitchFamily="18" charset="0"/>
                <a:cs typeface="Times New Roman" panose="02020603050405020304" pitchFamily="18" charset="0"/>
              </a:rPr>
              <a:t>For medical purpose the family spends1% of it’s </a:t>
            </a:r>
            <a:r>
              <a:rPr lang="en-US" sz="2400" dirty="0" smtClean="0">
                <a:ln w="0"/>
                <a:solidFill>
                  <a:prstClr val="black"/>
                </a:solidFill>
                <a:latin typeface="Times New Roman" panose="02020603050405020304" pitchFamily="18" charset="0"/>
                <a:cs typeface="Times New Roman" panose="02020603050405020304" pitchFamily="18" charset="0"/>
              </a:rPr>
              <a:t>g) -------- expenditure</a:t>
            </a:r>
            <a:r>
              <a:rPr lang="en-US" sz="2400" dirty="0">
                <a:ln w="0"/>
                <a:solidFill>
                  <a:prstClr val="black"/>
                </a:solidFill>
                <a:latin typeface="Times New Roman" panose="02020603050405020304" pitchFamily="18" charset="0"/>
                <a:cs typeface="Times New Roman" panose="02020603050405020304" pitchFamily="18" charset="0"/>
              </a:rPr>
              <a:t>. Apart from these specific </a:t>
            </a:r>
            <a:r>
              <a:rPr lang="en-US" sz="2400" dirty="0" smtClean="0">
                <a:ln w="0"/>
                <a:solidFill>
                  <a:prstClr val="black"/>
                </a:solidFill>
                <a:latin typeface="Times New Roman" panose="02020603050405020304" pitchFamily="18" charset="0"/>
                <a:cs typeface="Times New Roman" panose="02020603050405020304" pitchFamily="18" charset="0"/>
              </a:rPr>
              <a:t>h)-------- the </a:t>
            </a:r>
            <a:r>
              <a:rPr lang="en-US" sz="2400" dirty="0">
                <a:ln w="0"/>
                <a:solidFill>
                  <a:prstClr val="black"/>
                </a:solidFill>
                <a:latin typeface="Times New Roman" panose="02020603050405020304" pitchFamily="18" charset="0"/>
                <a:cs typeface="Times New Roman" panose="02020603050405020304" pitchFamily="18" charset="0"/>
              </a:rPr>
              <a:t>family has some other expenditure that has </a:t>
            </a:r>
            <a:r>
              <a:rPr lang="en-US" sz="2400" dirty="0" smtClean="0">
                <a:ln w="0"/>
                <a:solidFill>
                  <a:prstClr val="black"/>
                </a:solidFill>
                <a:latin typeface="Times New Roman" panose="02020603050405020304" pitchFamily="18" charset="0"/>
                <a:cs typeface="Times New Roman" panose="02020603050405020304" pitchFamily="18" charset="0"/>
              </a:rPr>
              <a:t>been </a:t>
            </a:r>
            <a:r>
              <a:rPr lang="en-US" sz="2400" dirty="0" err="1" smtClean="0">
                <a:ln w="0"/>
                <a:solidFill>
                  <a:prstClr val="black"/>
                </a:solidFill>
                <a:latin typeface="Times New Roman" panose="02020603050405020304" pitchFamily="18" charset="0"/>
                <a:cs typeface="Times New Roman" panose="02020603050405020304" pitchFamily="18" charset="0"/>
              </a:rPr>
              <a:t>i</a:t>
            </a:r>
            <a:r>
              <a:rPr lang="en-US" sz="2400" dirty="0" smtClean="0">
                <a:ln w="0"/>
                <a:solidFill>
                  <a:prstClr val="black"/>
                </a:solidFill>
                <a:latin typeface="Times New Roman" panose="02020603050405020304" pitchFamily="18" charset="0"/>
                <a:cs typeface="Times New Roman" panose="02020603050405020304" pitchFamily="18" charset="0"/>
              </a:rPr>
              <a:t>) ----------- as </a:t>
            </a:r>
            <a:r>
              <a:rPr lang="en-US" sz="2400" dirty="0">
                <a:ln w="0"/>
                <a:solidFill>
                  <a:prstClr val="black"/>
                </a:solidFill>
                <a:latin typeface="Times New Roman" panose="02020603050405020304" pitchFamily="18" charset="0"/>
                <a:cs typeface="Times New Roman" panose="02020603050405020304" pitchFamily="18" charset="0"/>
              </a:rPr>
              <a:t>‘others’. For ‘others’ the family spends 6% of its total monthly expenditure. </a:t>
            </a:r>
            <a:r>
              <a:rPr lang="en-US" sz="2400" dirty="0">
                <a:solidFill>
                  <a:prstClr val="black"/>
                </a:solidFill>
                <a:latin typeface="Times New Roman" panose="02020603050405020304" pitchFamily="18" charset="0"/>
                <a:cs typeface="Times New Roman" panose="02020603050405020304" pitchFamily="18" charset="0"/>
              </a:rPr>
              <a:t>However, the pie chart reveals that the family is very conscious and well planned family. It is also understood that the </a:t>
            </a:r>
            <a:r>
              <a:rPr lang="en-US" sz="2400" dirty="0" smtClean="0">
                <a:solidFill>
                  <a:prstClr val="black"/>
                </a:solidFill>
                <a:latin typeface="Times New Roman" panose="02020603050405020304" pitchFamily="18" charset="0"/>
                <a:cs typeface="Times New Roman" panose="02020603050405020304" pitchFamily="18" charset="0"/>
              </a:rPr>
              <a:t>family j) --------- the </a:t>
            </a:r>
            <a:r>
              <a:rPr lang="en-US" sz="2400" dirty="0">
                <a:solidFill>
                  <a:prstClr val="black"/>
                </a:solidFill>
                <a:latin typeface="Times New Roman" panose="02020603050405020304" pitchFamily="18" charset="0"/>
                <a:cs typeface="Times New Roman" panose="02020603050405020304" pitchFamily="18" charset="0"/>
              </a:rPr>
              <a:t>importance of education and recreation</a:t>
            </a:r>
            <a:endParaRPr lang="en-US" sz="1600" dirty="0"/>
          </a:p>
        </p:txBody>
      </p:sp>
      <p:sp>
        <p:nvSpPr>
          <p:cNvPr id="5" name="Rectangle 4"/>
          <p:cNvSpPr/>
          <p:nvPr/>
        </p:nvSpPr>
        <p:spPr>
          <a:xfrm>
            <a:off x="10710200" y="784974"/>
            <a:ext cx="1244251" cy="461665"/>
          </a:xfrm>
          <a:prstGeom prst="rect">
            <a:avLst/>
          </a:prstGeom>
        </p:spPr>
        <p:txBody>
          <a:bodyPr wrap="none">
            <a:spAutoFit/>
          </a:bodyPr>
          <a:lstStyle/>
          <a:p>
            <a:r>
              <a:rPr lang="en-US" sz="2400" dirty="0" smtClean="0">
                <a:solidFill>
                  <a:srgbClr val="FF0000"/>
                </a:solidFill>
                <a:latin typeface="Times New Roman" panose="02020603050405020304" pitchFamily="18" charset="0"/>
                <a:cs typeface="Times New Roman" panose="02020603050405020304" pitchFamily="18" charset="0"/>
              </a:rPr>
              <a:t>provides</a:t>
            </a:r>
            <a:endParaRPr lang="en-US" dirty="0">
              <a:solidFill>
                <a:srgbClr val="FF0000"/>
              </a:solidFill>
            </a:endParaRPr>
          </a:p>
        </p:txBody>
      </p:sp>
      <p:sp>
        <p:nvSpPr>
          <p:cNvPr id="6" name="Rectangle 5"/>
          <p:cNvSpPr/>
          <p:nvPr/>
        </p:nvSpPr>
        <p:spPr>
          <a:xfrm>
            <a:off x="6818645" y="820378"/>
            <a:ext cx="1149674" cy="461665"/>
          </a:xfrm>
          <a:prstGeom prst="rect">
            <a:avLst/>
          </a:prstGeom>
        </p:spPr>
        <p:txBody>
          <a:bodyPr wrap="none">
            <a:spAutoFit/>
          </a:bodyPr>
          <a:lstStyle/>
          <a:p>
            <a:r>
              <a:rPr lang="en-US" sz="2400" dirty="0">
                <a:solidFill>
                  <a:srgbClr val="FF0000"/>
                </a:solidFill>
                <a:latin typeface="Times New Roman" panose="02020603050405020304" pitchFamily="18" charset="0"/>
                <a:cs typeface="Times New Roman" panose="02020603050405020304" pitchFamily="18" charset="0"/>
              </a:rPr>
              <a:t>highest</a:t>
            </a:r>
            <a:r>
              <a:rPr lang="en-US" sz="2400" dirty="0">
                <a:solidFill>
                  <a:prstClr val="black"/>
                </a:solidFill>
                <a:latin typeface="Times New Roman" panose="02020603050405020304" pitchFamily="18" charset="0"/>
                <a:cs typeface="Times New Roman" panose="02020603050405020304" pitchFamily="18" charset="0"/>
              </a:rPr>
              <a:t> </a:t>
            </a:r>
            <a:endParaRPr lang="en-US" dirty="0"/>
          </a:p>
        </p:txBody>
      </p:sp>
      <p:sp>
        <p:nvSpPr>
          <p:cNvPr id="7" name="Rectangle 6"/>
          <p:cNvSpPr/>
          <p:nvPr/>
        </p:nvSpPr>
        <p:spPr>
          <a:xfrm>
            <a:off x="9544891" y="792703"/>
            <a:ext cx="1099981" cy="461665"/>
          </a:xfrm>
          <a:prstGeom prst="rect">
            <a:avLst/>
          </a:prstGeom>
        </p:spPr>
        <p:txBody>
          <a:bodyPr wrap="none">
            <a:spAutoFit/>
          </a:bodyPr>
          <a:lstStyle/>
          <a:p>
            <a:r>
              <a:rPr lang="en-US" sz="2400" dirty="0">
                <a:ln w="0"/>
                <a:solidFill>
                  <a:srgbClr val="FF0000"/>
                </a:solidFill>
                <a:latin typeface="Times New Roman" panose="02020603050405020304" pitchFamily="18" charset="0"/>
                <a:cs typeface="Times New Roman" panose="02020603050405020304" pitchFamily="18" charset="0"/>
              </a:rPr>
              <a:t>spends</a:t>
            </a:r>
            <a:r>
              <a:rPr lang="en-US" sz="2400" dirty="0">
                <a:ln w="0"/>
                <a:solidFill>
                  <a:prstClr val="black"/>
                </a:solidFill>
                <a:latin typeface="Times New Roman" panose="02020603050405020304" pitchFamily="18" charset="0"/>
                <a:cs typeface="Times New Roman" panose="02020603050405020304" pitchFamily="18" charset="0"/>
              </a:rPr>
              <a:t> </a:t>
            </a:r>
            <a:endParaRPr lang="en-US" dirty="0"/>
          </a:p>
        </p:txBody>
      </p:sp>
      <p:sp>
        <p:nvSpPr>
          <p:cNvPr id="8" name="Rectangle 7"/>
          <p:cNvSpPr/>
          <p:nvPr/>
        </p:nvSpPr>
        <p:spPr>
          <a:xfrm>
            <a:off x="8688449" y="782014"/>
            <a:ext cx="713657" cy="461665"/>
          </a:xfrm>
          <a:prstGeom prst="rect">
            <a:avLst/>
          </a:prstGeom>
        </p:spPr>
        <p:txBody>
          <a:bodyPr wrap="none">
            <a:spAutoFit/>
          </a:bodyPr>
          <a:lstStyle/>
          <a:p>
            <a:r>
              <a:rPr lang="en-US" sz="2400" dirty="0">
                <a:ln w="0"/>
                <a:solidFill>
                  <a:srgbClr val="FF0000"/>
                </a:solidFill>
                <a:latin typeface="Times New Roman" panose="02020603050405020304" pitchFamily="18" charset="0"/>
                <a:cs typeface="Times New Roman" panose="02020603050405020304" pitchFamily="18" charset="0"/>
              </a:rPr>
              <a:t>than</a:t>
            </a:r>
            <a:endParaRPr lang="en-US" dirty="0">
              <a:solidFill>
                <a:srgbClr val="FF0000"/>
              </a:solidFill>
            </a:endParaRPr>
          </a:p>
        </p:txBody>
      </p:sp>
      <p:sp>
        <p:nvSpPr>
          <p:cNvPr id="9" name="Rectangle 8"/>
          <p:cNvSpPr/>
          <p:nvPr/>
        </p:nvSpPr>
        <p:spPr>
          <a:xfrm>
            <a:off x="5600859" y="822601"/>
            <a:ext cx="1252266" cy="461665"/>
          </a:xfrm>
          <a:prstGeom prst="rect">
            <a:avLst/>
          </a:prstGeom>
        </p:spPr>
        <p:txBody>
          <a:bodyPr wrap="none">
            <a:spAutoFit/>
          </a:bodyPr>
          <a:lstStyle/>
          <a:p>
            <a:r>
              <a:rPr lang="en-US" sz="2400" dirty="0">
                <a:solidFill>
                  <a:srgbClr val="FF0000"/>
                </a:solidFill>
                <a:latin typeface="Times New Roman" panose="02020603050405020304" pitchFamily="18" charset="0"/>
                <a:cs typeface="Times New Roman" panose="02020603050405020304" pitchFamily="18" charset="0"/>
              </a:rPr>
              <a:t>position</a:t>
            </a:r>
            <a:r>
              <a:rPr lang="en-US" sz="2400" dirty="0">
                <a:solidFill>
                  <a:prstClr val="black"/>
                </a:solidFill>
                <a:latin typeface="Times New Roman" panose="02020603050405020304" pitchFamily="18" charset="0"/>
                <a:cs typeface="Times New Roman" panose="02020603050405020304" pitchFamily="18" charset="0"/>
              </a:rPr>
              <a:t> </a:t>
            </a:r>
            <a:endParaRPr lang="en-US" dirty="0"/>
          </a:p>
        </p:txBody>
      </p:sp>
      <p:sp>
        <p:nvSpPr>
          <p:cNvPr id="10" name="Rectangle 9"/>
          <p:cNvSpPr/>
          <p:nvPr/>
        </p:nvSpPr>
        <p:spPr>
          <a:xfrm>
            <a:off x="3860386" y="794151"/>
            <a:ext cx="1635384" cy="461665"/>
          </a:xfrm>
          <a:prstGeom prst="rect">
            <a:avLst/>
          </a:prstGeom>
        </p:spPr>
        <p:txBody>
          <a:bodyPr wrap="none">
            <a:spAutoFit/>
          </a:bodyPr>
          <a:lstStyle/>
          <a:p>
            <a:r>
              <a:rPr lang="en-US" sz="2400" dirty="0">
                <a:solidFill>
                  <a:srgbClr val="FF0000"/>
                </a:solidFill>
                <a:latin typeface="Times New Roman" panose="02020603050405020304" pitchFamily="18" charset="0"/>
                <a:cs typeface="Times New Roman" panose="02020603050405020304" pitchFamily="18" charset="0"/>
              </a:rPr>
              <a:t>expenditure</a:t>
            </a:r>
            <a:endParaRPr lang="en-US" dirty="0">
              <a:solidFill>
                <a:srgbClr val="FF0000"/>
              </a:solidFill>
            </a:endParaRPr>
          </a:p>
        </p:txBody>
      </p:sp>
      <p:sp>
        <p:nvSpPr>
          <p:cNvPr id="12" name="Rectangle 11"/>
          <p:cNvSpPr/>
          <p:nvPr/>
        </p:nvSpPr>
        <p:spPr>
          <a:xfrm>
            <a:off x="7957384" y="807508"/>
            <a:ext cx="729687" cy="461665"/>
          </a:xfrm>
          <a:prstGeom prst="rect">
            <a:avLst/>
          </a:prstGeom>
        </p:spPr>
        <p:txBody>
          <a:bodyPr wrap="none">
            <a:spAutoFit/>
          </a:bodyPr>
          <a:lstStyle/>
          <a:p>
            <a:r>
              <a:rPr lang="en-US" sz="2400" dirty="0">
                <a:ln w="0"/>
                <a:solidFill>
                  <a:srgbClr val="FF0000"/>
                </a:solidFill>
                <a:latin typeface="Times New Roman" panose="02020603050405020304" pitchFamily="18" charset="0"/>
                <a:cs typeface="Times New Roman" panose="02020603050405020304" pitchFamily="18" charset="0"/>
              </a:rPr>
              <a:t>total</a:t>
            </a:r>
            <a:endParaRPr lang="en-US" dirty="0">
              <a:solidFill>
                <a:srgbClr val="FF0000"/>
              </a:solidFill>
            </a:endParaRPr>
          </a:p>
        </p:txBody>
      </p:sp>
      <p:sp>
        <p:nvSpPr>
          <p:cNvPr id="24" name="Rectangle 23"/>
          <p:cNvSpPr/>
          <p:nvPr/>
        </p:nvSpPr>
        <p:spPr>
          <a:xfrm>
            <a:off x="2682925" y="782014"/>
            <a:ext cx="1295547" cy="461665"/>
          </a:xfrm>
          <a:prstGeom prst="rect">
            <a:avLst/>
          </a:prstGeom>
        </p:spPr>
        <p:txBody>
          <a:bodyPr wrap="none">
            <a:spAutoFit/>
          </a:bodyPr>
          <a:lstStyle/>
          <a:p>
            <a:r>
              <a:rPr lang="en-US" sz="2400" dirty="0">
                <a:ln w="0"/>
                <a:solidFill>
                  <a:srgbClr val="FF0000"/>
                </a:solidFill>
                <a:latin typeface="Times New Roman" panose="02020603050405020304" pitchFamily="18" charset="0"/>
                <a:cs typeface="Times New Roman" panose="02020603050405020304" pitchFamily="18" charset="0"/>
              </a:rPr>
              <a:t>expenses</a:t>
            </a:r>
            <a:endParaRPr lang="en-US" dirty="0">
              <a:solidFill>
                <a:srgbClr val="FF0000"/>
              </a:solidFill>
            </a:endParaRPr>
          </a:p>
        </p:txBody>
      </p:sp>
      <p:sp>
        <p:nvSpPr>
          <p:cNvPr id="26" name="Rectangle 25"/>
          <p:cNvSpPr/>
          <p:nvPr/>
        </p:nvSpPr>
        <p:spPr>
          <a:xfrm>
            <a:off x="1595287" y="741228"/>
            <a:ext cx="1143262" cy="461665"/>
          </a:xfrm>
          <a:prstGeom prst="rect">
            <a:avLst/>
          </a:prstGeom>
        </p:spPr>
        <p:txBody>
          <a:bodyPr wrap="none">
            <a:spAutoFit/>
          </a:bodyPr>
          <a:lstStyle/>
          <a:p>
            <a:r>
              <a:rPr lang="en-US" sz="2400" dirty="0">
                <a:ln w="0"/>
                <a:solidFill>
                  <a:prstClr val="black"/>
                </a:solidFill>
                <a:latin typeface="Times New Roman" panose="02020603050405020304" pitchFamily="18" charset="0"/>
                <a:cs typeface="Times New Roman" panose="02020603050405020304" pitchFamily="18" charset="0"/>
              </a:rPr>
              <a:t> </a:t>
            </a:r>
            <a:r>
              <a:rPr lang="en-US" sz="2400" dirty="0">
                <a:ln w="0"/>
                <a:solidFill>
                  <a:srgbClr val="FF0000"/>
                </a:solidFill>
                <a:latin typeface="Times New Roman" panose="02020603050405020304" pitchFamily="18" charset="0"/>
                <a:cs typeface="Times New Roman" panose="02020603050405020304" pitchFamily="18" charset="0"/>
              </a:rPr>
              <a:t>shown </a:t>
            </a:r>
            <a:endParaRPr lang="en-US" dirty="0">
              <a:solidFill>
                <a:srgbClr val="FF0000"/>
              </a:solidFill>
            </a:endParaRPr>
          </a:p>
        </p:txBody>
      </p:sp>
      <p:sp>
        <p:nvSpPr>
          <p:cNvPr id="27" name="Rectangle 26"/>
          <p:cNvSpPr/>
          <p:nvPr/>
        </p:nvSpPr>
        <p:spPr>
          <a:xfrm>
            <a:off x="486924" y="741228"/>
            <a:ext cx="1122423" cy="461665"/>
          </a:xfrm>
          <a:prstGeom prst="rect">
            <a:avLst/>
          </a:prstGeom>
        </p:spPr>
        <p:txBody>
          <a:bodyPr wrap="none">
            <a:spAutoFit/>
          </a:bodyPr>
          <a:lstStyle/>
          <a:p>
            <a:r>
              <a:rPr lang="en-US" sz="2400" dirty="0">
                <a:solidFill>
                  <a:srgbClr val="FF0000"/>
                </a:solidFill>
                <a:latin typeface="Times New Roman" panose="02020603050405020304" pitchFamily="18" charset="0"/>
                <a:cs typeface="Times New Roman" panose="02020603050405020304" pitchFamily="18" charset="0"/>
              </a:rPr>
              <a:t>realizes</a:t>
            </a:r>
            <a:endParaRPr lang="en-US" sz="2400" dirty="0">
              <a:solidFill>
                <a:srgbClr val="FF0000"/>
              </a:solidFill>
            </a:endParaRPr>
          </a:p>
        </p:txBody>
      </p:sp>
    </p:spTree>
    <p:extLst>
      <p:ext uri="{BB962C8B-B14F-4D97-AF65-F5344CB8AC3E}">
        <p14:creationId xmlns:p14="http://schemas.microsoft.com/office/powerpoint/2010/main" val="12386543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ppt_x"/>
                                          </p:val>
                                        </p:tav>
                                        <p:tav tm="100000">
                                          <p:val>
                                            <p:strVal val="#ppt_x"/>
                                          </p:val>
                                        </p:tav>
                                      </p:tavLst>
                                    </p:anim>
                                    <p:anim calcmode="lin" valueType="num">
                                      <p:cBhvr additive="base">
                                        <p:cTn id="25" dur="5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500" fill="hold"/>
                                        <p:tgtEl>
                                          <p:spTgt spid="26"/>
                                        </p:tgtEl>
                                        <p:attrNameLst>
                                          <p:attrName>ppt_x</p:attrName>
                                        </p:attrNameLst>
                                      </p:cBhvr>
                                      <p:tavLst>
                                        <p:tav tm="0">
                                          <p:val>
                                            <p:strVal val="#ppt_x"/>
                                          </p:val>
                                        </p:tav>
                                        <p:tav tm="100000">
                                          <p:val>
                                            <p:strVal val="#ppt_x"/>
                                          </p:val>
                                        </p:tav>
                                      </p:tavLst>
                                    </p:anim>
                                    <p:anim calcmode="lin" valueType="num">
                                      <p:cBhvr additive="base">
                                        <p:cTn id="29" dur="500" fill="hold"/>
                                        <p:tgtEl>
                                          <p:spTgt spid="26"/>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ppt_x"/>
                                          </p:val>
                                        </p:tav>
                                        <p:tav tm="100000">
                                          <p:val>
                                            <p:strVal val="#ppt_x"/>
                                          </p:val>
                                        </p:tav>
                                      </p:tavLst>
                                    </p:anim>
                                    <p:anim calcmode="lin" valueType="num">
                                      <p:cBhvr additive="base">
                                        <p:cTn id="33" dur="500" fill="hold"/>
                                        <p:tgtEl>
                                          <p:spTgt spid="24"/>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ppt_x"/>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ppt_x"/>
                                          </p:val>
                                        </p:tav>
                                        <p:tav tm="100000">
                                          <p:val>
                                            <p:strVal val="#ppt_x"/>
                                          </p:val>
                                        </p:tav>
                                      </p:tavLst>
                                    </p:anim>
                                    <p:anim calcmode="lin" valueType="num">
                                      <p:cBhvr additive="base">
                                        <p:cTn id="53" dur="500" fill="hold"/>
                                        <p:tgtEl>
                                          <p:spTgt spid="8"/>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anim calcmode="lin" valueType="num">
                                      <p:cBhvr additive="base">
                                        <p:cTn id="60" dur="500" fill="hold"/>
                                        <p:tgtEl>
                                          <p:spTgt spid="5"/>
                                        </p:tgtEl>
                                        <p:attrNameLst>
                                          <p:attrName>ppt_x</p:attrName>
                                        </p:attrNameLst>
                                      </p:cBhvr>
                                      <p:tavLst>
                                        <p:tav tm="0">
                                          <p:val>
                                            <p:strVal val="#ppt_x"/>
                                          </p:val>
                                        </p:tav>
                                        <p:tav tm="100000">
                                          <p:val>
                                            <p:strVal val="#ppt_x"/>
                                          </p:val>
                                        </p:tav>
                                      </p:tavLst>
                                    </p:anim>
                                    <p:anim calcmode="lin" valueType="num">
                                      <p:cBhvr additive="base">
                                        <p:cTn id="6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grpId="1" nodeType="clickEffect">
                                  <p:stCondLst>
                                    <p:cond delay="0"/>
                                  </p:stCondLst>
                                  <p:childTnLst>
                                    <p:animMotion origin="layout" path="M 2.91667E-6 3.33333E-6 L -0.6737 0.0706 " pathEditMode="relative" rAng="0" ptsTypes="AA">
                                      <p:cBhvr>
                                        <p:cTn id="65" dur="2000" fill="hold"/>
                                        <p:tgtEl>
                                          <p:spTgt spid="5"/>
                                        </p:tgtEl>
                                        <p:attrNameLst>
                                          <p:attrName>ppt_x</p:attrName>
                                          <p:attrName>ppt_y</p:attrName>
                                        </p:attrNameLst>
                                      </p:cBhvr>
                                      <p:rCtr x="-33685" y="3519"/>
                                    </p:animMotion>
                                  </p:childTnLst>
                                </p:cTn>
                              </p:par>
                            </p:childTnLst>
                          </p:cTn>
                        </p:par>
                      </p:childTnLst>
                    </p:cTn>
                  </p:par>
                  <p:par>
                    <p:cTn id="66" fill="hold">
                      <p:stCondLst>
                        <p:cond delay="indefinite"/>
                      </p:stCondLst>
                      <p:childTnLst>
                        <p:par>
                          <p:cTn id="67" fill="hold">
                            <p:stCondLst>
                              <p:cond delay="0"/>
                            </p:stCondLst>
                            <p:childTnLst>
                              <p:par>
                                <p:cTn id="68" presetID="42" presetClass="path" presetSubtype="0" accel="50000" decel="50000" fill="hold" grpId="1" nodeType="clickEffect">
                                  <p:stCondLst>
                                    <p:cond delay="0"/>
                                  </p:stCondLst>
                                  <p:childTnLst>
                                    <p:animMotion origin="layout" path="M -2.08333E-7 -7.40741E-7 L -0.35755 0.13171 " pathEditMode="relative" rAng="0" ptsTypes="AA">
                                      <p:cBhvr>
                                        <p:cTn id="69" dur="2000" fill="hold"/>
                                        <p:tgtEl>
                                          <p:spTgt spid="6"/>
                                        </p:tgtEl>
                                        <p:attrNameLst>
                                          <p:attrName>ppt_x</p:attrName>
                                          <p:attrName>ppt_y</p:attrName>
                                        </p:attrNameLst>
                                      </p:cBhvr>
                                      <p:rCtr x="-17878" y="6574"/>
                                    </p:animMotion>
                                  </p:childTnLst>
                                </p:cTn>
                              </p:par>
                            </p:childTnLst>
                          </p:cTn>
                        </p:par>
                      </p:childTnLst>
                    </p:cTn>
                  </p:par>
                  <p:par>
                    <p:cTn id="70" fill="hold">
                      <p:stCondLst>
                        <p:cond delay="indefinite"/>
                      </p:stCondLst>
                      <p:childTnLst>
                        <p:par>
                          <p:cTn id="71" fill="hold">
                            <p:stCondLst>
                              <p:cond delay="0"/>
                            </p:stCondLst>
                            <p:childTnLst>
                              <p:par>
                                <p:cTn id="72" presetID="42" presetClass="path" presetSubtype="0" accel="50000" decel="50000" fill="hold" grpId="1" nodeType="clickEffect">
                                  <p:stCondLst>
                                    <p:cond delay="0"/>
                                  </p:stCondLst>
                                  <p:childTnLst>
                                    <p:animMotion origin="layout" path="M 0.00652 -0.00208 L -0.41367 0.18033 " pathEditMode="relative" rAng="0" ptsTypes="AA">
                                      <p:cBhvr>
                                        <p:cTn id="73" dur="2000" fill="hold"/>
                                        <p:tgtEl>
                                          <p:spTgt spid="7"/>
                                        </p:tgtEl>
                                        <p:attrNameLst>
                                          <p:attrName>ppt_x</p:attrName>
                                          <p:attrName>ppt_y</p:attrName>
                                        </p:attrNameLst>
                                      </p:cBhvr>
                                      <p:rCtr x="-21016" y="9120"/>
                                    </p:animMotion>
                                  </p:childTnLst>
                                </p:cTn>
                              </p:par>
                            </p:childTnLst>
                          </p:cTn>
                        </p:par>
                      </p:childTnLst>
                    </p:cTn>
                  </p:par>
                  <p:par>
                    <p:cTn id="74" fill="hold">
                      <p:stCondLst>
                        <p:cond delay="indefinite"/>
                      </p:stCondLst>
                      <p:childTnLst>
                        <p:par>
                          <p:cTn id="75" fill="hold">
                            <p:stCondLst>
                              <p:cond delay="0"/>
                            </p:stCondLst>
                            <p:childTnLst>
                              <p:par>
                                <p:cTn id="76" presetID="42" presetClass="path" presetSubtype="0" accel="50000" decel="50000" fill="hold" grpId="1" nodeType="clickEffect">
                                  <p:stCondLst>
                                    <p:cond delay="0"/>
                                  </p:stCondLst>
                                  <p:childTnLst>
                                    <p:animMotion origin="layout" path="M 2.91667E-6 4.81481E-6 L -0.25703 0.23356 " pathEditMode="relative" rAng="0" ptsTypes="AA">
                                      <p:cBhvr>
                                        <p:cTn id="77" dur="2000" fill="hold"/>
                                        <p:tgtEl>
                                          <p:spTgt spid="8"/>
                                        </p:tgtEl>
                                        <p:attrNameLst>
                                          <p:attrName>ppt_x</p:attrName>
                                          <p:attrName>ppt_y</p:attrName>
                                        </p:attrNameLst>
                                      </p:cBhvr>
                                      <p:rCtr x="-12852" y="11667"/>
                                    </p:animMotion>
                                  </p:childTnLst>
                                </p:cTn>
                              </p:par>
                            </p:childTnLst>
                          </p:cTn>
                        </p:par>
                      </p:childTnLst>
                    </p:cTn>
                  </p:par>
                  <p:par>
                    <p:cTn id="78" fill="hold">
                      <p:stCondLst>
                        <p:cond delay="indefinite"/>
                      </p:stCondLst>
                      <p:childTnLst>
                        <p:par>
                          <p:cTn id="79" fill="hold">
                            <p:stCondLst>
                              <p:cond delay="0"/>
                            </p:stCondLst>
                            <p:childTnLst>
                              <p:par>
                                <p:cTn id="80" presetID="42" presetClass="path" presetSubtype="0" accel="50000" decel="50000" fill="hold" grpId="1" nodeType="clickEffect">
                                  <p:stCondLst>
                                    <p:cond delay="0"/>
                                  </p:stCondLst>
                                  <p:childTnLst>
                                    <p:animMotion origin="layout" path="M 2.91667E-6 -2.22222E-6 L -0.42761 0.34074 " pathEditMode="relative" rAng="0" ptsTypes="AA">
                                      <p:cBhvr>
                                        <p:cTn id="81" dur="2000" fill="hold"/>
                                        <p:tgtEl>
                                          <p:spTgt spid="9"/>
                                        </p:tgtEl>
                                        <p:attrNameLst>
                                          <p:attrName>ppt_x</p:attrName>
                                          <p:attrName>ppt_y</p:attrName>
                                        </p:attrNameLst>
                                      </p:cBhvr>
                                      <p:rCtr x="-21380" y="17037"/>
                                    </p:animMotion>
                                  </p:childTnLst>
                                </p:cTn>
                              </p:par>
                            </p:childTnLst>
                          </p:cTn>
                        </p:par>
                      </p:childTnLst>
                    </p:cTn>
                  </p:par>
                  <p:par>
                    <p:cTn id="82" fill="hold">
                      <p:stCondLst>
                        <p:cond delay="indefinite"/>
                      </p:stCondLst>
                      <p:childTnLst>
                        <p:par>
                          <p:cTn id="83" fill="hold">
                            <p:stCondLst>
                              <p:cond delay="0"/>
                            </p:stCondLst>
                            <p:childTnLst>
                              <p:par>
                                <p:cTn id="84" presetID="42" presetClass="path" presetSubtype="0" accel="50000" decel="50000" fill="hold" grpId="1" nodeType="clickEffect">
                                  <p:stCondLst>
                                    <p:cond delay="0"/>
                                  </p:stCondLst>
                                  <p:childTnLst>
                                    <p:animMotion origin="layout" path="M -3.95833E-6 4.44444E-6 L 0.19427 0.38773 " pathEditMode="relative" rAng="0" ptsTypes="AA">
                                      <p:cBhvr>
                                        <p:cTn id="85" dur="2000" fill="hold"/>
                                        <p:tgtEl>
                                          <p:spTgt spid="10"/>
                                        </p:tgtEl>
                                        <p:attrNameLst>
                                          <p:attrName>ppt_x</p:attrName>
                                          <p:attrName>ppt_y</p:attrName>
                                        </p:attrNameLst>
                                      </p:cBhvr>
                                      <p:rCtr x="9714" y="19375"/>
                                    </p:animMotion>
                                  </p:childTnLst>
                                </p:cTn>
                              </p:par>
                            </p:childTnLst>
                          </p:cTn>
                        </p:par>
                      </p:childTnLst>
                    </p:cTn>
                  </p:par>
                  <p:par>
                    <p:cTn id="86" fill="hold">
                      <p:stCondLst>
                        <p:cond delay="indefinite"/>
                      </p:stCondLst>
                      <p:childTnLst>
                        <p:par>
                          <p:cTn id="87" fill="hold">
                            <p:stCondLst>
                              <p:cond delay="0"/>
                            </p:stCondLst>
                            <p:childTnLst>
                              <p:par>
                                <p:cTn id="88" presetID="42" presetClass="path" presetSubtype="0" accel="50000" decel="50000" fill="hold" grpId="1" nodeType="clickEffect">
                                  <p:stCondLst>
                                    <p:cond delay="0"/>
                                  </p:stCondLst>
                                  <p:childTnLst>
                                    <p:animMotion origin="layout" path="M -2.08333E-6 1.11111E-6 L -0.40898 0.4669 " pathEditMode="relative" rAng="0" ptsTypes="AA">
                                      <p:cBhvr>
                                        <p:cTn id="89" dur="2000" fill="hold"/>
                                        <p:tgtEl>
                                          <p:spTgt spid="12"/>
                                        </p:tgtEl>
                                        <p:attrNameLst>
                                          <p:attrName>ppt_x</p:attrName>
                                          <p:attrName>ppt_y</p:attrName>
                                        </p:attrNameLst>
                                      </p:cBhvr>
                                      <p:rCtr x="-20456" y="23333"/>
                                    </p:animMotion>
                                  </p:childTnLst>
                                </p:cTn>
                              </p:par>
                            </p:childTnLst>
                          </p:cTn>
                        </p:par>
                      </p:childTnLst>
                    </p:cTn>
                  </p:par>
                  <p:par>
                    <p:cTn id="90" fill="hold">
                      <p:stCondLst>
                        <p:cond delay="indefinite"/>
                      </p:stCondLst>
                      <p:childTnLst>
                        <p:par>
                          <p:cTn id="91" fill="hold">
                            <p:stCondLst>
                              <p:cond delay="0"/>
                            </p:stCondLst>
                            <p:childTnLst>
                              <p:par>
                                <p:cTn id="92" presetID="42" presetClass="path" presetSubtype="0" accel="50000" decel="50000" fill="hold" grpId="1" nodeType="clickEffect">
                                  <p:stCondLst>
                                    <p:cond delay="0"/>
                                  </p:stCondLst>
                                  <p:childTnLst>
                                    <p:animMotion origin="layout" path="M 2.91667E-6 4.81481E-6 L 0.51992 0.44606 " pathEditMode="relative" rAng="0" ptsTypes="AA">
                                      <p:cBhvr>
                                        <p:cTn id="93" dur="2000" fill="hold"/>
                                        <p:tgtEl>
                                          <p:spTgt spid="24"/>
                                        </p:tgtEl>
                                        <p:attrNameLst>
                                          <p:attrName>ppt_x</p:attrName>
                                          <p:attrName>ppt_y</p:attrName>
                                        </p:attrNameLst>
                                      </p:cBhvr>
                                      <p:rCtr x="25990" y="22292"/>
                                    </p:animMotion>
                                  </p:childTnLst>
                                </p:cTn>
                              </p:par>
                            </p:childTnLst>
                          </p:cTn>
                        </p:par>
                      </p:childTnLst>
                    </p:cTn>
                  </p:par>
                  <p:par>
                    <p:cTn id="94" fill="hold">
                      <p:stCondLst>
                        <p:cond delay="indefinite"/>
                      </p:stCondLst>
                      <p:childTnLst>
                        <p:par>
                          <p:cTn id="95" fill="hold">
                            <p:stCondLst>
                              <p:cond delay="0"/>
                            </p:stCondLst>
                            <p:childTnLst>
                              <p:par>
                                <p:cTn id="96" presetID="42" presetClass="path" presetSubtype="0" accel="50000" decel="50000" fill="hold" grpId="1" nodeType="clickEffect">
                                  <p:stCondLst>
                                    <p:cond delay="0"/>
                                  </p:stCondLst>
                                  <p:childTnLst>
                                    <p:animMotion origin="layout" path="M -4.375E-6 3.33333E-6 L 0.32644 0.50023 " pathEditMode="relative" rAng="0" ptsTypes="AA">
                                      <p:cBhvr>
                                        <p:cTn id="97" dur="2000" fill="hold"/>
                                        <p:tgtEl>
                                          <p:spTgt spid="26"/>
                                        </p:tgtEl>
                                        <p:attrNameLst>
                                          <p:attrName>ppt_x</p:attrName>
                                          <p:attrName>ppt_y</p:attrName>
                                        </p:attrNameLst>
                                      </p:cBhvr>
                                      <p:rCtr x="16315" y="25000"/>
                                    </p:animMotion>
                                  </p:childTnLst>
                                </p:cTn>
                              </p:par>
                            </p:childTnLst>
                          </p:cTn>
                        </p:par>
                      </p:childTnLst>
                    </p:cTn>
                  </p:par>
                  <p:par>
                    <p:cTn id="98" fill="hold">
                      <p:stCondLst>
                        <p:cond delay="indefinite"/>
                      </p:stCondLst>
                      <p:childTnLst>
                        <p:par>
                          <p:cTn id="99" fill="hold">
                            <p:stCondLst>
                              <p:cond delay="0"/>
                            </p:stCondLst>
                            <p:childTnLst>
                              <p:par>
                                <p:cTn id="100" presetID="42" presetClass="path" presetSubtype="0" accel="50000" decel="50000" fill="hold" grpId="1" nodeType="clickEffect">
                                  <p:stCondLst>
                                    <p:cond delay="0"/>
                                  </p:stCondLst>
                                  <p:childTnLst>
                                    <p:animMotion origin="layout" path="M 2.5E-6 3.33333E-6 L 0.8151 0.6125 " pathEditMode="relative" rAng="0" ptsTypes="AA">
                                      <p:cBhvr>
                                        <p:cTn id="101" dur="2000" fill="hold"/>
                                        <p:tgtEl>
                                          <p:spTgt spid="27"/>
                                        </p:tgtEl>
                                        <p:attrNameLst>
                                          <p:attrName>ppt_x</p:attrName>
                                          <p:attrName>ppt_y</p:attrName>
                                        </p:attrNameLst>
                                      </p:cBhvr>
                                      <p:rCtr x="40755" y="306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 grpId="0" animBg="1"/>
      <p:bldP spid="5" grpId="0"/>
      <p:bldP spid="5" grpId="1"/>
      <p:bldP spid="6" grpId="0"/>
      <p:bldP spid="6" grpId="1"/>
      <p:bldP spid="7" grpId="0"/>
      <p:bldP spid="7" grpId="1"/>
      <p:bldP spid="8" grpId="0"/>
      <p:bldP spid="8" grpId="1"/>
      <p:bldP spid="9" grpId="0"/>
      <p:bldP spid="9" grpId="1"/>
      <p:bldP spid="10" grpId="0"/>
      <p:bldP spid="10" grpId="1"/>
      <p:bldP spid="12" grpId="0"/>
      <p:bldP spid="12" grpId="1"/>
      <p:bldP spid="24" grpId="0"/>
      <p:bldP spid="24" grpId="1"/>
      <p:bldP spid="26" grpId="0"/>
      <p:bldP spid="26" grpId="1"/>
      <p:bldP spid="27" grpId="0"/>
      <p:bldP spid="27" grpId="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2" name="Rounded Rectangle 21"/>
          <p:cNvSpPr/>
          <p:nvPr/>
        </p:nvSpPr>
        <p:spPr>
          <a:xfrm>
            <a:off x="3901317" y="156336"/>
            <a:ext cx="3426476" cy="51665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latin typeface="Times New Roman" panose="02020603050405020304" pitchFamily="18" charset="0"/>
                <a:cs typeface="Times New Roman" panose="02020603050405020304" pitchFamily="18" charset="0"/>
              </a:rPr>
              <a:t>Home work</a:t>
            </a:r>
            <a:endParaRPr lang="en-US" sz="4400" dirty="0">
              <a:solidFill>
                <a:schemeClr val="tx1"/>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203" b="3080"/>
          <a:stretch/>
        </p:blipFill>
        <p:spPr>
          <a:xfrm>
            <a:off x="1043567" y="829322"/>
            <a:ext cx="8488361" cy="3768263"/>
          </a:xfrm>
          <a:prstGeom prst="rect">
            <a:avLst/>
          </a:prstGeom>
          <a:ln w="28575">
            <a:solidFill>
              <a:schemeClr val="tx1"/>
            </a:solidFill>
          </a:ln>
        </p:spPr>
      </p:pic>
      <p:sp>
        <p:nvSpPr>
          <p:cNvPr id="6" name="Rectangle 5"/>
          <p:cNvSpPr/>
          <p:nvPr/>
        </p:nvSpPr>
        <p:spPr>
          <a:xfrm>
            <a:off x="408708" y="4696379"/>
            <a:ext cx="9289473" cy="1384995"/>
          </a:xfrm>
          <a:prstGeom prst="rect">
            <a:avLst/>
          </a:prstGeom>
          <a:solidFill>
            <a:schemeClr val="accent6">
              <a:lumMod val="40000"/>
              <a:lumOff val="60000"/>
            </a:schemeClr>
          </a:solidFill>
          <a:ln>
            <a:solidFill>
              <a:schemeClr val="accent5">
                <a:lumMod val="75000"/>
              </a:schemeClr>
            </a:solidFill>
          </a:ln>
        </p:spPr>
        <p:txBody>
          <a:bodyPr wrap="square">
            <a:spAutoFit/>
          </a:bodyPr>
          <a:lstStyle/>
          <a:p>
            <a:pPr lvl="0" defTabSz="914400"/>
            <a:r>
              <a:rPr lang="en-US" sz="2800" dirty="0">
                <a:solidFill>
                  <a:prstClr val="black"/>
                </a:solidFill>
                <a:latin typeface="Times New Roman" panose="02020603050405020304" pitchFamily="18" charset="0"/>
                <a:cs typeface="Times New Roman" panose="02020603050405020304" pitchFamily="18" charset="0"/>
              </a:rPr>
              <a:t>The </a:t>
            </a:r>
            <a:r>
              <a:rPr lang="en-US" sz="2800" dirty="0" smtClean="0">
                <a:solidFill>
                  <a:prstClr val="black"/>
                </a:solidFill>
                <a:latin typeface="Times New Roman" panose="02020603050405020304" pitchFamily="18" charset="0"/>
                <a:cs typeface="Times New Roman" panose="02020603050405020304" pitchFamily="18" charset="0"/>
              </a:rPr>
              <a:t>pie chart shows the percentage of  transportation used by students to come to school. </a:t>
            </a:r>
            <a:r>
              <a:rPr lang="en-US" sz="2800" dirty="0">
                <a:solidFill>
                  <a:prstClr val="black"/>
                </a:solidFill>
                <a:latin typeface="Times New Roman" panose="02020603050405020304" pitchFamily="18" charset="0"/>
                <a:cs typeface="Times New Roman" panose="02020603050405020304" pitchFamily="18" charset="0"/>
              </a:rPr>
              <a:t>Now write a description of the </a:t>
            </a:r>
            <a:r>
              <a:rPr lang="en-US" sz="2800" dirty="0" smtClean="0">
                <a:solidFill>
                  <a:prstClr val="black"/>
                </a:solidFill>
                <a:latin typeface="Times New Roman" panose="02020603050405020304" pitchFamily="18" charset="0"/>
                <a:cs typeface="Times New Roman" panose="02020603050405020304" pitchFamily="18" charset="0"/>
              </a:rPr>
              <a:t>chart </a:t>
            </a:r>
            <a:r>
              <a:rPr lang="en-US" sz="2800" dirty="0">
                <a:solidFill>
                  <a:prstClr val="black"/>
                </a:solidFill>
                <a:latin typeface="Times New Roman" panose="02020603050405020304" pitchFamily="18" charset="0"/>
                <a:cs typeface="Times New Roman" panose="02020603050405020304" pitchFamily="18" charset="0"/>
              </a:rPr>
              <a:t>in your exercise book.</a:t>
            </a:r>
          </a:p>
        </p:txBody>
      </p:sp>
    </p:spTree>
    <p:extLst>
      <p:ext uri="{BB962C8B-B14F-4D97-AF65-F5344CB8AC3E}">
        <p14:creationId xmlns:p14="http://schemas.microsoft.com/office/powerpoint/2010/main" val="157075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4328"/>
          <a:stretch/>
        </p:blipFill>
        <p:spPr>
          <a:xfrm>
            <a:off x="683415" y="966116"/>
            <a:ext cx="5080075" cy="2812471"/>
          </a:xfrm>
          <a:prstGeom prst="rect">
            <a:avLst/>
          </a:prstGeom>
          <a:solidFill>
            <a:schemeClr val="accent6">
              <a:lumMod val="40000"/>
              <a:lumOff val="60000"/>
            </a:schemeClr>
          </a:solid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aphicFrame>
        <p:nvGraphicFramePr>
          <p:cNvPr id="4" name="Chart 3"/>
          <p:cNvGraphicFramePr/>
          <p:nvPr>
            <p:extLst>
              <p:ext uri="{D42A27DB-BD31-4B8C-83A1-F6EECF244321}">
                <p14:modId xmlns:p14="http://schemas.microsoft.com/office/powerpoint/2010/main" val="3794068442"/>
              </p:ext>
            </p:extLst>
          </p:nvPr>
        </p:nvGraphicFramePr>
        <p:xfrm>
          <a:off x="6352240" y="1021533"/>
          <a:ext cx="5410270" cy="27016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108386733"/>
              </p:ext>
            </p:extLst>
          </p:nvPr>
        </p:nvGraphicFramePr>
        <p:xfrm>
          <a:off x="586433" y="3893126"/>
          <a:ext cx="9529617" cy="2018181"/>
        </p:xfrm>
        <a:graphic>
          <a:graphicData uri="http://schemas.openxmlformats.org/drawingml/2006/table">
            <a:tbl>
              <a:tblPr firstRow="1" bandRow="1">
                <a:tableStyleId>{93296810-A885-4BE3-A3E7-6D5BEEA58F35}</a:tableStyleId>
              </a:tblPr>
              <a:tblGrid>
                <a:gridCol w="2540598">
                  <a:extLst>
                    <a:ext uri="{9D8B030D-6E8A-4147-A177-3AD203B41FA5}">
                      <a16:colId xmlns:a16="http://schemas.microsoft.com/office/drawing/2014/main" val="1356476293"/>
                    </a:ext>
                  </a:extLst>
                </a:gridCol>
                <a:gridCol w="2063642">
                  <a:extLst>
                    <a:ext uri="{9D8B030D-6E8A-4147-A177-3AD203B41FA5}">
                      <a16:colId xmlns:a16="http://schemas.microsoft.com/office/drawing/2014/main" val="2328181967"/>
                    </a:ext>
                  </a:extLst>
                </a:gridCol>
                <a:gridCol w="2804728">
                  <a:extLst>
                    <a:ext uri="{9D8B030D-6E8A-4147-A177-3AD203B41FA5}">
                      <a16:colId xmlns:a16="http://schemas.microsoft.com/office/drawing/2014/main" val="987353544"/>
                    </a:ext>
                  </a:extLst>
                </a:gridCol>
                <a:gridCol w="2120649">
                  <a:extLst>
                    <a:ext uri="{9D8B030D-6E8A-4147-A177-3AD203B41FA5}">
                      <a16:colId xmlns:a16="http://schemas.microsoft.com/office/drawing/2014/main" val="1017595817"/>
                    </a:ext>
                  </a:extLst>
                </a:gridCol>
              </a:tblGrid>
              <a:tr h="1439061">
                <a:tc>
                  <a:txBody>
                    <a:bodyPr/>
                    <a:lstStyle/>
                    <a:p>
                      <a:r>
                        <a:rPr lang="en-GB" sz="2400" b="0" dirty="0" smtClean="0">
                          <a:solidFill>
                            <a:schemeClr val="tx1"/>
                          </a:solidFill>
                          <a:latin typeface="Times New Roman" panose="02020603050405020304" pitchFamily="18" charset="0"/>
                          <a:cs typeface="Times New Roman" panose="02020603050405020304" pitchFamily="18" charset="0"/>
                        </a:rPr>
                        <a:t>Using English as a first language</a:t>
                      </a:r>
                      <a:endParaRPr lang="en-GB"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Using English as a second Language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Using English in various organizations world</a:t>
                      </a:r>
                      <a:endPar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400" b="0" dirty="0" smtClean="0">
                          <a:solidFill>
                            <a:schemeClr val="tx1"/>
                          </a:solidFill>
                          <a:latin typeface="Times New Roman" panose="02020603050405020304" pitchFamily="18" charset="0"/>
                          <a:cs typeface="Times New Roman" panose="02020603050405020304" pitchFamily="18" charset="0"/>
                        </a:rPr>
                        <a:t>Information of world computer</a:t>
                      </a:r>
                      <a:endParaRPr lang="en-GB"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4894716"/>
                  </a:ext>
                </a:extLst>
              </a:tr>
              <a:tr h="370840">
                <a:tc>
                  <a:txBody>
                    <a:bodyPr/>
                    <a:lstStyle/>
                    <a:p>
                      <a:r>
                        <a:rPr lang="en-GB" sz="3200" dirty="0" smtClean="0">
                          <a:latin typeface="Times New Roman" panose="02020603050405020304" pitchFamily="18" charset="0"/>
                          <a:cs typeface="Times New Roman" panose="02020603050405020304" pitchFamily="18" charset="0"/>
                        </a:rPr>
                        <a:t>       58%</a:t>
                      </a:r>
                      <a:endParaRPr lang="en-GB"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200" dirty="0" smtClean="0">
                          <a:latin typeface="Times New Roman" panose="02020603050405020304" pitchFamily="18" charset="0"/>
                          <a:cs typeface="Times New Roman" panose="02020603050405020304" pitchFamily="18" charset="0"/>
                        </a:rPr>
                        <a:t>       50%</a:t>
                      </a:r>
                      <a:endParaRPr lang="en-GB"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200" dirty="0" smtClean="0">
                          <a:latin typeface="Times New Roman" panose="02020603050405020304" pitchFamily="18" charset="0"/>
                          <a:cs typeface="Times New Roman" panose="02020603050405020304" pitchFamily="18" charset="0"/>
                        </a:rPr>
                        <a:t>       33%</a:t>
                      </a:r>
                      <a:endParaRPr lang="en-GB"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80%</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3870779"/>
                  </a:ext>
                </a:extLst>
              </a:tr>
            </a:tbl>
          </a:graphicData>
        </a:graphic>
      </p:graphicFrame>
      <p:sp>
        <p:nvSpPr>
          <p:cNvPr id="5" name="Rectangle 2"/>
          <p:cNvSpPr txBox="1">
            <a:spLocks noChangeArrowheads="1"/>
          </p:cNvSpPr>
          <p:nvPr/>
        </p:nvSpPr>
        <p:spPr>
          <a:xfrm>
            <a:off x="2255403" y="165024"/>
            <a:ext cx="7016175" cy="741970"/>
          </a:xfrm>
          <a:prstGeom prst="rect">
            <a:avLst/>
          </a:prstGeom>
          <a:solidFill>
            <a:schemeClr val="accent6">
              <a:lumMod val="20000"/>
              <a:lumOff val="8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FF3300"/>
                </a:solidFill>
                <a:latin typeface="Times New Roman" panose="02020603050405020304" pitchFamily="18" charset="0"/>
                <a:cs typeface="Times New Roman" panose="02020603050405020304" pitchFamily="18" charset="0"/>
              </a:rPr>
              <a:t>Look at  the following images</a:t>
            </a:r>
            <a:endParaRPr lang="en-US" dirty="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84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637" y="1367258"/>
            <a:ext cx="10002982" cy="3916052"/>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46" t="20952" r="2011" b="24285"/>
          <a:stretch/>
        </p:blipFill>
        <p:spPr>
          <a:xfrm>
            <a:off x="213069" y="5283311"/>
            <a:ext cx="10928467" cy="1434548"/>
          </a:xfrm>
          <a:custGeom>
            <a:avLst/>
            <a:gdLst>
              <a:gd name="connsiteX0" fmla="*/ 5737980 w 10912138"/>
              <a:gd name="connsiteY0" fmla="*/ 579627 h 1057365"/>
              <a:gd name="connsiteX1" fmla="*/ 5932201 w 10912138"/>
              <a:gd name="connsiteY1" fmla="*/ 579627 h 1057365"/>
              <a:gd name="connsiteX2" fmla="*/ 5932201 w 10912138"/>
              <a:gd name="connsiteY2" fmla="*/ 729200 h 1057365"/>
              <a:gd name="connsiteX3" fmla="*/ 5897821 w 10912138"/>
              <a:gd name="connsiteY3" fmla="*/ 859573 h 1057365"/>
              <a:gd name="connsiteX4" fmla="*/ 5780396 w 10912138"/>
              <a:gd name="connsiteY4" fmla="*/ 943959 h 1057365"/>
              <a:gd name="connsiteX5" fmla="*/ 5737980 w 10912138"/>
              <a:gd name="connsiteY5" fmla="*/ 864485 h 1057365"/>
              <a:gd name="connsiteX6" fmla="*/ 5809194 w 10912138"/>
              <a:gd name="connsiteY6" fmla="*/ 816487 h 1057365"/>
              <a:gd name="connsiteX7" fmla="*/ 5830849 w 10912138"/>
              <a:gd name="connsiteY7" fmla="*/ 760007 h 1057365"/>
              <a:gd name="connsiteX8" fmla="*/ 5737980 w 10912138"/>
              <a:gd name="connsiteY8" fmla="*/ 760007 h 1057365"/>
              <a:gd name="connsiteX9" fmla="*/ 9766013 w 10912138"/>
              <a:gd name="connsiteY9" fmla="*/ 534979 h 1057365"/>
              <a:gd name="connsiteX10" fmla="*/ 9687878 w 10912138"/>
              <a:gd name="connsiteY10" fmla="*/ 558643 h 1057365"/>
              <a:gd name="connsiteX11" fmla="*/ 9617780 w 10912138"/>
              <a:gd name="connsiteY11" fmla="*/ 587664 h 1057365"/>
              <a:gd name="connsiteX12" fmla="*/ 9602600 w 10912138"/>
              <a:gd name="connsiteY12" fmla="*/ 621151 h 1057365"/>
              <a:gd name="connsiteX13" fmla="*/ 9617557 w 10912138"/>
              <a:gd name="connsiteY13" fmla="*/ 656200 h 1057365"/>
              <a:gd name="connsiteX14" fmla="*/ 9661536 w 10912138"/>
              <a:gd name="connsiteY14" fmla="*/ 669817 h 1057365"/>
              <a:gd name="connsiteX15" fmla="*/ 9718016 w 10912138"/>
              <a:gd name="connsiteY15" fmla="*/ 655083 h 1057365"/>
              <a:gd name="connsiteX16" fmla="*/ 9755074 w 10912138"/>
              <a:gd name="connsiteY16" fmla="*/ 619141 h 1057365"/>
              <a:gd name="connsiteX17" fmla="*/ 9766013 w 10912138"/>
              <a:gd name="connsiteY17" fmla="*/ 564001 h 1057365"/>
              <a:gd name="connsiteX18" fmla="*/ 7737188 w 10912138"/>
              <a:gd name="connsiteY18" fmla="*/ 534979 h 1057365"/>
              <a:gd name="connsiteX19" fmla="*/ 7659054 w 10912138"/>
              <a:gd name="connsiteY19" fmla="*/ 558643 h 1057365"/>
              <a:gd name="connsiteX20" fmla="*/ 7588955 w 10912138"/>
              <a:gd name="connsiteY20" fmla="*/ 587664 h 1057365"/>
              <a:gd name="connsiteX21" fmla="*/ 7573775 w 10912138"/>
              <a:gd name="connsiteY21" fmla="*/ 621151 h 1057365"/>
              <a:gd name="connsiteX22" fmla="*/ 7588732 w 10912138"/>
              <a:gd name="connsiteY22" fmla="*/ 656200 h 1057365"/>
              <a:gd name="connsiteX23" fmla="*/ 7632711 w 10912138"/>
              <a:gd name="connsiteY23" fmla="*/ 669817 h 1057365"/>
              <a:gd name="connsiteX24" fmla="*/ 7689191 w 10912138"/>
              <a:gd name="connsiteY24" fmla="*/ 655083 h 1057365"/>
              <a:gd name="connsiteX25" fmla="*/ 7726249 w 10912138"/>
              <a:gd name="connsiteY25" fmla="*/ 619141 h 1057365"/>
              <a:gd name="connsiteX26" fmla="*/ 7737188 w 10912138"/>
              <a:gd name="connsiteY26" fmla="*/ 564001 h 1057365"/>
              <a:gd name="connsiteX27" fmla="*/ 1536414 w 10912138"/>
              <a:gd name="connsiteY27" fmla="*/ 534979 h 1057365"/>
              <a:gd name="connsiteX28" fmla="*/ 1458279 w 10912138"/>
              <a:gd name="connsiteY28" fmla="*/ 558643 h 1057365"/>
              <a:gd name="connsiteX29" fmla="*/ 1388181 w 10912138"/>
              <a:gd name="connsiteY29" fmla="*/ 587664 h 1057365"/>
              <a:gd name="connsiteX30" fmla="*/ 1373000 w 10912138"/>
              <a:gd name="connsiteY30" fmla="*/ 621151 h 1057365"/>
              <a:gd name="connsiteX31" fmla="*/ 1387958 w 10912138"/>
              <a:gd name="connsiteY31" fmla="*/ 656200 h 1057365"/>
              <a:gd name="connsiteX32" fmla="*/ 1431936 w 10912138"/>
              <a:gd name="connsiteY32" fmla="*/ 669817 h 1057365"/>
              <a:gd name="connsiteX33" fmla="*/ 1488417 w 10912138"/>
              <a:gd name="connsiteY33" fmla="*/ 655083 h 1057365"/>
              <a:gd name="connsiteX34" fmla="*/ 1525475 w 10912138"/>
              <a:gd name="connsiteY34" fmla="*/ 619141 h 1057365"/>
              <a:gd name="connsiteX35" fmla="*/ 1536414 w 10912138"/>
              <a:gd name="connsiteY35" fmla="*/ 564001 h 1057365"/>
              <a:gd name="connsiteX36" fmla="*/ 3550505 w 10912138"/>
              <a:gd name="connsiteY36" fmla="*/ 400141 h 1057365"/>
              <a:gd name="connsiteX37" fmla="*/ 3484872 w 10912138"/>
              <a:gd name="connsiteY37" fmla="*/ 430725 h 1057365"/>
              <a:gd name="connsiteX38" fmla="*/ 3458975 w 10912138"/>
              <a:gd name="connsiteY38" fmla="*/ 523817 h 1057365"/>
              <a:gd name="connsiteX39" fmla="*/ 3484649 w 10912138"/>
              <a:gd name="connsiteY39" fmla="*/ 617579 h 1057365"/>
              <a:gd name="connsiteX40" fmla="*/ 3549165 w 10912138"/>
              <a:gd name="connsiteY40" fmla="*/ 647940 h 1057365"/>
              <a:gd name="connsiteX41" fmla="*/ 3613683 w 10912138"/>
              <a:gd name="connsiteY41" fmla="*/ 618025 h 1057365"/>
              <a:gd name="connsiteX42" fmla="*/ 3638909 w 10912138"/>
              <a:gd name="connsiteY42" fmla="*/ 522031 h 1057365"/>
              <a:gd name="connsiteX43" fmla="*/ 3613459 w 10912138"/>
              <a:gd name="connsiteY43" fmla="*/ 430278 h 1057365"/>
              <a:gd name="connsiteX44" fmla="*/ 3550505 w 10912138"/>
              <a:gd name="connsiteY44" fmla="*/ 400141 h 1057365"/>
              <a:gd name="connsiteX45" fmla="*/ 10638444 w 10912138"/>
              <a:gd name="connsiteY45" fmla="*/ 382728 h 1057365"/>
              <a:gd name="connsiteX46" fmla="*/ 10569238 w 10912138"/>
              <a:gd name="connsiteY46" fmla="*/ 417107 h 1057365"/>
              <a:gd name="connsiteX47" fmla="*/ 10548254 w 10912138"/>
              <a:gd name="connsiteY47" fmla="*/ 480954 h 1057365"/>
              <a:gd name="connsiteX48" fmla="*/ 10727294 w 10912138"/>
              <a:gd name="connsiteY48" fmla="*/ 480954 h 1057365"/>
              <a:gd name="connsiteX49" fmla="*/ 10698942 w 10912138"/>
              <a:gd name="connsiteY49" fmla="*/ 405499 h 1057365"/>
              <a:gd name="connsiteX50" fmla="*/ 10638444 w 10912138"/>
              <a:gd name="connsiteY50" fmla="*/ 382728 h 1057365"/>
              <a:gd name="connsiteX51" fmla="*/ 5075844 w 10912138"/>
              <a:gd name="connsiteY51" fmla="*/ 382728 h 1057365"/>
              <a:gd name="connsiteX52" fmla="*/ 5006639 w 10912138"/>
              <a:gd name="connsiteY52" fmla="*/ 417107 h 1057365"/>
              <a:gd name="connsiteX53" fmla="*/ 4985654 w 10912138"/>
              <a:gd name="connsiteY53" fmla="*/ 480954 h 1057365"/>
              <a:gd name="connsiteX54" fmla="*/ 5164694 w 10912138"/>
              <a:gd name="connsiteY54" fmla="*/ 480954 h 1057365"/>
              <a:gd name="connsiteX55" fmla="*/ 5136342 w 10912138"/>
              <a:gd name="connsiteY55" fmla="*/ 405499 h 1057365"/>
              <a:gd name="connsiteX56" fmla="*/ 5075844 w 10912138"/>
              <a:gd name="connsiteY56" fmla="*/ 382728 h 1057365"/>
              <a:gd name="connsiteX57" fmla="*/ 7971295 w 10912138"/>
              <a:gd name="connsiteY57" fmla="*/ 285841 h 1057365"/>
              <a:gd name="connsiteX58" fmla="*/ 8163039 w 10912138"/>
              <a:gd name="connsiteY58" fmla="*/ 285841 h 1057365"/>
              <a:gd name="connsiteX59" fmla="*/ 8260840 w 10912138"/>
              <a:gd name="connsiteY59" fmla="*/ 601505 h 1057365"/>
              <a:gd name="connsiteX60" fmla="*/ 8351672 w 10912138"/>
              <a:gd name="connsiteY60" fmla="*/ 285841 h 1057365"/>
              <a:gd name="connsiteX61" fmla="*/ 8530740 w 10912138"/>
              <a:gd name="connsiteY61" fmla="*/ 285841 h 1057365"/>
              <a:gd name="connsiteX62" fmla="*/ 8342616 w 10912138"/>
              <a:gd name="connsiteY62" fmla="*/ 792482 h 1057365"/>
              <a:gd name="connsiteX63" fmla="*/ 8277011 w 10912138"/>
              <a:gd name="connsiteY63" fmla="*/ 909545 h 1057365"/>
              <a:gd name="connsiteX64" fmla="*/ 8132859 w 10912138"/>
              <a:gd name="connsiteY64" fmla="*/ 952442 h 1057365"/>
              <a:gd name="connsiteX65" fmla="*/ 8011464 w 10912138"/>
              <a:gd name="connsiteY65" fmla="*/ 941726 h 1057365"/>
              <a:gd name="connsiteX66" fmla="*/ 7997191 w 10912138"/>
              <a:gd name="connsiteY66" fmla="*/ 814925 h 1057365"/>
              <a:gd name="connsiteX67" fmla="*/ 8084625 w 10912138"/>
              <a:gd name="connsiteY67" fmla="*/ 827426 h 1057365"/>
              <a:gd name="connsiteX68" fmla="*/ 8136595 w 10912138"/>
              <a:gd name="connsiteY68" fmla="*/ 812675 h 1057365"/>
              <a:gd name="connsiteX69" fmla="*/ 8170273 w 10912138"/>
              <a:gd name="connsiteY69" fmla="*/ 759923 h 1057365"/>
              <a:gd name="connsiteX70" fmla="*/ 1770520 w 10912138"/>
              <a:gd name="connsiteY70" fmla="*/ 285841 h 1057365"/>
              <a:gd name="connsiteX71" fmla="*/ 1962264 w 10912138"/>
              <a:gd name="connsiteY71" fmla="*/ 285841 h 1057365"/>
              <a:gd name="connsiteX72" fmla="*/ 2060066 w 10912138"/>
              <a:gd name="connsiteY72" fmla="*/ 601505 h 1057365"/>
              <a:gd name="connsiteX73" fmla="*/ 2150897 w 10912138"/>
              <a:gd name="connsiteY73" fmla="*/ 285841 h 1057365"/>
              <a:gd name="connsiteX74" fmla="*/ 2329965 w 10912138"/>
              <a:gd name="connsiteY74" fmla="*/ 285841 h 1057365"/>
              <a:gd name="connsiteX75" fmla="*/ 2141842 w 10912138"/>
              <a:gd name="connsiteY75" fmla="*/ 792482 h 1057365"/>
              <a:gd name="connsiteX76" fmla="*/ 2076237 w 10912138"/>
              <a:gd name="connsiteY76" fmla="*/ 909545 h 1057365"/>
              <a:gd name="connsiteX77" fmla="*/ 1932085 w 10912138"/>
              <a:gd name="connsiteY77" fmla="*/ 952442 h 1057365"/>
              <a:gd name="connsiteX78" fmla="*/ 1810690 w 10912138"/>
              <a:gd name="connsiteY78" fmla="*/ 941726 h 1057365"/>
              <a:gd name="connsiteX79" fmla="*/ 1796416 w 10912138"/>
              <a:gd name="connsiteY79" fmla="*/ 814925 h 1057365"/>
              <a:gd name="connsiteX80" fmla="*/ 1883851 w 10912138"/>
              <a:gd name="connsiteY80" fmla="*/ 827426 h 1057365"/>
              <a:gd name="connsiteX81" fmla="*/ 1935821 w 10912138"/>
              <a:gd name="connsiteY81" fmla="*/ 812675 h 1057365"/>
              <a:gd name="connsiteX82" fmla="*/ 1969499 w 10912138"/>
              <a:gd name="connsiteY82" fmla="*/ 759923 h 1057365"/>
              <a:gd name="connsiteX83" fmla="*/ 10630853 w 10912138"/>
              <a:gd name="connsiteY83" fmla="*/ 275125 h 1057365"/>
              <a:gd name="connsiteX84" fmla="*/ 10791588 w 10912138"/>
              <a:gd name="connsiteY84" fmla="*/ 305933 h 1057365"/>
              <a:gd name="connsiteX85" fmla="*/ 10881331 w 10912138"/>
              <a:gd name="connsiteY85" fmla="*/ 395229 h 1057365"/>
              <a:gd name="connsiteX86" fmla="*/ 10912138 w 10912138"/>
              <a:gd name="connsiteY86" fmla="*/ 547481 h 1057365"/>
              <a:gd name="connsiteX87" fmla="*/ 10912138 w 10912138"/>
              <a:gd name="connsiteY87" fmla="*/ 568019 h 1057365"/>
              <a:gd name="connsiteX88" fmla="*/ 10547807 w 10912138"/>
              <a:gd name="connsiteY88" fmla="*/ 568019 h 1057365"/>
              <a:gd name="connsiteX89" fmla="*/ 10571471 w 10912138"/>
              <a:gd name="connsiteY89" fmla="*/ 633206 h 1057365"/>
              <a:gd name="connsiteX90" fmla="*/ 10640229 w 10912138"/>
              <a:gd name="connsiteY90" fmla="*/ 664013 h 1057365"/>
              <a:gd name="connsiteX91" fmla="*/ 10691129 w 10912138"/>
              <a:gd name="connsiteY91" fmla="*/ 650619 h 1057365"/>
              <a:gd name="connsiteX92" fmla="*/ 10722829 w 10912138"/>
              <a:gd name="connsiteY92" fmla="*/ 620704 h 1057365"/>
              <a:gd name="connsiteX93" fmla="*/ 10901869 w 10912138"/>
              <a:gd name="connsiteY93" fmla="*/ 637224 h 1057365"/>
              <a:gd name="connsiteX94" fmla="*/ 10802750 w 10912138"/>
              <a:gd name="connsiteY94" fmla="*/ 739692 h 1057365"/>
              <a:gd name="connsiteX95" fmla="*/ 10636211 w 10912138"/>
              <a:gd name="connsiteY95" fmla="*/ 770723 h 1057365"/>
              <a:gd name="connsiteX96" fmla="*/ 10487978 w 10912138"/>
              <a:gd name="connsiteY96" fmla="*/ 744157 h 1057365"/>
              <a:gd name="connsiteX97" fmla="*/ 10398458 w 10912138"/>
              <a:gd name="connsiteY97" fmla="*/ 659771 h 1057365"/>
              <a:gd name="connsiteX98" fmla="*/ 10362963 w 10912138"/>
              <a:gd name="connsiteY98" fmla="*/ 523817 h 1057365"/>
              <a:gd name="connsiteX99" fmla="*/ 10434177 w 10912138"/>
              <a:gd name="connsiteY99" fmla="*/ 343884 h 1057365"/>
              <a:gd name="connsiteX100" fmla="*/ 10630853 w 10912138"/>
              <a:gd name="connsiteY100" fmla="*/ 275125 h 1057365"/>
              <a:gd name="connsiteX101" fmla="*/ 9679842 w 10912138"/>
              <a:gd name="connsiteY101" fmla="*/ 275125 h 1057365"/>
              <a:gd name="connsiteX102" fmla="*/ 9811108 w 10912138"/>
              <a:gd name="connsiteY102" fmla="*/ 284278 h 1057365"/>
              <a:gd name="connsiteX103" fmla="*/ 9893708 w 10912138"/>
              <a:gd name="connsiteY103" fmla="*/ 322452 h 1057365"/>
              <a:gd name="connsiteX104" fmla="*/ 9930319 w 10912138"/>
              <a:gd name="connsiteY104" fmla="*/ 379379 h 1057365"/>
              <a:gd name="connsiteX105" fmla="*/ 9943714 w 10912138"/>
              <a:gd name="connsiteY105" fmla="*/ 449701 h 1057365"/>
              <a:gd name="connsiteX106" fmla="*/ 9943714 w 10912138"/>
              <a:gd name="connsiteY106" fmla="*/ 659102 h 1057365"/>
              <a:gd name="connsiteX107" fmla="*/ 9947955 w 10912138"/>
              <a:gd name="connsiteY107" fmla="*/ 711564 h 1057365"/>
              <a:gd name="connsiteX108" fmla="*/ 9966485 w 10912138"/>
              <a:gd name="connsiteY108" fmla="*/ 760007 h 1057365"/>
              <a:gd name="connsiteX109" fmla="*/ 9795927 w 10912138"/>
              <a:gd name="connsiteY109" fmla="*/ 760007 h 1057365"/>
              <a:gd name="connsiteX110" fmla="*/ 9782533 w 10912138"/>
              <a:gd name="connsiteY110" fmla="*/ 732102 h 1057365"/>
              <a:gd name="connsiteX111" fmla="*/ 9776282 w 10912138"/>
              <a:gd name="connsiteY111" fmla="*/ 701964 h 1057365"/>
              <a:gd name="connsiteX112" fmla="*/ 9705291 w 10912138"/>
              <a:gd name="connsiteY112" fmla="*/ 751077 h 1057365"/>
              <a:gd name="connsiteX113" fmla="*/ 9593224 w 10912138"/>
              <a:gd name="connsiteY113" fmla="*/ 770723 h 1057365"/>
              <a:gd name="connsiteX114" fmla="*/ 9464413 w 10912138"/>
              <a:gd name="connsiteY114" fmla="*/ 731432 h 1057365"/>
              <a:gd name="connsiteX115" fmla="*/ 9420434 w 10912138"/>
              <a:gd name="connsiteY115" fmla="*/ 634545 h 1057365"/>
              <a:gd name="connsiteX116" fmla="*/ 9452135 w 10912138"/>
              <a:gd name="connsiteY116" fmla="*/ 545695 h 1057365"/>
              <a:gd name="connsiteX117" fmla="*/ 9569113 w 10912138"/>
              <a:gd name="connsiteY117" fmla="*/ 493902 h 1057365"/>
              <a:gd name="connsiteX118" fmla="*/ 9701719 w 10912138"/>
              <a:gd name="connsiteY118" fmla="*/ 465104 h 1057365"/>
              <a:gd name="connsiteX119" fmla="*/ 9766013 w 10912138"/>
              <a:gd name="connsiteY119" fmla="*/ 443450 h 1057365"/>
              <a:gd name="connsiteX120" fmla="*/ 9752172 w 10912138"/>
              <a:gd name="connsiteY120" fmla="*/ 396569 h 1057365"/>
              <a:gd name="connsiteX121" fmla="*/ 9703505 w 10912138"/>
              <a:gd name="connsiteY121" fmla="*/ 383174 h 1057365"/>
              <a:gd name="connsiteX122" fmla="*/ 9636533 w 10912138"/>
              <a:gd name="connsiteY122" fmla="*/ 397462 h 1057365"/>
              <a:gd name="connsiteX123" fmla="*/ 9608404 w 10912138"/>
              <a:gd name="connsiteY123" fmla="*/ 439431 h 1057365"/>
              <a:gd name="connsiteX124" fmla="*/ 9434722 w 10912138"/>
              <a:gd name="connsiteY124" fmla="*/ 421126 h 1057365"/>
              <a:gd name="connsiteX125" fmla="*/ 9463073 w 10912138"/>
              <a:gd name="connsiteY125" fmla="*/ 349465 h 1057365"/>
              <a:gd name="connsiteX126" fmla="*/ 9516428 w 10912138"/>
              <a:gd name="connsiteY126" fmla="*/ 304147 h 1057365"/>
              <a:gd name="connsiteX127" fmla="*/ 9585187 w 10912138"/>
              <a:gd name="connsiteY127" fmla="*/ 282715 h 1057365"/>
              <a:gd name="connsiteX128" fmla="*/ 9679842 w 10912138"/>
              <a:gd name="connsiteY128" fmla="*/ 275125 h 1057365"/>
              <a:gd name="connsiteX129" fmla="*/ 9099114 w 10912138"/>
              <a:gd name="connsiteY129" fmla="*/ 275125 h 1057365"/>
              <a:gd name="connsiteX130" fmla="*/ 9224353 w 10912138"/>
              <a:gd name="connsiteY130" fmla="*/ 288073 h 1057365"/>
              <a:gd name="connsiteX131" fmla="*/ 9291772 w 10912138"/>
              <a:gd name="connsiteY131" fmla="*/ 328257 h 1057365"/>
              <a:gd name="connsiteX132" fmla="*/ 9336644 w 10912138"/>
              <a:gd name="connsiteY132" fmla="*/ 401927 h 1057365"/>
              <a:gd name="connsiteX133" fmla="*/ 9164301 w 10912138"/>
              <a:gd name="connsiteY133" fmla="*/ 418893 h 1057365"/>
              <a:gd name="connsiteX134" fmla="*/ 9141977 w 10912138"/>
              <a:gd name="connsiteY134" fmla="*/ 385407 h 1057365"/>
              <a:gd name="connsiteX135" fmla="*/ 9090185 w 10912138"/>
              <a:gd name="connsiteY135" fmla="*/ 371119 h 1057365"/>
              <a:gd name="connsiteX136" fmla="*/ 9045313 w 10912138"/>
              <a:gd name="connsiteY136" fmla="*/ 382041 h 1057365"/>
              <a:gd name="connsiteX137" fmla="*/ 9031249 w 10912138"/>
              <a:gd name="connsiteY137" fmla="*/ 408568 h 1057365"/>
              <a:gd name="connsiteX138" fmla="*/ 9049108 w 10912138"/>
              <a:gd name="connsiteY138" fmla="*/ 434869 h 1057365"/>
              <a:gd name="connsiteX139" fmla="*/ 9126796 w 10912138"/>
              <a:gd name="connsiteY139" fmla="*/ 450921 h 1057365"/>
              <a:gd name="connsiteX140" fmla="*/ 9261635 w 10912138"/>
              <a:gd name="connsiteY140" fmla="*/ 479465 h 1057365"/>
              <a:gd name="connsiteX141" fmla="*/ 9329277 w 10912138"/>
              <a:gd name="connsiteY141" fmla="*/ 531651 h 1057365"/>
              <a:gd name="connsiteX142" fmla="*/ 9352717 w 10912138"/>
              <a:gd name="connsiteY142" fmla="*/ 606138 h 1057365"/>
              <a:gd name="connsiteX143" fmla="*/ 9327937 w 10912138"/>
              <a:gd name="connsiteY143" fmla="*/ 685978 h 1057365"/>
              <a:gd name="connsiteX144" fmla="*/ 9249803 w 10912138"/>
              <a:gd name="connsiteY144" fmla="*/ 747753 h 1057365"/>
              <a:gd name="connsiteX145" fmla="*/ 9104472 w 10912138"/>
              <a:gd name="connsiteY145" fmla="*/ 770723 h 1057365"/>
              <a:gd name="connsiteX146" fmla="*/ 8919404 w 10912138"/>
              <a:gd name="connsiteY146" fmla="*/ 733665 h 1057365"/>
              <a:gd name="connsiteX147" fmla="*/ 8848636 w 10912138"/>
              <a:gd name="connsiteY147" fmla="*/ 628294 h 1057365"/>
              <a:gd name="connsiteX148" fmla="*/ 9029016 w 10912138"/>
              <a:gd name="connsiteY148" fmla="*/ 611328 h 1057365"/>
              <a:gd name="connsiteX149" fmla="*/ 9060270 w 10912138"/>
              <a:gd name="connsiteY149" fmla="*/ 657316 h 1057365"/>
              <a:gd name="connsiteX150" fmla="*/ 9113848 w 10912138"/>
              <a:gd name="connsiteY150" fmla="*/ 671157 h 1057365"/>
              <a:gd name="connsiteX151" fmla="*/ 9170552 w 10912138"/>
              <a:gd name="connsiteY151" fmla="*/ 655551 h 1057365"/>
              <a:gd name="connsiteX152" fmla="*/ 9186179 w 10912138"/>
              <a:gd name="connsiteY152" fmla="*/ 626578 h 1057365"/>
              <a:gd name="connsiteX153" fmla="*/ 9165640 w 10912138"/>
              <a:gd name="connsiteY153" fmla="*/ 596259 h 1057365"/>
              <a:gd name="connsiteX154" fmla="*/ 9087506 w 10912138"/>
              <a:gd name="connsiteY154" fmla="*/ 577535 h 1057365"/>
              <a:gd name="connsiteX155" fmla="*/ 8956016 w 10912138"/>
              <a:gd name="connsiteY155" fmla="*/ 546985 h 1057365"/>
              <a:gd name="connsiteX156" fmla="*/ 8893955 w 10912138"/>
              <a:gd name="connsiteY156" fmla="*/ 499484 h 1057365"/>
              <a:gd name="connsiteX157" fmla="*/ 8868728 w 10912138"/>
              <a:gd name="connsiteY157" fmla="*/ 423211 h 1057365"/>
              <a:gd name="connsiteX158" fmla="*/ 8895964 w 10912138"/>
              <a:gd name="connsiteY158" fmla="*/ 342475 h 1057365"/>
              <a:gd name="connsiteX159" fmla="*/ 8970973 w 10912138"/>
              <a:gd name="connsiteY159" fmla="*/ 291851 h 1057365"/>
              <a:gd name="connsiteX160" fmla="*/ 9099114 w 10912138"/>
              <a:gd name="connsiteY160" fmla="*/ 275125 h 1057365"/>
              <a:gd name="connsiteX161" fmla="*/ 7651017 w 10912138"/>
              <a:gd name="connsiteY161" fmla="*/ 275125 h 1057365"/>
              <a:gd name="connsiteX162" fmla="*/ 7782283 w 10912138"/>
              <a:gd name="connsiteY162" fmla="*/ 284278 h 1057365"/>
              <a:gd name="connsiteX163" fmla="*/ 7864883 w 10912138"/>
              <a:gd name="connsiteY163" fmla="*/ 322452 h 1057365"/>
              <a:gd name="connsiteX164" fmla="*/ 7901495 w 10912138"/>
              <a:gd name="connsiteY164" fmla="*/ 379379 h 1057365"/>
              <a:gd name="connsiteX165" fmla="*/ 7914889 w 10912138"/>
              <a:gd name="connsiteY165" fmla="*/ 449701 h 1057365"/>
              <a:gd name="connsiteX166" fmla="*/ 7914889 w 10912138"/>
              <a:gd name="connsiteY166" fmla="*/ 659102 h 1057365"/>
              <a:gd name="connsiteX167" fmla="*/ 7919131 w 10912138"/>
              <a:gd name="connsiteY167" fmla="*/ 711564 h 1057365"/>
              <a:gd name="connsiteX168" fmla="*/ 7937660 w 10912138"/>
              <a:gd name="connsiteY168" fmla="*/ 760007 h 1057365"/>
              <a:gd name="connsiteX169" fmla="*/ 7767103 w 10912138"/>
              <a:gd name="connsiteY169" fmla="*/ 760007 h 1057365"/>
              <a:gd name="connsiteX170" fmla="*/ 7753708 w 10912138"/>
              <a:gd name="connsiteY170" fmla="*/ 732102 h 1057365"/>
              <a:gd name="connsiteX171" fmla="*/ 7747457 w 10912138"/>
              <a:gd name="connsiteY171" fmla="*/ 701964 h 1057365"/>
              <a:gd name="connsiteX172" fmla="*/ 7676466 w 10912138"/>
              <a:gd name="connsiteY172" fmla="*/ 751077 h 1057365"/>
              <a:gd name="connsiteX173" fmla="*/ 7564399 w 10912138"/>
              <a:gd name="connsiteY173" fmla="*/ 770723 h 1057365"/>
              <a:gd name="connsiteX174" fmla="*/ 7435588 w 10912138"/>
              <a:gd name="connsiteY174" fmla="*/ 731432 h 1057365"/>
              <a:gd name="connsiteX175" fmla="*/ 7391609 w 10912138"/>
              <a:gd name="connsiteY175" fmla="*/ 634545 h 1057365"/>
              <a:gd name="connsiteX176" fmla="*/ 7423310 w 10912138"/>
              <a:gd name="connsiteY176" fmla="*/ 545695 h 1057365"/>
              <a:gd name="connsiteX177" fmla="*/ 7540289 w 10912138"/>
              <a:gd name="connsiteY177" fmla="*/ 493902 h 1057365"/>
              <a:gd name="connsiteX178" fmla="*/ 7672895 w 10912138"/>
              <a:gd name="connsiteY178" fmla="*/ 465104 h 1057365"/>
              <a:gd name="connsiteX179" fmla="*/ 7737188 w 10912138"/>
              <a:gd name="connsiteY179" fmla="*/ 443450 h 1057365"/>
              <a:gd name="connsiteX180" fmla="*/ 7723347 w 10912138"/>
              <a:gd name="connsiteY180" fmla="*/ 396569 h 1057365"/>
              <a:gd name="connsiteX181" fmla="*/ 7674680 w 10912138"/>
              <a:gd name="connsiteY181" fmla="*/ 383174 h 1057365"/>
              <a:gd name="connsiteX182" fmla="*/ 7607708 w 10912138"/>
              <a:gd name="connsiteY182" fmla="*/ 397462 h 1057365"/>
              <a:gd name="connsiteX183" fmla="*/ 7579579 w 10912138"/>
              <a:gd name="connsiteY183" fmla="*/ 439431 h 1057365"/>
              <a:gd name="connsiteX184" fmla="*/ 7405897 w 10912138"/>
              <a:gd name="connsiteY184" fmla="*/ 421126 h 1057365"/>
              <a:gd name="connsiteX185" fmla="*/ 7434249 w 10912138"/>
              <a:gd name="connsiteY185" fmla="*/ 349465 h 1057365"/>
              <a:gd name="connsiteX186" fmla="*/ 7487604 w 10912138"/>
              <a:gd name="connsiteY186" fmla="*/ 304147 h 1057365"/>
              <a:gd name="connsiteX187" fmla="*/ 7556362 w 10912138"/>
              <a:gd name="connsiteY187" fmla="*/ 282715 h 1057365"/>
              <a:gd name="connsiteX188" fmla="*/ 7651017 w 10912138"/>
              <a:gd name="connsiteY188" fmla="*/ 275125 h 1057365"/>
              <a:gd name="connsiteX189" fmla="*/ 5068254 w 10912138"/>
              <a:gd name="connsiteY189" fmla="*/ 275125 h 1057365"/>
              <a:gd name="connsiteX190" fmla="*/ 5228988 w 10912138"/>
              <a:gd name="connsiteY190" fmla="*/ 305933 h 1057365"/>
              <a:gd name="connsiteX191" fmla="*/ 5318731 w 10912138"/>
              <a:gd name="connsiteY191" fmla="*/ 395229 h 1057365"/>
              <a:gd name="connsiteX192" fmla="*/ 5349539 w 10912138"/>
              <a:gd name="connsiteY192" fmla="*/ 547481 h 1057365"/>
              <a:gd name="connsiteX193" fmla="*/ 5349539 w 10912138"/>
              <a:gd name="connsiteY193" fmla="*/ 568019 h 1057365"/>
              <a:gd name="connsiteX194" fmla="*/ 4985207 w 10912138"/>
              <a:gd name="connsiteY194" fmla="*/ 568019 h 1057365"/>
              <a:gd name="connsiteX195" fmla="*/ 5008871 w 10912138"/>
              <a:gd name="connsiteY195" fmla="*/ 633206 h 1057365"/>
              <a:gd name="connsiteX196" fmla="*/ 5077630 w 10912138"/>
              <a:gd name="connsiteY196" fmla="*/ 664013 h 1057365"/>
              <a:gd name="connsiteX197" fmla="*/ 5128529 w 10912138"/>
              <a:gd name="connsiteY197" fmla="*/ 650619 h 1057365"/>
              <a:gd name="connsiteX198" fmla="*/ 5160229 w 10912138"/>
              <a:gd name="connsiteY198" fmla="*/ 620704 h 1057365"/>
              <a:gd name="connsiteX199" fmla="*/ 5339270 w 10912138"/>
              <a:gd name="connsiteY199" fmla="*/ 637224 h 1057365"/>
              <a:gd name="connsiteX200" fmla="*/ 5240150 w 10912138"/>
              <a:gd name="connsiteY200" fmla="*/ 739692 h 1057365"/>
              <a:gd name="connsiteX201" fmla="*/ 5073611 w 10912138"/>
              <a:gd name="connsiteY201" fmla="*/ 770723 h 1057365"/>
              <a:gd name="connsiteX202" fmla="*/ 4925379 w 10912138"/>
              <a:gd name="connsiteY202" fmla="*/ 744157 h 1057365"/>
              <a:gd name="connsiteX203" fmla="*/ 4835859 w 10912138"/>
              <a:gd name="connsiteY203" fmla="*/ 659771 h 1057365"/>
              <a:gd name="connsiteX204" fmla="*/ 4800363 w 10912138"/>
              <a:gd name="connsiteY204" fmla="*/ 523817 h 1057365"/>
              <a:gd name="connsiteX205" fmla="*/ 4871577 w 10912138"/>
              <a:gd name="connsiteY205" fmla="*/ 343884 h 1057365"/>
              <a:gd name="connsiteX206" fmla="*/ 5068254 w 10912138"/>
              <a:gd name="connsiteY206" fmla="*/ 275125 h 1057365"/>
              <a:gd name="connsiteX207" fmla="*/ 4243835 w 10912138"/>
              <a:gd name="connsiteY207" fmla="*/ 275125 h 1057365"/>
              <a:gd name="connsiteX208" fmla="*/ 4333711 w 10912138"/>
              <a:gd name="connsiteY208" fmla="*/ 295217 h 1057365"/>
              <a:gd name="connsiteX209" fmla="*/ 4387812 w 10912138"/>
              <a:gd name="connsiteY209" fmla="*/ 355046 h 1057365"/>
              <a:gd name="connsiteX210" fmla="*/ 4465842 w 10912138"/>
              <a:gd name="connsiteY210" fmla="*/ 291868 h 1057365"/>
              <a:gd name="connsiteX211" fmla="*/ 4552788 w 10912138"/>
              <a:gd name="connsiteY211" fmla="*/ 275125 h 1057365"/>
              <a:gd name="connsiteX212" fmla="*/ 4671835 w 10912138"/>
              <a:gd name="connsiteY212" fmla="*/ 320443 h 1057365"/>
              <a:gd name="connsiteX213" fmla="*/ 4714638 w 10912138"/>
              <a:gd name="connsiteY213" fmla="*/ 462202 h 1057365"/>
              <a:gd name="connsiteX214" fmla="*/ 4714638 w 10912138"/>
              <a:gd name="connsiteY214" fmla="*/ 760007 h 1057365"/>
              <a:gd name="connsiteX215" fmla="*/ 4532473 w 10912138"/>
              <a:gd name="connsiteY215" fmla="*/ 760007 h 1057365"/>
              <a:gd name="connsiteX216" fmla="*/ 4532473 w 10912138"/>
              <a:gd name="connsiteY216" fmla="*/ 489884 h 1057365"/>
              <a:gd name="connsiteX217" fmla="*/ 4520013 w 10912138"/>
              <a:gd name="connsiteY217" fmla="*/ 442110 h 1057365"/>
              <a:gd name="connsiteX218" fmla="*/ 4474632 w 10912138"/>
              <a:gd name="connsiteY218" fmla="*/ 417554 h 1057365"/>
              <a:gd name="connsiteX219" fmla="*/ 4423018 w 10912138"/>
              <a:gd name="connsiteY219" fmla="*/ 440771 h 1057365"/>
              <a:gd name="connsiteX220" fmla="*/ 4403439 w 10912138"/>
              <a:gd name="connsiteY220" fmla="*/ 515334 h 1057365"/>
              <a:gd name="connsiteX221" fmla="*/ 4403439 w 10912138"/>
              <a:gd name="connsiteY221" fmla="*/ 760007 h 1057365"/>
              <a:gd name="connsiteX222" fmla="*/ 4221273 w 10912138"/>
              <a:gd name="connsiteY222" fmla="*/ 760007 h 1057365"/>
              <a:gd name="connsiteX223" fmla="*/ 4221273 w 10912138"/>
              <a:gd name="connsiteY223" fmla="*/ 498814 h 1057365"/>
              <a:gd name="connsiteX224" fmla="*/ 4217687 w 10912138"/>
              <a:gd name="connsiteY224" fmla="*/ 456398 h 1057365"/>
              <a:gd name="connsiteX225" fmla="*/ 4197526 w 10912138"/>
              <a:gd name="connsiteY225" fmla="*/ 427600 h 1057365"/>
              <a:gd name="connsiteX226" fmla="*/ 4163928 w 10912138"/>
              <a:gd name="connsiteY226" fmla="*/ 416661 h 1057365"/>
              <a:gd name="connsiteX227" fmla="*/ 4112400 w 10912138"/>
              <a:gd name="connsiteY227" fmla="*/ 440324 h 1057365"/>
              <a:gd name="connsiteX228" fmla="*/ 4092239 w 10912138"/>
              <a:gd name="connsiteY228" fmla="*/ 518013 h 1057365"/>
              <a:gd name="connsiteX229" fmla="*/ 4092239 w 10912138"/>
              <a:gd name="connsiteY229" fmla="*/ 760007 h 1057365"/>
              <a:gd name="connsiteX230" fmla="*/ 3910074 w 10912138"/>
              <a:gd name="connsiteY230" fmla="*/ 760007 h 1057365"/>
              <a:gd name="connsiteX231" fmla="*/ 3910074 w 10912138"/>
              <a:gd name="connsiteY231" fmla="*/ 285841 h 1057365"/>
              <a:gd name="connsiteX232" fmla="*/ 4079738 w 10912138"/>
              <a:gd name="connsiteY232" fmla="*/ 285841 h 1057365"/>
              <a:gd name="connsiteX233" fmla="*/ 4079738 w 10912138"/>
              <a:gd name="connsiteY233" fmla="*/ 355046 h 1057365"/>
              <a:gd name="connsiteX234" fmla="*/ 4153739 w 10912138"/>
              <a:gd name="connsiteY234" fmla="*/ 293431 h 1057365"/>
              <a:gd name="connsiteX235" fmla="*/ 4243835 w 10912138"/>
              <a:gd name="connsiteY235" fmla="*/ 275125 h 1057365"/>
              <a:gd name="connsiteX236" fmla="*/ 3547826 w 10912138"/>
              <a:gd name="connsiteY236" fmla="*/ 275125 h 1057365"/>
              <a:gd name="connsiteX237" fmla="*/ 3763032 w 10912138"/>
              <a:gd name="connsiteY237" fmla="*/ 357725 h 1057365"/>
              <a:gd name="connsiteX238" fmla="*/ 3821521 w 10912138"/>
              <a:gd name="connsiteY238" fmla="*/ 521585 h 1057365"/>
              <a:gd name="connsiteX239" fmla="*/ 3748967 w 10912138"/>
              <a:gd name="connsiteY239" fmla="*/ 700848 h 1057365"/>
              <a:gd name="connsiteX240" fmla="*/ 3548273 w 10912138"/>
              <a:gd name="connsiteY240" fmla="*/ 770723 h 1057365"/>
              <a:gd name="connsiteX241" fmla="*/ 3363428 w 10912138"/>
              <a:gd name="connsiteY241" fmla="*/ 712680 h 1057365"/>
              <a:gd name="connsiteX242" fmla="*/ 3276810 w 10912138"/>
              <a:gd name="connsiteY242" fmla="*/ 524263 h 1057365"/>
              <a:gd name="connsiteX243" fmla="*/ 3350034 w 10912138"/>
              <a:gd name="connsiteY243" fmla="*/ 345446 h 1057365"/>
              <a:gd name="connsiteX244" fmla="*/ 3547826 w 10912138"/>
              <a:gd name="connsiteY244" fmla="*/ 275125 h 1057365"/>
              <a:gd name="connsiteX245" fmla="*/ 1450242 w 10912138"/>
              <a:gd name="connsiteY245" fmla="*/ 275125 h 1057365"/>
              <a:gd name="connsiteX246" fmla="*/ 1581509 w 10912138"/>
              <a:gd name="connsiteY246" fmla="*/ 284278 h 1057365"/>
              <a:gd name="connsiteX247" fmla="*/ 1664108 w 10912138"/>
              <a:gd name="connsiteY247" fmla="*/ 322452 h 1057365"/>
              <a:gd name="connsiteX248" fmla="*/ 1700720 w 10912138"/>
              <a:gd name="connsiteY248" fmla="*/ 379379 h 1057365"/>
              <a:gd name="connsiteX249" fmla="*/ 1714115 w 10912138"/>
              <a:gd name="connsiteY249" fmla="*/ 449701 h 1057365"/>
              <a:gd name="connsiteX250" fmla="*/ 1714115 w 10912138"/>
              <a:gd name="connsiteY250" fmla="*/ 659102 h 1057365"/>
              <a:gd name="connsiteX251" fmla="*/ 1718356 w 10912138"/>
              <a:gd name="connsiteY251" fmla="*/ 711564 h 1057365"/>
              <a:gd name="connsiteX252" fmla="*/ 1736885 w 10912138"/>
              <a:gd name="connsiteY252" fmla="*/ 760007 h 1057365"/>
              <a:gd name="connsiteX253" fmla="*/ 1566328 w 10912138"/>
              <a:gd name="connsiteY253" fmla="*/ 760007 h 1057365"/>
              <a:gd name="connsiteX254" fmla="*/ 1552934 w 10912138"/>
              <a:gd name="connsiteY254" fmla="*/ 732102 h 1057365"/>
              <a:gd name="connsiteX255" fmla="*/ 1546683 w 10912138"/>
              <a:gd name="connsiteY255" fmla="*/ 701964 h 1057365"/>
              <a:gd name="connsiteX256" fmla="*/ 1475692 w 10912138"/>
              <a:gd name="connsiteY256" fmla="*/ 751077 h 1057365"/>
              <a:gd name="connsiteX257" fmla="*/ 1363624 w 10912138"/>
              <a:gd name="connsiteY257" fmla="*/ 770723 h 1057365"/>
              <a:gd name="connsiteX258" fmla="*/ 1234814 w 10912138"/>
              <a:gd name="connsiteY258" fmla="*/ 731432 h 1057365"/>
              <a:gd name="connsiteX259" fmla="*/ 1190835 w 10912138"/>
              <a:gd name="connsiteY259" fmla="*/ 634545 h 1057365"/>
              <a:gd name="connsiteX260" fmla="*/ 1222535 w 10912138"/>
              <a:gd name="connsiteY260" fmla="*/ 545695 h 1057365"/>
              <a:gd name="connsiteX261" fmla="*/ 1339514 w 10912138"/>
              <a:gd name="connsiteY261" fmla="*/ 493902 h 1057365"/>
              <a:gd name="connsiteX262" fmla="*/ 1472120 w 10912138"/>
              <a:gd name="connsiteY262" fmla="*/ 465104 h 1057365"/>
              <a:gd name="connsiteX263" fmla="*/ 1536414 w 10912138"/>
              <a:gd name="connsiteY263" fmla="*/ 443450 h 1057365"/>
              <a:gd name="connsiteX264" fmla="*/ 1522573 w 10912138"/>
              <a:gd name="connsiteY264" fmla="*/ 396569 h 1057365"/>
              <a:gd name="connsiteX265" fmla="*/ 1473906 w 10912138"/>
              <a:gd name="connsiteY265" fmla="*/ 383174 h 1057365"/>
              <a:gd name="connsiteX266" fmla="*/ 1406933 w 10912138"/>
              <a:gd name="connsiteY266" fmla="*/ 397462 h 1057365"/>
              <a:gd name="connsiteX267" fmla="*/ 1378805 w 10912138"/>
              <a:gd name="connsiteY267" fmla="*/ 439431 h 1057365"/>
              <a:gd name="connsiteX268" fmla="*/ 1205122 w 10912138"/>
              <a:gd name="connsiteY268" fmla="*/ 421126 h 1057365"/>
              <a:gd name="connsiteX269" fmla="*/ 1233474 w 10912138"/>
              <a:gd name="connsiteY269" fmla="*/ 349465 h 1057365"/>
              <a:gd name="connsiteX270" fmla="*/ 1286829 w 10912138"/>
              <a:gd name="connsiteY270" fmla="*/ 304147 h 1057365"/>
              <a:gd name="connsiteX271" fmla="*/ 1355587 w 10912138"/>
              <a:gd name="connsiteY271" fmla="*/ 282715 h 1057365"/>
              <a:gd name="connsiteX272" fmla="*/ 1450242 w 10912138"/>
              <a:gd name="connsiteY272" fmla="*/ 275125 h 1057365"/>
              <a:gd name="connsiteX273" fmla="*/ 7223582 w 10912138"/>
              <a:gd name="connsiteY273" fmla="*/ 105461 h 1057365"/>
              <a:gd name="connsiteX274" fmla="*/ 7223582 w 10912138"/>
              <a:gd name="connsiteY274" fmla="*/ 285841 h 1057365"/>
              <a:gd name="connsiteX275" fmla="*/ 7323595 w 10912138"/>
              <a:gd name="connsiteY275" fmla="*/ 285841 h 1057365"/>
              <a:gd name="connsiteX276" fmla="*/ 7323595 w 10912138"/>
              <a:gd name="connsiteY276" fmla="*/ 418893 h 1057365"/>
              <a:gd name="connsiteX277" fmla="*/ 7223582 w 10912138"/>
              <a:gd name="connsiteY277" fmla="*/ 418893 h 1057365"/>
              <a:gd name="connsiteX278" fmla="*/ 7223582 w 10912138"/>
              <a:gd name="connsiteY278" fmla="*/ 586883 h 1057365"/>
              <a:gd name="connsiteX279" fmla="*/ 7229387 w 10912138"/>
              <a:gd name="connsiteY279" fmla="*/ 626983 h 1057365"/>
              <a:gd name="connsiteX280" fmla="*/ 7260641 w 10912138"/>
              <a:gd name="connsiteY280" fmla="*/ 642135 h 1057365"/>
              <a:gd name="connsiteX281" fmla="*/ 7316898 w 10912138"/>
              <a:gd name="connsiteY281" fmla="*/ 630548 h 1057365"/>
              <a:gd name="connsiteX282" fmla="*/ 7330292 w 10912138"/>
              <a:gd name="connsiteY282" fmla="*/ 755989 h 1057365"/>
              <a:gd name="connsiteX283" fmla="*/ 7204384 w 10912138"/>
              <a:gd name="connsiteY283" fmla="*/ 770723 h 1057365"/>
              <a:gd name="connsiteX284" fmla="*/ 7104371 w 10912138"/>
              <a:gd name="connsiteY284" fmla="*/ 753331 h 1057365"/>
              <a:gd name="connsiteX285" fmla="*/ 7056821 w 10912138"/>
              <a:gd name="connsiteY285" fmla="*/ 700489 h 1057365"/>
              <a:gd name="connsiteX286" fmla="*/ 7041417 w 10912138"/>
              <a:gd name="connsiteY286" fmla="*/ 585669 h 1057365"/>
              <a:gd name="connsiteX287" fmla="*/ 7041417 w 10912138"/>
              <a:gd name="connsiteY287" fmla="*/ 418893 h 1057365"/>
              <a:gd name="connsiteX288" fmla="*/ 6974444 w 10912138"/>
              <a:gd name="connsiteY288" fmla="*/ 418893 h 1057365"/>
              <a:gd name="connsiteX289" fmla="*/ 6974444 w 10912138"/>
              <a:gd name="connsiteY289" fmla="*/ 285841 h 1057365"/>
              <a:gd name="connsiteX290" fmla="*/ 7041417 w 10912138"/>
              <a:gd name="connsiteY290" fmla="*/ 285841 h 1057365"/>
              <a:gd name="connsiteX291" fmla="*/ 7041417 w 10912138"/>
              <a:gd name="connsiteY291" fmla="*/ 198776 h 1057365"/>
              <a:gd name="connsiteX292" fmla="*/ 2689534 w 10912138"/>
              <a:gd name="connsiteY292" fmla="*/ 105461 h 1057365"/>
              <a:gd name="connsiteX293" fmla="*/ 2871253 w 10912138"/>
              <a:gd name="connsiteY293" fmla="*/ 105461 h 1057365"/>
              <a:gd name="connsiteX294" fmla="*/ 2871253 w 10912138"/>
              <a:gd name="connsiteY294" fmla="*/ 346563 h 1057365"/>
              <a:gd name="connsiteX295" fmla="*/ 2944923 w 10912138"/>
              <a:gd name="connsiteY295" fmla="*/ 291645 h 1057365"/>
              <a:gd name="connsiteX296" fmla="*/ 3031541 w 10912138"/>
              <a:gd name="connsiteY296" fmla="*/ 275125 h 1057365"/>
              <a:gd name="connsiteX297" fmla="*/ 3148297 w 10912138"/>
              <a:gd name="connsiteY297" fmla="*/ 320220 h 1057365"/>
              <a:gd name="connsiteX298" fmla="*/ 3190936 w 10912138"/>
              <a:gd name="connsiteY298" fmla="*/ 458630 h 1057365"/>
              <a:gd name="connsiteX299" fmla="*/ 3190936 w 10912138"/>
              <a:gd name="connsiteY299" fmla="*/ 760007 h 1057365"/>
              <a:gd name="connsiteX300" fmla="*/ 3008324 w 10912138"/>
              <a:gd name="connsiteY300" fmla="*/ 760007 h 1057365"/>
              <a:gd name="connsiteX301" fmla="*/ 3008324 w 10912138"/>
              <a:gd name="connsiteY301" fmla="*/ 499260 h 1057365"/>
              <a:gd name="connsiteX302" fmla="*/ 2991804 w 10912138"/>
              <a:gd name="connsiteY302" fmla="*/ 436083 h 1057365"/>
              <a:gd name="connsiteX303" fmla="*/ 2945370 w 10912138"/>
              <a:gd name="connsiteY303" fmla="*/ 417554 h 1057365"/>
              <a:gd name="connsiteX304" fmla="*/ 2891792 w 10912138"/>
              <a:gd name="connsiteY304" fmla="*/ 442557 h 1057365"/>
              <a:gd name="connsiteX305" fmla="*/ 2871253 w 10912138"/>
              <a:gd name="connsiteY305" fmla="*/ 532300 h 1057365"/>
              <a:gd name="connsiteX306" fmla="*/ 2871253 w 10912138"/>
              <a:gd name="connsiteY306" fmla="*/ 760007 h 1057365"/>
              <a:gd name="connsiteX307" fmla="*/ 2689534 w 10912138"/>
              <a:gd name="connsiteY307" fmla="*/ 760007 h 1057365"/>
              <a:gd name="connsiteX308" fmla="*/ 1022808 w 10912138"/>
              <a:gd name="connsiteY308" fmla="*/ 105461 h 1057365"/>
              <a:gd name="connsiteX309" fmla="*/ 1022808 w 10912138"/>
              <a:gd name="connsiteY309" fmla="*/ 285841 h 1057365"/>
              <a:gd name="connsiteX310" fmla="*/ 1122820 w 10912138"/>
              <a:gd name="connsiteY310" fmla="*/ 285841 h 1057365"/>
              <a:gd name="connsiteX311" fmla="*/ 1122820 w 10912138"/>
              <a:gd name="connsiteY311" fmla="*/ 418893 h 1057365"/>
              <a:gd name="connsiteX312" fmla="*/ 1022808 w 10912138"/>
              <a:gd name="connsiteY312" fmla="*/ 418893 h 1057365"/>
              <a:gd name="connsiteX313" fmla="*/ 1022808 w 10912138"/>
              <a:gd name="connsiteY313" fmla="*/ 586883 h 1057365"/>
              <a:gd name="connsiteX314" fmla="*/ 1028612 w 10912138"/>
              <a:gd name="connsiteY314" fmla="*/ 626983 h 1057365"/>
              <a:gd name="connsiteX315" fmla="*/ 1059866 w 10912138"/>
              <a:gd name="connsiteY315" fmla="*/ 642135 h 1057365"/>
              <a:gd name="connsiteX316" fmla="*/ 1116123 w 10912138"/>
              <a:gd name="connsiteY316" fmla="*/ 630548 h 1057365"/>
              <a:gd name="connsiteX317" fmla="*/ 1129517 w 10912138"/>
              <a:gd name="connsiteY317" fmla="*/ 755989 h 1057365"/>
              <a:gd name="connsiteX318" fmla="*/ 1003609 w 10912138"/>
              <a:gd name="connsiteY318" fmla="*/ 770723 h 1057365"/>
              <a:gd name="connsiteX319" fmla="*/ 903596 w 10912138"/>
              <a:gd name="connsiteY319" fmla="*/ 753331 h 1057365"/>
              <a:gd name="connsiteX320" fmla="*/ 856046 w 10912138"/>
              <a:gd name="connsiteY320" fmla="*/ 700489 h 1057365"/>
              <a:gd name="connsiteX321" fmla="*/ 840642 w 10912138"/>
              <a:gd name="connsiteY321" fmla="*/ 585669 h 1057365"/>
              <a:gd name="connsiteX322" fmla="*/ 840642 w 10912138"/>
              <a:gd name="connsiteY322" fmla="*/ 418893 h 1057365"/>
              <a:gd name="connsiteX323" fmla="*/ 773669 w 10912138"/>
              <a:gd name="connsiteY323" fmla="*/ 418893 h 1057365"/>
              <a:gd name="connsiteX324" fmla="*/ 773669 w 10912138"/>
              <a:gd name="connsiteY324" fmla="*/ 285841 h 1057365"/>
              <a:gd name="connsiteX325" fmla="*/ 840642 w 10912138"/>
              <a:gd name="connsiteY325" fmla="*/ 285841 h 1057365"/>
              <a:gd name="connsiteX326" fmla="*/ 840642 w 10912138"/>
              <a:gd name="connsiteY326" fmla="*/ 198776 h 1057365"/>
              <a:gd name="connsiteX327" fmla="*/ 10241221 w 10912138"/>
              <a:gd name="connsiteY327" fmla="*/ 94299 h 1057365"/>
              <a:gd name="connsiteX328" fmla="*/ 10380078 w 10912138"/>
              <a:gd name="connsiteY328" fmla="*/ 105461 h 1057365"/>
              <a:gd name="connsiteX329" fmla="*/ 10359986 w 10912138"/>
              <a:gd name="connsiteY329" fmla="*/ 215296 h 1057365"/>
              <a:gd name="connsiteX330" fmla="*/ 10307301 w 10912138"/>
              <a:gd name="connsiteY330" fmla="*/ 209938 h 1057365"/>
              <a:gd name="connsiteX331" fmla="*/ 10272029 w 10912138"/>
              <a:gd name="connsiteY331" fmla="*/ 218198 h 1057365"/>
              <a:gd name="connsiteX332" fmla="*/ 10256848 w 10912138"/>
              <a:gd name="connsiteY332" fmla="*/ 244318 h 1057365"/>
              <a:gd name="connsiteX333" fmla="*/ 10254616 w 10912138"/>
              <a:gd name="connsiteY333" fmla="*/ 285841 h 1057365"/>
              <a:gd name="connsiteX334" fmla="*/ 10341234 w 10912138"/>
              <a:gd name="connsiteY334" fmla="*/ 285841 h 1057365"/>
              <a:gd name="connsiteX335" fmla="*/ 10341234 w 10912138"/>
              <a:gd name="connsiteY335" fmla="*/ 418893 h 1057365"/>
              <a:gd name="connsiteX336" fmla="*/ 10254616 w 10912138"/>
              <a:gd name="connsiteY336" fmla="*/ 418893 h 1057365"/>
              <a:gd name="connsiteX337" fmla="*/ 10254616 w 10912138"/>
              <a:gd name="connsiteY337" fmla="*/ 760007 h 1057365"/>
              <a:gd name="connsiteX338" fmla="*/ 10072450 w 10912138"/>
              <a:gd name="connsiteY338" fmla="*/ 760007 h 1057365"/>
              <a:gd name="connsiteX339" fmla="*/ 10072450 w 10912138"/>
              <a:gd name="connsiteY339" fmla="*/ 418893 h 1057365"/>
              <a:gd name="connsiteX340" fmla="*/ 10004585 w 10912138"/>
              <a:gd name="connsiteY340" fmla="*/ 418893 h 1057365"/>
              <a:gd name="connsiteX341" fmla="*/ 10004585 w 10912138"/>
              <a:gd name="connsiteY341" fmla="*/ 285841 h 1057365"/>
              <a:gd name="connsiteX342" fmla="*/ 10072450 w 10912138"/>
              <a:gd name="connsiteY342" fmla="*/ 285841 h 1057365"/>
              <a:gd name="connsiteX343" fmla="*/ 10072450 w 10912138"/>
              <a:gd name="connsiteY343" fmla="*/ 264409 h 1057365"/>
              <a:gd name="connsiteX344" fmla="*/ 10078701 w 10912138"/>
              <a:gd name="connsiteY344" fmla="*/ 200562 h 1057365"/>
              <a:gd name="connsiteX345" fmla="*/ 10102141 w 10912138"/>
              <a:gd name="connsiteY345" fmla="*/ 143635 h 1057365"/>
              <a:gd name="connsiteX346" fmla="*/ 10150362 w 10912138"/>
              <a:gd name="connsiteY346" fmla="*/ 107917 h 1057365"/>
              <a:gd name="connsiteX347" fmla="*/ 10241221 w 10912138"/>
              <a:gd name="connsiteY347" fmla="*/ 94299 h 1057365"/>
              <a:gd name="connsiteX348" fmla="*/ 6626633 w 10912138"/>
              <a:gd name="connsiteY348" fmla="*/ 94299 h 1057365"/>
              <a:gd name="connsiteX349" fmla="*/ 6817951 w 10912138"/>
              <a:gd name="connsiteY349" fmla="*/ 140957 h 1057365"/>
              <a:gd name="connsiteX350" fmla="*/ 6896309 w 10912138"/>
              <a:gd name="connsiteY350" fmla="*/ 289413 h 1057365"/>
              <a:gd name="connsiteX351" fmla="*/ 6705661 w 10912138"/>
              <a:gd name="connsiteY351" fmla="*/ 300575 h 1057365"/>
              <a:gd name="connsiteX352" fmla="*/ 6673737 w 10912138"/>
              <a:gd name="connsiteY352" fmla="*/ 236281 h 1057365"/>
              <a:gd name="connsiteX353" fmla="*/ 6606541 w 10912138"/>
              <a:gd name="connsiteY353" fmla="*/ 216189 h 1057365"/>
              <a:gd name="connsiteX354" fmla="*/ 6553409 w 10912138"/>
              <a:gd name="connsiteY354" fmla="*/ 231146 h 1057365"/>
              <a:gd name="connsiteX355" fmla="*/ 6535550 w 10912138"/>
              <a:gd name="connsiteY355" fmla="*/ 267535 h 1057365"/>
              <a:gd name="connsiteX356" fmla="*/ 6550284 w 10912138"/>
              <a:gd name="connsiteY356" fmla="*/ 295663 h 1057365"/>
              <a:gd name="connsiteX357" fmla="*/ 6618150 w 10912138"/>
              <a:gd name="connsiteY357" fmla="*/ 319774 h 1057365"/>
              <a:gd name="connsiteX358" fmla="*/ 6808129 w 10912138"/>
              <a:gd name="connsiteY358" fmla="*/ 377593 h 1057365"/>
              <a:gd name="connsiteX359" fmla="*/ 6891621 w 10912138"/>
              <a:gd name="connsiteY359" fmla="*/ 450147 h 1057365"/>
              <a:gd name="connsiteX360" fmla="*/ 6917741 w 10912138"/>
              <a:gd name="connsiteY360" fmla="*/ 547034 h 1057365"/>
              <a:gd name="connsiteX361" fmla="*/ 6882915 w 10912138"/>
              <a:gd name="connsiteY361" fmla="*/ 663120 h 1057365"/>
              <a:gd name="connsiteX362" fmla="*/ 6785581 w 10912138"/>
              <a:gd name="connsiteY362" fmla="*/ 743711 h 1057365"/>
              <a:gd name="connsiteX363" fmla="*/ 6627972 w 10912138"/>
              <a:gd name="connsiteY363" fmla="*/ 771169 h 1057365"/>
              <a:gd name="connsiteX364" fmla="*/ 6396693 w 10912138"/>
              <a:gd name="connsiteY364" fmla="*/ 706876 h 1057365"/>
              <a:gd name="connsiteX365" fmla="*/ 6323916 w 10912138"/>
              <a:gd name="connsiteY365" fmla="*/ 543462 h 1057365"/>
              <a:gd name="connsiteX366" fmla="*/ 6516351 w 10912138"/>
              <a:gd name="connsiteY366" fmla="*/ 531407 h 1057365"/>
              <a:gd name="connsiteX367" fmla="*/ 6541801 w 10912138"/>
              <a:gd name="connsiteY367" fmla="*/ 602845 h 1057365"/>
              <a:gd name="connsiteX368" fmla="*/ 6631098 w 10912138"/>
              <a:gd name="connsiteY368" fmla="*/ 642582 h 1057365"/>
              <a:gd name="connsiteX369" fmla="*/ 6697847 w 10912138"/>
              <a:gd name="connsiteY369" fmla="*/ 622267 h 1057365"/>
              <a:gd name="connsiteX370" fmla="*/ 6721288 w 10912138"/>
              <a:gd name="connsiteY370" fmla="*/ 575163 h 1057365"/>
              <a:gd name="connsiteX371" fmla="*/ 6698963 w 10912138"/>
              <a:gd name="connsiteY371" fmla="*/ 529621 h 1057365"/>
              <a:gd name="connsiteX372" fmla="*/ 6595379 w 10912138"/>
              <a:gd name="connsiteY372" fmla="*/ 491670 h 1057365"/>
              <a:gd name="connsiteX373" fmla="*/ 6405623 w 10912138"/>
              <a:gd name="connsiteY373" fmla="*/ 412196 h 1057365"/>
              <a:gd name="connsiteX374" fmla="*/ 6348473 w 10912138"/>
              <a:gd name="connsiteY374" fmla="*/ 285841 h 1057365"/>
              <a:gd name="connsiteX375" fmla="*/ 6377718 w 10912138"/>
              <a:gd name="connsiteY375" fmla="*/ 190516 h 1057365"/>
              <a:gd name="connsiteX376" fmla="*/ 6465675 w 10912138"/>
              <a:gd name="connsiteY376" fmla="*/ 119972 h 1057365"/>
              <a:gd name="connsiteX377" fmla="*/ 6626633 w 10912138"/>
              <a:gd name="connsiteY377" fmla="*/ 94299 h 1057365"/>
              <a:gd name="connsiteX378" fmla="*/ 425858 w 10912138"/>
              <a:gd name="connsiteY378" fmla="*/ 94299 h 1057365"/>
              <a:gd name="connsiteX379" fmla="*/ 617177 w 10912138"/>
              <a:gd name="connsiteY379" fmla="*/ 140957 h 1057365"/>
              <a:gd name="connsiteX380" fmla="*/ 695535 w 10912138"/>
              <a:gd name="connsiteY380" fmla="*/ 289413 h 1057365"/>
              <a:gd name="connsiteX381" fmla="*/ 504886 w 10912138"/>
              <a:gd name="connsiteY381" fmla="*/ 300575 h 1057365"/>
              <a:gd name="connsiteX382" fmla="*/ 472962 w 10912138"/>
              <a:gd name="connsiteY382" fmla="*/ 236281 h 1057365"/>
              <a:gd name="connsiteX383" fmla="*/ 405766 w 10912138"/>
              <a:gd name="connsiteY383" fmla="*/ 216189 h 1057365"/>
              <a:gd name="connsiteX384" fmla="*/ 352635 w 10912138"/>
              <a:gd name="connsiteY384" fmla="*/ 231146 h 1057365"/>
              <a:gd name="connsiteX385" fmla="*/ 334775 w 10912138"/>
              <a:gd name="connsiteY385" fmla="*/ 267535 h 1057365"/>
              <a:gd name="connsiteX386" fmla="*/ 349509 w 10912138"/>
              <a:gd name="connsiteY386" fmla="*/ 295663 h 1057365"/>
              <a:gd name="connsiteX387" fmla="*/ 417375 w 10912138"/>
              <a:gd name="connsiteY387" fmla="*/ 319774 h 1057365"/>
              <a:gd name="connsiteX388" fmla="*/ 607354 w 10912138"/>
              <a:gd name="connsiteY388" fmla="*/ 377593 h 1057365"/>
              <a:gd name="connsiteX389" fmla="*/ 690847 w 10912138"/>
              <a:gd name="connsiteY389" fmla="*/ 450147 h 1057365"/>
              <a:gd name="connsiteX390" fmla="*/ 716966 w 10912138"/>
              <a:gd name="connsiteY390" fmla="*/ 547034 h 1057365"/>
              <a:gd name="connsiteX391" fmla="*/ 682140 w 10912138"/>
              <a:gd name="connsiteY391" fmla="*/ 663120 h 1057365"/>
              <a:gd name="connsiteX392" fmla="*/ 584806 w 10912138"/>
              <a:gd name="connsiteY392" fmla="*/ 743711 h 1057365"/>
              <a:gd name="connsiteX393" fmla="*/ 427198 w 10912138"/>
              <a:gd name="connsiteY393" fmla="*/ 771169 h 1057365"/>
              <a:gd name="connsiteX394" fmla="*/ 195919 w 10912138"/>
              <a:gd name="connsiteY394" fmla="*/ 706876 h 1057365"/>
              <a:gd name="connsiteX395" fmla="*/ 123142 w 10912138"/>
              <a:gd name="connsiteY395" fmla="*/ 543462 h 1057365"/>
              <a:gd name="connsiteX396" fmla="*/ 315577 w 10912138"/>
              <a:gd name="connsiteY396" fmla="*/ 531407 h 1057365"/>
              <a:gd name="connsiteX397" fmla="*/ 341026 w 10912138"/>
              <a:gd name="connsiteY397" fmla="*/ 602845 h 1057365"/>
              <a:gd name="connsiteX398" fmla="*/ 430323 w 10912138"/>
              <a:gd name="connsiteY398" fmla="*/ 642582 h 1057365"/>
              <a:gd name="connsiteX399" fmla="*/ 497072 w 10912138"/>
              <a:gd name="connsiteY399" fmla="*/ 622267 h 1057365"/>
              <a:gd name="connsiteX400" fmla="*/ 520513 w 10912138"/>
              <a:gd name="connsiteY400" fmla="*/ 575163 h 1057365"/>
              <a:gd name="connsiteX401" fmla="*/ 498189 w 10912138"/>
              <a:gd name="connsiteY401" fmla="*/ 529621 h 1057365"/>
              <a:gd name="connsiteX402" fmla="*/ 394604 w 10912138"/>
              <a:gd name="connsiteY402" fmla="*/ 491670 h 1057365"/>
              <a:gd name="connsiteX403" fmla="*/ 204848 w 10912138"/>
              <a:gd name="connsiteY403" fmla="*/ 412196 h 1057365"/>
              <a:gd name="connsiteX404" fmla="*/ 147698 w 10912138"/>
              <a:gd name="connsiteY404" fmla="*/ 285841 h 1057365"/>
              <a:gd name="connsiteX405" fmla="*/ 176943 w 10912138"/>
              <a:gd name="connsiteY405" fmla="*/ 190516 h 1057365"/>
              <a:gd name="connsiteX406" fmla="*/ 264901 w 10912138"/>
              <a:gd name="connsiteY406" fmla="*/ 119972 h 1057365"/>
              <a:gd name="connsiteX407" fmla="*/ 425858 w 10912138"/>
              <a:gd name="connsiteY407" fmla="*/ 94299 h 1057365"/>
              <a:gd name="connsiteX408" fmla="*/ 0 w 10912138"/>
              <a:gd name="connsiteY408" fmla="*/ 0 h 1057365"/>
              <a:gd name="connsiteX409" fmla="*/ 1 w 10912138"/>
              <a:gd name="connsiteY409" fmla="*/ 0 h 1057365"/>
              <a:gd name="connsiteX410" fmla="*/ 1 w 10912138"/>
              <a:gd name="connsiteY410" fmla="*/ 1057365 h 1057365"/>
              <a:gd name="connsiteX411" fmla="*/ 0 w 10912138"/>
              <a:gd name="connsiteY411" fmla="*/ 1057365 h 1057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Lst>
            <a:rect l="l" t="t" r="r" b="b"/>
            <a:pathLst>
              <a:path w="10912138" h="1057365">
                <a:moveTo>
                  <a:pt x="5737980" y="579627"/>
                </a:moveTo>
                <a:lnTo>
                  <a:pt x="5932201" y="579627"/>
                </a:lnTo>
                <a:lnTo>
                  <a:pt x="5932201" y="729200"/>
                </a:lnTo>
                <a:cubicBezTo>
                  <a:pt x="5932201" y="784266"/>
                  <a:pt x="5920741" y="827724"/>
                  <a:pt x="5897821" y="859573"/>
                </a:cubicBezTo>
                <a:cubicBezTo>
                  <a:pt x="5874902" y="891422"/>
                  <a:pt x="5835760" y="919551"/>
                  <a:pt x="5780396" y="943959"/>
                </a:cubicBezTo>
                <a:lnTo>
                  <a:pt x="5737980" y="864485"/>
                </a:lnTo>
                <a:cubicBezTo>
                  <a:pt x="5772508" y="848411"/>
                  <a:pt x="5796246" y="832412"/>
                  <a:pt x="5809194" y="816487"/>
                </a:cubicBezTo>
                <a:cubicBezTo>
                  <a:pt x="5822142" y="800563"/>
                  <a:pt x="5829361" y="781736"/>
                  <a:pt x="5830849" y="760007"/>
                </a:cubicBezTo>
                <a:lnTo>
                  <a:pt x="5737980" y="760007"/>
                </a:lnTo>
                <a:close/>
                <a:moveTo>
                  <a:pt x="9766013" y="534979"/>
                </a:moveTo>
                <a:cubicBezTo>
                  <a:pt x="9741010" y="543909"/>
                  <a:pt x="9714965" y="551797"/>
                  <a:pt x="9687878" y="558643"/>
                </a:cubicBezTo>
                <a:cubicBezTo>
                  <a:pt x="9650969" y="568465"/>
                  <a:pt x="9627603" y="578139"/>
                  <a:pt x="9617780" y="587664"/>
                </a:cubicBezTo>
                <a:cubicBezTo>
                  <a:pt x="9607660" y="597487"/>
                  <a:pt x="9602600" y="608649"/>
                  <a:pt x="9602600" y="621151"/>
                </a:cubicBezTo>
                <a:cubicBezTo>
                  <a:pt x="9602600" y="635438"/>
                  <a:pt x="9607585" y="647121"/>
                  <a:pt x="9617557" y="656200"/>
                </a:cubicBezTo>
                <a:cubicBezTo>
                  <a:pt x="9627528" y="665278"/>
                  <a:pt x="9642188" y="669817"/>
                  <a:pt x="9661536" y="669817"/>
                </a:cubicBezTo>
                <a:cubicBezTo>
                  <a:pt x="9681776" y="669817"/>
                  <a:pt x="9700603" y="664906"/>
                  <a:pt x="9718016" y="655083"/>
                </a:cubicBezTo>
                <a:cubicBezTo>
                  <a:pt x="9735429" y="645261"/>
                  <a:pt x="9747782" y="633280"/>
                  <a:pt x="9755074" y="619141"/>
                </a:cubicBezTo>
                <a:cubicBezTo>
                  <a:pt x="9762367" y="605003"/>
                  <a:pt x="9766013" y="586622"/>
                  <a:pt x="9766013" y="564001"/>
                </a:cubicBezTo>
                <a:close/>
                <a:moveTo>
                  <a:pt x="7737188" y="534979"/>
                </a:moveTo>
                <a:cubicBezTo>
                  <a:pt x="7712185" y="543909"/>
                  <a:pt x="7686140" y="551797"/>
                  <a:pt x="7659054" y="558643"/>
                </a:cubicBezTo>
                <a:cubicBezTo>
                  <a:pt x="7622144" y="568465"/>
                  <a:pt x="7598778" y="578139"/>
                  <a:pt x="7588955" y="587664"/>
                </a:cubicBezTo>
                <a:cubicBezTo>
                  <a:pt x="7578835" y="597487"/>
                  <a:pt x="7573775" y="608649"/>
                  <a:pt x="7573775" y="621151"/>
                </a:cubicBezTo>
                <a:cubicBezTo>
                  <a:pt x="7573775" y="635438"/>
                  <a:pt x="7578761" y="647121"/>
                  <a:pt x="7588732" y="656200"/>
                </a:cubicBezTo>
                <a:cubicBezTo>
                  <a:pt x="7598704" y="665278"/>
                  <a:pt x="7613363" y="669817"/>
                  <a:pt x="7632711" y="669817"/>
                </a:cubicBezTo>
                <a:cubicBezTo>
                  <a:pt x="7652952" y="669817"/>
                  <a:pt x="7671778" y="664906"/>
                  <a:pt x="7689191" y="655083"/>
                </a:cubicBezTo>
                <a:cubicBezTo>
                  <a:pt x="7706604" y="645261"/>
                  <a:pt x="7718957" y="633280"/>
                  <a:pt x="7726249" y="619141"/>
                </a:cubicBezTo>
                <a:cubicBezTo>
                  <a:pt x="7733542" y="605003"/>
                  <a:pt x="7737188" y="586622"/>
                  <a:pt x="7737188" y="564001"/>
                </a:cubicBezTo>
                <a:close/>
                <a:moveTo>
                  <a:pt x="1536414" y="534979"/>
                </a:moveTo>
                <a:cubicBezTo>
                  <a:pt x="1511411" y="543909"/>
                  <a:pt x="1485366" y="551797"/>
                  <a:pt x="1458279" y="558643"/>
                </a:cubicBezTo>
                <a:cubicBezTo>
                  <a:pt x="1421370" y="568465"/>
                  <a:pt x="1398004" y="578139"/>
                  <a:pt x="1388181" y="587664"/>
                </a:cubicBezTo>
                <a:cubicBezTo>
                  <a:pt x="1378061" y="597487"/>
                  <a:pt x="1373000" y="608649"/>
                  <a:pt x="1373000" y="621151"/>
                </a:cubicBezTo>
                <a:cubicBezTo>
                  <a:pt x="1373000" y="635438"/>
                  <a:pt x="1377986" y="647121"/>
                  <a:pt x="1387958" y="656200"/>
                </a:cubicBezTo>
                <a:cubicBezTo>
                  <a:pt x="1397929" y="665278"/>
                  <a:pt x="1412589" y="669817"/>
                  <a:pt x="1431936" y="669817"/>
                </a:cubicBezTo>
                <a:cubicBezTo>
                  <a:pt x="1452177" y="669817"/>
                  <a:pt x="1471004" y="664906"/>
                  <a:pt x="1488417" y="655083"/>
                </a:cubicBezTo>
                <a:cubicBezTo>
                  <a:pt x="1505830" y="645261"/>
                  <a:pt x="1518182" y="633280"/>
                  <a:pt x="1525475" y="619141"/>
                </a:cubicBezTo>
                <a:cubicBezTo>
                  <a:pt x="1532767" y="605003"/>
                  <a:pt x="1536414" y="586622"/>
                  <a:pt x="1536414" y="564001"/>
                </a:cubicBezTo>
                <a:close/>
                <a:moveTo>
                  <a:pt x="3550505" y="400141"/>
                </a:moveTo>
                <a:cubicBezTo>
                  <a:pt x="3524014" y="400141"/>
                  <a:pt x="3502136" y="410336"/>
                  <a:pt x="3484872" y="430725"/>
                </a:cubicBezTo>
                <a:cubicBezTo>
                  <a:pt x="3467608" y="451114"/>
                  <a:pt x="3458975" y="482145"/>
                  <a:pt x="3458975" y="523817"/>
                </a:cubicBezTo>
                <a:cubicBezTo>
                  <a:pt x="3458975" y="566084"/>
                  <a:pt x="3467533" y="597338"/>
                  <a:pt x="3484649" y="617579"/>
                </a:cubicBezTo>
                <a:cubicBezTo>
                  <a:pt x="3501764" y="637819"/>
                  <a:pt x="3523269" y="647940"/>
                  <a:pt x="3549165" y="647940"/>
                </a:cubicBezTo>
                <a:cubicBezTo>
                  <a:pt x="3575359" y="647940"/>
                  <a:pt x="3596865" y="637968"/>
                  <a:pt x="3613683" y="618025"/>
                </a:cubicBezTo>
                <a:cubicBezTo>
                  <a:pt x="3630500" y="598082"/>
                  <a:pt x="3638909" y="566084"/>
                  <a:pt x="3638909" y="522031"/>
                </a:cubicBezTo>
                <a:cubicBezTo>
                  <a:pt x="3638909" y="480954"/>
                  <a:pt x="3630425" y="450370"/>
                  <a:pt x="3613459" y="430278"/>
                </a:cubicBezTo>
                <a:cubicBezTo>
                  <a:pt x="3596493" y="410187"/>
                  <a:pt x="3575508" y="400141"/>
                  <a:pt x="3550505" y="400141"/>
                </a:cubicBezTo>
                <a:close/>
                <a:moveTo>
                  <a:pt x="10638444" y="382728"/>
                </a:moveTo>
                <a:cubicBezTo>
                  <a:pt x="10609571" y="382728"/>
                  <a:pt x="10586502" y="394188"/>
                  <a:pt x="10569238" y="417107"/>
                </a:cubicBezTo>
                <a:cubicBezTo>
                  <a:pt x="10558225" y="431395"/>
                  <a:pt x="10551230" y="452677"/>
                  <a:pt x="10548254" y="480954"/>
                </a:cubicBezTo>
                <a:lnTo>
                  <a:pt x="10727294" y="480954"/>
                </a:lnTo>
                <a:cubicBezTo>
                  <a:pt x="10723722" y="445831"/>
                  <a:pt x="10714271" y="420679"/>
                  <a:pt x="10698942" y="405499"/>
                </a:cubicBezTo>
                <a:cubicBezTo>
                  <a:pt x="10683613" y="390318"/>
                  <a:pt x="10663447" y="382728"/>
                  <a:pt x="10638444" y="382728"/>
                </a:cubicBezTo>
                <a:close/>
                <a:moveTo>
                  <a:pt x="5075844" y="382728"/>
                </a:moveTo>
                <a:cubicBezTo>
                  <a:pt x="5046971" y="382728"/>
                  <a:pt x="5023903" y="394188"/>
                  <a:pt x="5006639" y="417107"/>
                </a:cubicBezTo>
                <a:cubicBezTo>
                  <a:pt x="4995625" y="431395"/>
                  <a:pt x="4988630" y="452677"/>
                  <a:pt x="4985654" y="480954"/>
                </a:cubicBezTo>
                <a:lnTo>
                  <a:pt x="5164694" y="480954"/>
                </a:lnTo>
                <a:cubicBezTo>
                  <a:pt x="5161122" y="445831"/>
                  <a:pt x="5151672" y="420679"/>
                  <a:pt x="5136342" y="405499"/>
                </a:cubicBezTo>
                <a:cubicBezTo>
                  <a:pt x="5121013" y="390318"/>
                  <a:pt x="5100847" y="382728"/>
                  <a:pt x="5075844" y="382728"/>
                </a:cubicBezTo>
                <a:close/>
                <a:moveTo>
                  <a:pt x="7971295" y="285841"/>
                </a:moveTo>
                <a:lnTo>
                  <a:pt x="8163039" y="285841"/>
                </a:lnTo>
                <a:lnTo>
                  <a:pt x="8260840" y="601505"/>
                </a:lnTo>
                <a:lnTo>
                  <a:pt x="8351672" y="285841"/>
                </a:lnTo>
                <a:lnTo>
                  <a:pt x="8530740" y="285841"/>
                </a:lnTo>
                <a:lnTo>
                  <a:pt x="8342616" y="792482"/>
                </a:lnTo>
                <a:cubicBezTo>
                  <a:pt x="8321194" y="850269"/>
                  <a:pt x="8299326" y="889290"/>
                  <a:pt x="8277011" y="909545"/>
                </a:cubicBezTo>
                <a:cubicBezTo>
                  <a:pt x="8245474" y="938143"/>
                  <a:pt x="8197422" y="952442"/>
                  <a:pt x="8132859" y="952442"/>
                </a:cubicBezTo>
                <a:cubicBezTo>
                  <a:pt x="8106675" y="952442"/>
                  <a:pt x="8066210" y="948870"/>
                  <a:pt x="8011464" y="941726"/>
                </a:cubicBezTo>
                <a:lnTo>
                  <a:pt x="7997191" y="814925"/>
                </a:lnTo>
                <a:cubicBezTo>
                  <a:pt x="8023362" y="823259"/>
                  <a:pt x="8052506" y="827426"/>
                  <a:pt x="8084625" y="827426"/>
                </a:cubicBezTo>
                <a:cubicBezTo>
                  <a:pt x="8106038" y="827426"/>
                  <a:pt x="8123361" y="822509"/>
                  <a:pt x="8136595" y="812675"/>
                </a:cubicBezTo>
                <a:cubicBezTo>
                  <a:pt x="8149829" y="802841"/>
                  <a:pt x="8161055" y="785257"/>
                  <a:pt x="8170273" y="759923"/>
                </a:cubicBezTo>
                <a:close/>
                <a:moveTo>
                  <a:pt x="1770520" y="285841"/>
                </a:moveTo>
                <a:lnTo>
                  <a:pt x="1962264" y="285841"/>
                </a:lnTo>
                <a:lnTo>
                  <a:pt x="2060066" y="601505"/>
                </a:lnTo>
                <a:lnTo>
                  <a:pt x="2150897" y="285841"/>
                </a:lnTo>
                <a:lnTo>
                  <a:pt x="2329965" y="285841"/>
                </a:lnTo>
                <a:lnTo>
                  <a:pt x="2141842" y="792482"/>
                </a:lnTo>
                <a:cubicBezTo>
                  <a:pt x="2120420" y="850269"/>
                  <a:pt x="2098552" y="889290"/>
                  <a:pt x="2076237" y="909545"/>
                </a:cubicBezTo>
                <a:cubicBezTo>
                  <a:pt x="2044699" y="938143"/>
                  <a:pt x="1996648" y="952442"/>
                  <a:pt x="1932085" y="952442"/>
                </a:cubicBezTo>
                <a:cubicBezTo>
                  <a:pt x="1905901" y="952442"/>
                  <a:pt x="1865435" y="948870"/>
                  <a:pt x="1810690" y="941726"/>
                </a:cubicBezTo>
                <a:lnTo>
                  <a:pt x="1796416" y="814925"/>
                </a:lnTo>
                <a:cubicBezTo>
                  <a:pt x="1822587" y="823259"/>
                  <a:pt x="1851732" y="827426"/>
                  <a:pt x="1883851" y="827426"/>
                </a:cubicBezTo>
                <a:cubicBezTo>
                  <a:pt x="1905264" y="827426"/>
                  <a:pt x="1922587" y="822509"/>
                  <a:pt x="1935821" y="812675"/>
                </a:cubicBezTo>
                <a:cubicBezTo>
                  <a:pt x="1949055" y="802841"/>
                  <a:pt x="1960281" y="785257"/>
                  <a:pt x="1969499" y="759923"/>
                </a:cubicBezTo>
                <a:close/>
                <a:moveTo>
                  <a:pt x="10630853" y="275125"/>
                </a:moveTo>
                <a:cubicBezTo>
                  <a:pt x="10698719" y="275125"/>
                  <a:pt x="10752297" y="285394"/>
                  <a:pt x="10791588" y="305933"/>
                </a:cubicBezTo>
                <a:cubicBezTo>
                  <a:pt x="10830878" y="326471"/>
                  <a:pt x="10860793" y="356236"/>
                  <a:pt x="10881331" y="395229"/>
                </a:cubicBezTo>
                <a:cubicBezTo>
                  <a:pt x="10901869" y="434222"/>
                  <a:pt x="10912138" y="484973"/>
                  <a:pt x="10912138" y="547481"/>
                </a:cubicBezTo>
                <a:lnTo>
                  <a:pt x="10912138" y="568019"/>
                </a:lnTo>
                <a:lnTo>
                  <a:pt x="10547807" y="568019"/>
                </a:lnTo>
                <a:cubicBezTo>
                  <a:pt x="10551081" y="597189"/>
                  <a:pt x="10558969" y="618918"/>
                  <a:pt x="10571471" y="633206"/>
                </a:cubicBezTo>
                <a:cubicBezTo>
                  <a:pt x="10589033" y="653744"/>
                  <a:pt x="10611952" y="664013"/>
                  <a:pt x="10640229" y="664013"/>
                </a:cubicBezTo>
                <a:cubicBezTo>
                  <a:pt x="10658089" y="664013"/>
                  <a:pt x="10675055" y="659548"/>
                  <a:pt x="10691129" y="650619"/>
                </a:cubicBezTo>
                <a:cubicBezTo>
                  <a:pt x="10700951" y="644963"/>
                  <a:pt x="10711518" y="634992"/>
                  <a:pt x="10722829" y="620704"/>
                </a:cubicBezTo>
                <a:lnTo>
                  <a:pt x="10901869" y="637224"/>
                </a:lnTo>
                <a:cubicBezTo>
                  <a:pt x="10874485" y="684849"/>
                  <a:pt x="10841445" y="719005"/>
                  <a:pt x="10802750" y="739692"/>
                </a:cubicBezTo>
                <a:cubicBezTo>
                  <a:pt x="10764054" y="760379"/>
                  <a:pt x="10708542" y="770723"/>
                  <a:pt x="10636211" y="770723"/>
                </a:cubicBezTo>
                <a:cubicBezTo>
                  <a:pt x="10573406" y="770723"/>
                  <a:pt x="10523995" y="761868"/>
                  <a:pt x="10487978" y="744157"/>
                </a:cubicBezTo>
                <a:cubicBezTo>
                  <a:pt x="10451962" y="726446"/>
                  <a:pt x="10422122" y="698318"/>
                  <a:pt x="10398458" y="659771"/>
                </a:cubicBezTo>
                <a:cubicBezTo>
                  <a:pt x="10374794" y="621225"/>
                  <a:pt x="10362963" y="575907"/>
                  <a:pt x="10362963" y="523817"/>
                </a:cubicBezTo>
                <a:cubicBezTo>
                  <a:pt x="10362963" y="449701"/>
                  <a:pt x="10386701" y="389723"/>
                  <a:pt x="10434177" y="343884"/>
                </a:cubicBezTo>
                <a:cubicBezTo>
                  <a:pt x="10481653" y="298045"/>
                  <a:pt x="10547212" y="275125"/>
                  <a:pt x="10630853" y="275125"/>
                </a:cubicBezTo>
                <a:close/>
                <a:moveTo>
                  <a:pt x="9679842" y="275125"/>
                </a:moveTo>
                <a:cubicBezTo>
                  <a:pt x="9734313" y="275125"/>
                  <a:pt x="9778068" y="278176"/>
                  <a:pt x="9811108" y="284278"/>
                </a:cubicBezTo>
                <a:cubicBezTo>
                  <a:pt x="9844148" y="290380"/>
                  <a:pt x="9871681" y="303105"/>
                  <a:pt x="9893708" y="322452"/>
                </a:cubicBezTo>
                <a:cubicBezTo>
                  <a:pt x="9909186" y="335847"/>
                  <a:pt x="9921390" y="354823"/>
                  <a:pt x="9930319" y="379379"/>
                </a:cubicBezTo>
                <a:cubicBezTo>
                  <a:pt x="9939249" y="403936"/>
                  <a:pt x="9943714" y="427376"/>
                  <a:pt x="9943714" y="449701"/>
                </a:cubicBezTo>
                <a:lnTo>
                  <a:pt x="9943714" y="659102"/>
                </a:lnTo>
                <a:cubicBezTo>
                  <a:pt x="9943714" y="681426"/>
                  <a:pt x="9945128" y="698913"/>
                  <a:pt x="9947955" y="711564"/>
                </a:cubicBezTo>
                <a:cubicBezTo>
                  <a:pt x="9950783" y="724214"/>
                  <a:pt x="9956960" y="740362"/>
                  <a:pt x="9966485" y="760007"/>
                </a:cubicBezTo>
                <a:lnTo>
                  <a:pt x="9795927" y="760007"/>
                </a:lnTo>
                <a:cubicBezTo>
                  <a:pt x="9789081" y="747803"/>
                  <a:pt x="9784617" y="738502"/>
                  <a:pt x="9782533" y="732102"/>
                </a:cubicBezTo>
                <a:cubicBezTo>
                  <a:pt x="9780449" y="725702"/>
                  <a:pt x="9778366" y="715656"/>
                  <a:pt x="9776282" y="701964"/>
                </a:cubicBezTo>
                <a:cubicBezTo>
                  <a:pt x="9752470" y="724884"/>
                  <a:pt x="9728806" y="741255"/>
                  <a:pt x="9705291" y="751077"/>
                </a:cubicBezTo>
                <a:cubicBezTo>
                  <a:pt x="9673144" y="764174"/>
                  <a:pt x="9635788" y="770723"/>
                  <a:pt x="9593224" y="770723"/>
                </a:cubicBezTo>
                <a:cubicBezTo>
                  <a:pt x="9536669" y="770723"/>
                  <a:pt x="9493732" y="757626"/>
                  <a:pt x="9464413" y="731432"/>
                </a:cubicBezTo>
                <a:cubicBezTo>
                  <a:pt x="9435094" y="705238"/>
                  <a:pt x="9420434" y="672943"/>
                  <a:pt x="9420434" y="634545"/>
                </a:cubicBezTo>
                <a:cubicBezTo>
                  <a:pt x="9420434" y="598529"/>
                  <a:pt x="9431001" y="568912"/>
                  <a:pt x="9452135" y="545695"/>
                </a:cubicBezTo>
                <a:cubicBezTo>
                  <a:pt x="9473268" y="522477"/>
                  <a:pt x="9512261" y="505213"/>
                  <a:pt x="9569113" y="493902"/>
                </a:cubicBezTo>
                <a:cubicBezTo>
                  <a:pt x="9637277" y="480210"/>
                  <a:pt x="9681479" y="470611"/>
                  <a:pt x="9701719" y="465104"/>
                </a:cubicBezTo>
                <a:cubicBezTo>
                  <a:pt x="9721960" y="459598"/>
                  <a:pt x="9743391" y="452379"/>
                  <a:pt x="9766013" y="443450"/>
                </a:cubicBezTo>
                <a:cubicBezTo>
                  <a:pt x="9766013" y="421126"/>
                  <a:pt x="9761399" y="405499"/>
                  <a:pt x="9752172" y="396569"/>
                </a:cubicBezTo>
                <a:cubicBezTo>
                  <a:pt x="9742945" y="387639"/>
                  <a:pt x="9726722" y="383174"/>
                  <a:pt x="9703505" y="383174"/>
                </a:cubicBezTo>
                <a:cubicBezTo>
                  <a:pt x="9673740" y="383174"/>
                  <a:pt x="9651415" y="387937"/>
                  <a:pt x="9636533" y="397462"/>
                </a:cubicBezTo>
                <a:cubicBezTo>
                  <a:pt x="9624924" y="404903"/>
                  <a:pt x="9615548" y="418893"/>
                  <a:pt x="9608404" y="439431"/>
                </a:cubicBezTo>
                <a:lnTo>
                  <a:pt x="9434722" y="421126"/>
                </a:lnTo>
                <a:cubicBezTo>
                  <a:pt x="9441270" y="390765"/>
                  <a:pt x="9450721" y="366878"/>
                  <a:pt x="9463073" y="349465"/>
                </a:cubicBezTo>
                <a:cubicBezTo>
                  <a:pt x="9475426" y="332052"/>
                  <a:pt x="9493211" y="316946"/>
                  <a:pt x="9516428" y="304147"/>
                </a:cubicBezTo>
                <a:cubicBezTo>
                  <a:pt x="9533097" y="294919"/>
                  <a:pt x="9556017" y="287775"/>
                  <a:pt x="9585187" y="282715"/>
                </a:cubicBezTo>
                <a:cubicBezTo>
                  <a:pt x="9614357" y="277655"/>
                  <a:pt x="9645909" y="275125"/>
                  <a:pt x="9679842" y="275125"/>
                </a:cubicBezTo>
                <a:close/>
                <a:moveTo>
                  <a:pt x="9099114" y="275125"/>
                </a:moveTo>
                <a:cubicBezTo>
                  <a:pt x="9155669" y="275125"/>
                  <a:pt x="9197415" y="279441"/>
                  <a:pt x="9224353" y="288073"/>
                </a:cubicBezTo>
                <a:cubicBezTo>
                  <a:pt x="9251291" y="296705"/>
                  <a:pt x="9273764" y="310100"/>
                  <a:pt x="9291772" y="328257"/>
                </a:cubicBezTo>
                <a:cubicBezTo>
                  <a:pt x="9309780" y="346414"/>
                  <a:pt x="9324738" y="370970"/>
                  <a:pt x="9336644" y="401927"/>
                </a:cubicBezTo>
                <a:lnTo>
                  <a:pt x="9164301" y="418893"/>
                </a:lnTo>
                <a:cubicBezTo>
                  <a:pt x="9159836" y="403713"/>
                  <a:pt x="9152395" y="392551"/>
                  <a:pt x="9141977" y="385407"/>
                </a:cubicBezTo>
                <a:cubicBezTo>
                  <a:pt x="9127689" y="375882"/>
                  <a:pt x="9110425" y="371119"/>
                  <a:pt x="9090185" y="371119"/>
                </a:cubicBezTo>
                <a:cubicBezTo>
                  <a:pt x="9069646" y="371119"/>
                  <a:pt x="9054689" y="374760"/>
                  <a:pt x="9045313" y="382041"/>
                </a:cubicBezTo>
                <a:cubicBezTo>
                  <a:pt x="9035937" y="389322"/>
                  <a:pt x="9031249" y="398164"/>
                  <a:pt x="9031249" y="408568"/>
                </a:cubicBezTo>
                <a:cubicBezTo>
                  <a:pt x="9031249" y="420158"/>
                  <a:pt x="9037202" y="428925"/>
                  <a:pt x="9049108" y="434869"/>
                </a:cubicBezTo>
                <a:cubicBezTo>
                  <a:pt x="9061014" y="440813"/>
                  <a:pt x="9086910" y="446164"/>
                  <a:pt x="9126796" y="450921"/>
                </a:cubicBezTo>
                <a:cubicBezTo>
                  <a:pt x="9187220" y="457758"/>
                  <a:pt x="9232167" y="467273"/>
                  <a:pt x="9261635" y="479465"/>
                </a:cubicBezTo>
                <a:cubicBezTo>
                  <a:pt x="9291102" y="491657"/>
                  <a:pt x="9313650" y="509053"/>
                  <a:pt x="9329277" y="531651"/>
                </a:cubicBezTo>
                <a:cubicBezTo>
                  <a:pt x="9344904" y="554250"/>
                  <a:pt x="9352717" y="579079"/>
                  <a:pt x="9352717" y="606138"/>
                </a:cubicBezTo>
                <a:cubicBezTo>
                  <a:pt x="9352717" y="633494"/>
                  <a:pt x="9344457" y="660107"/>
                  <a:pt x="9327937" y="685978"/>
                </a:cubicBezTo>
                <a:cubicBezTo>
                  <a:pt x="9311418" y="711848"/>
                  <a:pt x="9285373" y="732440"/>
                  <a:pt x="9249803" y="747753"/>
                </a:cubicBezTo>
                <a:cubicBezTo>
                  <a:pt x="9214233" y="763066"/>
                  <a:pt x="9165789" y="770723"/>
                  <a:pt x="9104472" y="770723"/>
                </a:cubicBezTo>
                <a:cubicBezTo>
                  <a:pt x="9017854" y="770723"/>
                  <a:pt x="8956165" y="758370"/>
                  <a:pt x="8919404" y="733665"/>
                </a:cubicBezTo>
                <a:cubicBezTo>
                  <a:pt x="8882644" y="708959"/>
                  <a:pt x="8859054" y="673836"/>
                  <a:pt x="8848636" y="628294"/>
                </a:cubicBezTo>
                <a:lnTo>
                  <a:pt x="9029016" y="611328"/>
                </a:lnTo>
                <a:cubicBezTo>
                  <a:pt x="9036458" y="632759"/>
                  <a:pt x="9046876" y="648088"/>
                  <a:pt x="9060270" y="657316"/>
                </a:cubicBezTo>
                <a:cubicBezTo>
                  <a:pt x="9073665" y="666543"/>
                  <a:pt x="9091524" y="671157"/>
                  <a:pt x="9113848" y="671157"/>
                </a:cubicBezTo>
                <a:cubicBezTo>
                  <a:pt x="9138256" y="671157"/>
                  <a:pt x="9157157" y="665955"/>
                  <a:pt x="9170552" y="655551"/>
                </a:cubicBezTo>
                <a:cubicBezTo>
                  <a:pt x="9180970" y="647826"/>
                  <a:pt x="9186179" y="638168"/>
                  <a:pt x="9186179" y="626578"/>
                </a:cubicBezTo>
                <a:cubicBezTo>
                  <a:pt x="9186179" y="613500"/>
                  <a:pt x="9179333" y="603393"/>
                  <a:pt x="9165640" y="596259"/>
                </a:cubicBezTo>
                <a:cubicBezTo>
                  <a:pt x="9155818" y="591208"/>
                  <a:pt x="9129773" y="584967"/>
                  <a:pt x="9087506" y="577535"/>
                </a:cubicBezTo>
                <a:cubicBezTo>
                  <a:pt x="9024402" y="566535"/>
                  <a:pt x="8980573" y="556352"/>
                  <a:pt x="8956016" y="546985"/>
                </a:cubicBezTo>
                <a:cubicBezTo>
                  <a:pt x="8931459" y="537618"/>
                  <a:pt x="8910772" y="521785"/>
                  <a:pt x="8893955" y="499484"/>
                </a:cubicBezTo>
                <a:cubicBezTo>
                  <a:pt x="8877137" y="477183"/>
                  <a:pt x="8868728" y="451759"/>
                  <a:pt x="8868728" y="423211"/>
                </a:cubicBezTo>
                <a:cubicBezTo>
                  <a:pt x="8868728" y="391985"/>
                  <a:pt x="8877807" y="365073"/>
                  <a:pt x="8895964" y="342475"/>
                </a:cubicBezTo>
                <a:cubicBezTo>
                  <a:pt x="8914121" y="319876"/>
                  <a:pt x="8939124" y="303001"/>
                  <a:pt x="8970973" y="291851"/>
                </a:cubicBezTo>
                <a:cubicBezTo>
                  <a:pt x="9002822" y="280700"/>
                  <a:pt x="9045536" y="275125"/>
                  <a:pt x="9099114" y="275125"/>
                </a:cubicBezTo>
                <a:close/>
                <a:moveTo>
                  <a:pt x="7651017" y="275125"/>
                </a:moveTo>
                <a:cubicBezTo>
                  <a:pt x="7705488" y="275125"/>
                  <a:pt x="7749243" y="278176"/>
                  <a:pt x="7782283" y="284278"/>
                </a:cubicBezTo>
                <a:cubicBezTo>
                  <a:pt x="7815323" y="290380"/>
                  <a:pt x="7842856" y="303105"/>
                  <a:pt x="7864883" y="322452"/>
                </a:cubicBezTo>
                <a:cubicBezTo>
                  <a:pt x="7880361" y="335847"/>
                  <a:pt x="7892565" y="354823"/>
                  <a:pt x="7901495" y="379379"/>
                </a:cubicBezTo>
                <a:cubicBezTo>
                  <a:pt x="7910424" y="403936"/>
                  <a:pt x="7914889" y="427376"/>
                  <a:pt x="7914889" y="449701"/>
                </a:cubicBezTo>
                <a:lnTo>
                  <a:pt x="7914889" y="659102"/>
                </a:lnTo>
                <a:cubicBezTo>
                  <a:pt x="7914889" y="681426"/>
                  <a:pt x="7916303" y="698913"/>
                  <a:pt x="7919131" y="711564"/>
                </a:cubicBezTo>
                <a:cubicBezTo>
                  <a:pt x="7921958" y="724214"/>
                  <a:pt x="7928135" y="740362"/>
                  <a:pt x="7937660" y="760007"/>
                </a:cubicBezTo>
                <a:lnTo>
                  <a:pt x="7767103" y="760007"/>
                </a:lnTo>
                <a:cubicBezTo>
                  <a:pt x="7760257" y="747803"/>
                  <a:pt x="7755792" y="738502"/>
                  <a:pt x="7753708" y="732102"/>
                </a:cubicBezTo>
                <a:cubicBezTo>
                  <a:pt x="7751625" y="725702"/>
                  <a:pt x="7749541" y="715656"/>
                  <a:pt x="7747457" y="701964"/>
                </a:cubicBezTo>
                <a:cubicBezTo>
                  <a:pt x="7723645" y="724884"/>
                  <a:pt x="7699981" y="741255"/>
                  <a:pt x="7676466" y="751077"/>
                </a:cubicBezTo>
                <a:cubicBezTo>
                  <a:pt x="7644320" y="764174"/>
                  <a:pt x="7606964" y="770723"/>
                  <a:pt x="7564399" y="770723"/>
                </a:cubicBezTo>
                <a:cubicBezTo>
                  <a:pt x="7507844" y="770723"/>
                  <a:pt x="7464907" y="757626"/>
                  <a:pt x="7435588" y="731432"/>
                </a:cubicBezTo>
                <a:cubicBezTo>
                  <a:pt x="7406269" y="705238"/>
                  <a:pt x="7391609" y="672943"/>
                  <a:pt x="7391609" y="634545"/>
                </a:cubicBezTo>
                <a:cubicBezTo>
                  <a:pt x="7391609" y="598529"/>
                  <a:pt x="7402176" y="568912"/>
                  <a:pt x="7423310" y="545695"/>
                </a:cubicBezTo>
                <a:cubicBezTo>
                  <a:pt x="7444443" y="522477"/>
                  <a:pt x="7483436" y="505213"/>
                  <a:pt x="7540289" y="493902"/>
                </a:cubicBezTo>
                <a:cubicBezTo>
                  <a:pt x="7608452" y="480210"/>
                  <a:pt x="7652654" y="470611"/>
                  <a:pt x="7672895" y="465104"/>
                </a:cubicBezTo>
                <a:cubicBezTo>
                  <a:pt x="7693135" y="459598"/>
                  <a:pt x="7714566" y="452379"/>
                  <a:pt x="7737188" y="443450"/>
                </a:cubicBezTo>
                <a:cubicBezTo>
                  <a:pt x="7737188" y="421126"/>
                  <a:pt x="7732575" y="405499"/>
                  <a:pt x="7723347" y="396569"/>
                </a:cubicBezTo>
                <a:cubicBezTo>
                  <a:pt x="7714120" y="387639"/>
                  <a:pt x="7697898" y="383174"/>
                  <a:pt x="7674680" y="383174"/>
                </a:cubicBezTo>
                <a:cubicBezTo>
                  <a:pt x="7644915" y="383174"/>
                  <a:pt x="7622591" y="387937"/>
                  <a:pt x="7607708" y="397462"/>
                </a:cubicBezTo>
                <a:cubicBezTo>
                  <a:pt x="7596099" y="404903"/>
                  <a:pt x="7586723" y="418893"/>
                  <a:pt x="7579579" y="439431"/>
                </a:cubicBezTo>
                <a:lnTo>
                  <a:pt x="7405897" y="421126"/>
                </a:lnTo>
                <a:cubicBezTo>
                  <a:pt x="7412445" y="390765"/>
                  <a:pt x="7421896" y="366878"/>
                  <a:pt x="7434249" y="349465"/>
                </a:cubicBezTo>
                <a:cubicBezTo>
                  <a:pt x="7446601" y="332052"/>
                  <a:pt x="7464386" y="316946"/>
                  <a:pt x="7487604" y="304147"/>
                </a:cubicBezTo>
                <a:cubicBezTo>
                  <a:pt x="7504272" y="294919"/>
                  <a:pt x="7527192" y="287775"/>
                  <a:pt x="7556362" y="282715"/>
                </a:cubicBezTo>
                <a:cubicBezTo>
                  <a:pt x="7585532" y="277655"/>
                  <a:pt x="7617084" y="275125"/>
                  <a:pt x="7651017" y="275125"/>
                </a:cubicBezTo>
                <a:close/>
                <a:moveTo>
                  <a:pt x="5068254" y="275125"/>
                </a:moveTo>
                <a:cubicBezTo>
                  <a:pt x="5136119" y="275125"/>
                  <a:pt x="5189697" y="285394"/>
                  <a:pt x="5228988" y="305933"/>
                </a:cubicBezTo>
                <a:cubicBezTo>
                  <a:pt x="5268279" y="326471"/>
                  <a:pt x="5298193" y="356236"/>
                  <a:pt x="5318731" y="395229"/>
                </a:cubicBezTo>
                <a:cubicBezTo>
                  <a:pt x="5339270" y="434222"/>
                  <a:pt x="5349539" y="484973"/>
                  <a:pt x="5349539" y="547481"/>
                </a:cubicBezTo>
                <a:lnTo>
                  <a:pt x="5349539" y="568019"/>
                </a:lnTo>
                <a:lnTo>
                  <a:pt x="4985207" y="568019"/>
                </a:lnTo>
                <a:cubicBezTo>
                  <a:pt x="4988482" y="597189"/>
                  <a:pt x="4996370" y="618918"/>
                  <a:pt x="5008871" y="633206"/>
                </a:cubicBezTo>
                <a:cubicBezTo>
                  <a:pt x="5026433" y="653744"/>
                  <a:pt x="5049352" y="664013"/>
                  <a:pt x="5077630" y="664013"/>
                </a:cubicBezTo>
                <a:cubicBezTo>
                  <a:pt x="5095489" y="664013"/>
                  <a:pt x="5112455" y="659548"/>
                  <a:pt x="5128529" y="650619"/>
                </a:cubicBezTo>
                <a:cubicBezTo>
                  <a:pt x="5138352" y="644963"/>
                  <a:pt x="5148918" y="634992"/>
                  <a:pt x="5160229" y="620704"/>
                </a:cubicBezTo>
                <a:lnTo>
                  <a:pt x="5339270" y="637224"/>
                </a:lnTo>
                <a:cubicBezTo>
                  <a:pt x="5311885" y="684849"/>
                  <a:pt x="5278845" y="719005"/>
                  <a:pt x="5240150" y="739692"/>
                </a:cubicBezTo>
                <a:cubicBezTo>
                  <a:pt x="5201455" y="760379"/>
                  <a:pt x="5145942" y="770723"/>
                  <a:pt x="5073611" y="770723"/>
                </a:cubicBezTo>
                <a:cubicBezTo>
                  <a:pt x="5010806" y="770723"/>
                  <a:pt x="4961396" y="761868"/>
                  <a:pt x="4925379" y="744157"/>
                </a:cubicBezTo>
                <a:cubicBezTo>
                  <a:pt x="4889363" y="726446"/>
                  <a:pt x="4859522" y="698318"/>
                  <a:pt x="4835859" y="659771"/>
                </a:cubicBezTo>
                <a:cubicBezTo>
                  <a:pt x="4812195" y="621225"/>
                  <a:pt x="4800363" y="575907"/>
                  <a:pt x="4800363" y="523817"/>
                </a:cubicBezTo>
                <a:cubicBezTo>
                  <a:pt x="4800363" y="449701"/>
                  <a:pt x="4824102" y="389723"/>
                  <a:pt x="4871577" y="343884"/>
                </a:cubicBezTo>
                <a:cubicBezTo>
                  <a:pt x="4919054" y="298045"/>
                  <a:pt x="4984612" y="275125"/>
                  <a:pt x="5068254" y="275125"/>
                </a:cubicBezTo>
                <a:close/>
                <a:moveTo>
                  <a:pt x="4243835" y="275125"/>
                </a:moveTo>
                <a:cubicBezTo>
                  <a:pt x="4281693" y="275125"/>
                  <a:pt x="4311651" y="281822"/>
                  <a:pt x="4333711" y="295217"/>
                </a:cubicBezTo>
                <a:cubicBezTo>
                  <a:pt x="4355770" y="308611"/>
                  <a:pt x="4373803" y="328554"/>
                  <a:pt x="4387812" y="355046"/>
                </a:cubicBezTo>
                <a:cubicBezTo>
                  <a:pt x="4416350" y="324090"/>
                  <a:pt x="4442360" y="303030"/>
                  <a:pt x="4465842" y="291868"/>
                </a:cubicBezTo>
                <a:cubicBezTo>
                  <a:pt x="4489324" y="280706"/>
                  <a:pt x="4518306" y="275125"/>
                  <a:pt x="4552788" y="275125"/>
                </a:cubicBezTo>
                <a:cubicBezTo>
                  <a:pt x="4603617" y="275125"/>
                  <a:pt x="4643300" y="290231"/>
                  <a:pt x="4671835" y="320443"/>
                </a:cubicBezTo>
                <a:cubicBezTo>
                  <a:pt x="4700371" y="350655"/>
                  <a:pt x="4714638" y="397908"/>
                  <a:pt x="4714638" y="462202"/>
                </a:cubicBezTo>
                <a:lnTo>
                  <a:pt x="4714638" y="760007"/>
                </a:lnTo>
                <a:lnTo>
                  <a:pt x="4532473" y="760007"/>
                </a:lnTo>
                <a:lnTo>
                  <a:pt x="4532473" y="489884"/>
                </a:lnTo>
                <a:cubicBezTo>
                  <a:pt x="4532473" y="468453"/>
                  <a:pt x="4528319" y="452528"/>
                  <a:pt x="4520013" y="442110"/>
                </a:cubicBezTo>
                <a:cubicBezTo>
                  <a:pt x="4507851" y="425739"/>
                  <a:pt x="4492724" y="417554"/>
                  <a:pt x="4474632" y="417554"/>
                </a:cubicBezTo>
                <a:cubicBezTo>
                  <a:pt x="4453275" y="417554"/>
                  <a:pt x="4436070" y="425293"/>
                  <a:pt x="4423018" y="440771"/>
                </a:cubicBezTo>
                <a:cubicBezTo>
                  <a:pt x="4409965" y="456249"/>
                  <a:pt x="4403439" y="481103"/>
                  <a:pt x="4403439" y="515334"/>
                </a:cubicBezTo>
                <a:lnTo>
                  <a:pt x="4403439" y="760007"/>
                </a:lnTo>
                <a:lnTo>
                  <a:pt x="4221273" y="760007"/>
                </a:lnTo>
                <a:lnTo>
                  <a:pt x="4221273" y="498814"/>
                </a:lnTo>
                <a:cubicBezTo>
                  <a:pt x="4221273" y="477978"/>
                  <a:pt x="4220078" y="463839"/>
                  <a:pt x="4217687" y="456398"/>
                </a:cubicBezTo>
                <a:cubicBezTo>
                  <a:pt x="4213804" y="444492"/>
                  <a:pt x="4207083" y="434892"/>
                  <a:pt x="4197526" y="427600"/>
                </a:cubicBezTo>
                <a:cubicBezTo>
                  <a:pt x="4187968" y="420307"/>
                  <a:pt x="4176769" y="416661"/>
                  <a:pt x="4163928" y="416661"/>
                </a:cubicBezTo>
                <a:cubicBezTo>
                  <a:pt x="4143017" y="416661"/>
                  <a:pt x="4125842" y="424549"/>
                  <a:pt x="4112400" y="440324"/>
                </a:cubicBezTo>
                <a:cubicBezTo>
                  <a:pt x="4098959" y="456100"/>
                  <a:pt x="4092239" y="481996"/>
                  <a:pt x="4092239" y="518013"/>
                </a:cubicBezTo>
                <a:lnTo>
                  <a:pt x="4092239" y="760007"/>
                </a:lnTo>
                <a:lnTo>
                  <a:pt x="3910074" y="760007"/>
                </a:lnTo>
                <a:lnTo>
                  <a:pt x="3910074" y="285841"/>
                </a:lnTo>
                <a:lnTo>
                  <a:pt x="4079738" y="285841"/>
                </a:lnTo>
                <a:lnTo>
                  <a:pt x="4079738" y="355046"/>
                </a:lnTo>
                <a:cubicBezTo>
                  <a:pt x="4104183" y="326173"/>
                  <a:pt x="4128850" y="305635"/>
                  <a:pt x="4153739" y="293431"/>
                </a:cubicBezTo>
                <a:cubicBezTo>
                  <a:pt x="4178628" y="281227"/>
                  <a:pt x="4208660" y="275125"/>
                  <a:pt x="4243835" y="275125"/>
                </a:cubicBezTo>
                <a:close/>
                <a:moveTo>
                  <a:pt x="3547826" y="275125"/>
                </a:moveTo>
                <a:cubicBezTo>
                  <a:pt x="3642778" y="275125"/>
                  <a:pt x="3714514" y="302658"/>
                  <a:pt x="3763032" y="357725"/>
                </a:cubicBezTo>
                <a:cubicBezTo>
                  <a:pt x="3802024" y="402076"/>
                  <a:pt x="3821521" y="456695"/>
                  <a:pt x="3821521" y="521585"/>
                </a:cubicBezTo>
                <a:cubicBezTo>
                  <a:pt x="3821521" y="594510"/>
                  <a:pt x="3797336" y="654265"/>
                  <a:pt x="3748967" y="700848"/>
                </a:cubicBezTo>
                <a:cubicBezTo>
                  <a:pt x="3700598" y="747431"/>
                  <a:pt x="3633699" y="770723"/>
                  <a:pt x="3548273" y="770723"/>
                </a:cubicBezTo>
                <a:cubicBezTo>
                  <a:pt x="3472073" y="770723"/>
                  <a:pt x="3410458" y="751375"/>
                  <a:pt x="3363428" y="712680"/>
                </a:cubicBezTo>
                <a:cubicBezTo>
                  <a:pt x="3305683" y="664757"/>
                  <a:pt x="3276810" y="601952"/>
                  <a:pt x="3276810" y="524263"/>
                </a:cubicBezTo>
                <a:cubicBezTo>
                  <a:pt x="3276810" y="451933"/>
                  <a:pt x="3301218" y="392327"/>
                  <a:pt x="3350034" y="345446"/>
                </a:cubicBezTo>
                <a:cubicBezTo>
                  <a:pt x="3398849" y="298566"/>
                  <a:pt x="3464780" y="275125"/>
                  <a:pt x="3547826" y="275125"/>
                </a:cubicBezTo>
                <a:close/>
                <a:moveTo>
                  <a:pt x="1450242" y="275125"/>
                </a:moveTo>
                <a:cubicBezTo>
                  <a:pt x="1504713" y="275125"/>
                  <a:pt x="1548469" y="278176"/>
                  <a:pt x="1581509" y="284278"/>
                </a:cubicBezTo>
                <a:cubicBezTo>
                  <a:pt x="1614549" y="290380"/>
                  <a:pt x="1642082" y="303105"/>
                  <a:pt x="1664108" y="322452"/>
                </a:cubicBezTo>
                <a:cubicBezTo>
                  <a:pt x="1679586" y="335847"/>
                  <a:pt x="1691790" y="354823"/>
                  <a:pt x="1700720" y="379379"/>
                </a:cubicBezTo>
                <a:cubicBezTo>
                  <a:pt x="1709650" y="403936"/>
                  <a:pt x="1714115" y="427376"/>
                  <a:pt x="1714115" y="449701"/>
                </a:cubicBezTo>
                <a:lnTo>
                  <a:pt x="1714115" y="659102"/>
                </a:lnTo>
                <a:cubicBezTo>
                  <a:pt x="1714115" y="681426"/>
                  <a:pt x="1715528" y="698913"/>
                  <a:pt x="1718356" y="711564"/>
                </a:cubicBezTo>
                <a:cubicBezTo>
                  <a:pt x="1721184" y="724214"/>
                  <a:pt x="1727360" y="740362"/>
                  <a:pt x="1736885" y="760007"/>
                </a:cubicBezTo>
                <a:lnTo>
                  <a:pt x="1566328" y="760007"/>
                </a:lnTo>
                <a:cubicBezTo>
                  <a:pt x="1559482" y="747803"/>
                  <a:pt x="1555017" y="738502"/>
                  <a:pt x="1552934" y="732102"/>
                </a:cubicBezTo>
                <a:cubicBezTo>
                  <a:pt x="1550850" y="725702"/>
                  <a:pt x="1548767" y="715656"/>
                  <a:pt x="1546683" y="701964"/>
                </a:cubicBezTo>
                <a:cubicBezTo>
                  <a:pt x="1522870" y="724884"/>
                  <a:pt x="1499207" y="741255"/>
                  <a:pt x="1475692" y="751077"/>
                </a:cubicBezTo>
                <a:cubicBezTo>
                  <a:pt x="1443545" y="764174"/>
                  <a:pt x="1406189" y="770723"/>
                  <a:pt x="1363624" y="770723"/>
                </a:cubicBezTo>
                <a:cubicBezTo>
                  <a:pt x="1307070" y="770723"/>
                  <a:pt x="1264133" y="757626"/>
                  <a:pt x="1234814" y="731432"/>
                </a:cubicBezTo>
                <a:cubicBezTo>
                  <a:pt x="1205494" y="705238"/>
                  <a:pt x="1190835" y="672943"/>
                  <a:pt x="1190835" y="634545"/>
                </a:cubicBezTo>
                <a:cubicBezTo>
                  <a:pt x="1190835" y="598529"/>
                  <a:pt x="1201401" y="568912"/>
                  <a:pt x="1222535" y="545695"/>
                </a:cubicBezTo>
                <a:cubicBezTo>
                  <a:pt x="1243669" y="522477"/>
                  <a:pt x="1282662" y="505213"/>
                  <a:pt x="1339514" y="493902"/>
                </a:cubicBezTo>
                <a:cubicBezTo>
                  <a:pt x="1407677" y="480210"/>
                  <a:pt x="1451879" y="470611"/>
                  <a:pt x="1472120" y="465104"/>
                </a:cubicBezTo>
                <a:cubicBezTo>
                  <a:pt x="1492361" y="459598"/>
                  <a:pt x="1513792" y="452379"/>
                  <a:pt x="1536414" y="443450"/>
                </a:cubicBezTo>
                <a:cubicBezTo>
                  <a:pt x="1536414" y="421126"/>
                  <a:pt x="1531800" y="405499"/>
                  <a:pt x="1522573" y="396569"/>
                </a:cubicBezTo>
                <a:cubicBezTo>
                  <a:pt x="1513345" y="387639"/>
                  <a:pt x="1497123" y="383174"/>
                  <a:pt x="1473906" y="383174"/>
                </a:cubicBezTo>
                <a:cubicBezTo>
                  <a:pt x="1444140" y="383174"/>
                  <a:pt x="1421816" y="387937"/>
                  <a:pt x="1406933" y="397462"/>
                </a:cubicBezTo>
                <a:cubicBezTo>
                  <a:pt x="1395325" y="404903"/>
                  <a:pt x="1385948" y="418893"/>
                  <a:pt x="1378805" y="439431"/>
                </a:cubicBezTo>
                <a:lnTo>
                  <a:pt x="1205122" y="421126"/>
                </a:lnTo>
                <a:cubicBezTo>
                  <a:pt x="1211671" y="390765"/>
                  <a:pt x="1221121" y="366878"/>
                  <a:pt x="1233474" y="349465"/>
                </a:cubicBezTo>
                <a:cubicBezTo>
                  <a:pt x="1245827" y="332052"/>
                  <a:pt x="1263612" y="316946"/>
                  <a:pt x="1286829" y="304147"/>
                </a:cubicBezTo>
                <a:cubicBezTo>
                  <a:pt x="1303498" y="294919"/>
                  <a:pt x="1326417" y="287775"/>
                  <a:pt x="1355587" y="282715"/>
                </a:cubicBezTo>
                <a:cubicBezTo>
                  <a:pt x="1384758" y="277655"/>
                  <a:pt x="1416310" y="275125"/>
                  <a:pt x="1450242" y="275125"/>
                </a:cubicBezTo>
                <a:close/>
                <a:moveTo>
                  <a:pt x="7223582" y="105461"/>
                </a:moveTo>
                <a:lnTo>
                  <a:pt x="7223582" y="285841"/>
                </a:lnTo>
                <a:lnTo>
                  <a:pt x="7323595" y="285841"/>
                </a:lnTo>
                <a:lnTo>
                  <a:pt x="7323595" y="418893"/>
                </a:lnTo>
                <a:lnTo>
                  <a:pt x="7223582" y="418893"/>
                </a:lnTo>
                <a:lnTo>
                  <a:pt x="7223582" y="586883"/>
                </a:lnTo>
                <a:cubicBezTo>
                  <a:pt x="7223582" y="607082"/>
                  <a:pt x="7225517" y="620448"/>
                  <a:pt x="7229387" y="626983"/>
                </a:cubicBezTo>
                <a:cubicBezTo>
                  <a:pt x="7235340" y="637084"/>
                  <a:pt x="7245758" y="642135"/>
                  <a:pt x="7260641" y="642135"/>
                </a:cubicBezTo>
                <a:cubicBezTo>
                  <a:pt x="7274035" y="642135"/>
                  <a:pt x="7292788" y="638273"/>
                  <a:pt x="7316898" y="630548"/>
                </a:cubicBezTo>
                <a:lnTo>
                  <a:pt x="7330292" y="755989"/>
                </a:lnTo>
                <a:cubicBezTo>
                  <a:pt x="7285346" y="765811"/>
                  <a:pt x="7243377" y="770723"/>
                  <a:pt x="7204384" y="770723"/>
                </a:cubicBezTo>
                <a:cubicBezTo>
                  <a:pt x="7159140" y="770723"/>
                  <a:pt x="7125802" y="764925"/>
                  <a:pt x="7104371" y="753331"/>
                </a:cubicBezTo>
                <a:cubicBezTo>
                  <a:pt x="7082940" y="741736"/>
                  <a:pt x="7067090" y="724122"/>
                  <a:pt x="7056821" y="700489"/>
                </a:cubicBezTo>
                <a:cubicBezTo>
                  <a:pt x="7046551" y="676855"/>
                  <a:pt x="7041417" y="638582"/>
                  <a:pt x="7041417" y="585669"/>
                </a:cubicBezTo>
                <a:lnTo>
                  <a:pt x="7041417" y="418893"/>
                </a:lnTo>
                <a:lnTo>
                  <a:pt x="6974444" y="418893"/>
                </a:lnTo>
                <a:lnTo>
                  <a:pt x="6974444" y="285841"/>
                </a:lnTo>
                <a:lnTo>
                  <a:pt x="7041417" y="285841"/>
                </a:lnTo>
                <a:lnTo>
                  <a:pt x="7041417" y="198776"/>
                </a:lnTo>
                <a:close/>
                <a:moveTo>
                  <a:pt x="2689534" y="105461"/>
                </a:moveTo>
                <a:lnTo>
                  <a:pt x="2871253" y="105461"/>
                </a:lnTo>
                <a:lnTo>
                  <a:pt x="2871253" y="346563"/>
                </a:lnTo>
                <a:cubicBezTo>
                  <a:pt x="2895959" y="320964"/>
                  <a:pt x="2920515" y="302658"/>
                  <a:pt x="2944923" y="291645"/>
                </a:cubicBezTo>
                <a:cubicBezTo>
                  <a:pt x="2969331" y="280632"/>
                  <a:pt x="2998204" y="275125"/>
                  <a:pt x="3031541" y="275125"/>
                </a:cubicBezTo>
                <a:cubicBezTo>
                  <a:pt x="3080952" y="275125"/>
                  <a:pt x="3119871" y="290157"/>
                  <a:pt x="3148297" y="320220"/>
                </a:cubicBezTo>
                <a:cubicBezTo>
                  <a:pt x="3176723" y="350283"/>
                  <a:pt x="3190936" y="396420"/>
                  <a:pt x="3190936" y="458630"/>
                </a:cubicBezTo>
                <a:lnTo>
                  <a:pt x="3190936" y="760007"/>
                </a:lnTo>
                <a:lnTo>
                  <a:pt x="3008324" y="760007"/>
                </a:lnTo>
                <a:lnTo>
                  <a:pt x="3008324" y="499260"/>
                </a:lnTo>
                <a:cubicBezTo>
                  <a:pt x="3008324" y="469495"/>
                  <a:pt x="3002817" y="448435"/>
                  <a:pt x="2991804" y="436083"/>
                </a:cubicBezTo>
                <a:cubicBezTo>
                  <a:pt x="2980791" y="423730"/>
                  <a:pt x="2965313" y="417554"/>
                  <a:pt x="2945370" y="417554"/>
                </a:cubicBezTo>
                <a:cubicBezTo>
                  <a:pt x="2923343" y="417554"/>
                  <a:pt x="2905484" y="425888"/>
                  <a:pt x="2891792" y="442557"/>
                </a:cubicBezTo>
                <a:cubicBezTo>
                  <a:pt x="2878100" y="459226"/>
                  <a:pt x="2871253" y="489140"/>
                  <a:pt x="2871253" y="532300"/>
                </a:cubicBezTo>
                <a:lnTo>
                  <a:pt x="2871253" y="760007"/>
                </a:lnTo>
                <a:lnTo>
                  <a:pt x="2689534" y="760007"/>
                </a:lnTo>
                <a:close/>
                <a:moveTo>
                  <a:pt x="1022808" y="105461"/>
                </a:moveTo>
                <a:lnTo>
                  <a:pt x="1022808" y="285841"/>
                </a:lnTo>
                <a:lnTo>
                  <a:pt x="1122820" y="285841"/>
                </a:lnTo>
                <a:lnTo>
                  <a:pt x="1122820" y="418893"/>
                </a:lnTo>
                <a:lnTo>
                  <a:pt x="1022808" y="418893"/>
                </a:lnTo>
                <a:lnTo>
                  <a:pt x="1022808" y="586883"/>
                </a:lnTo>
                <a:cubicBezTo>
                  <a:pt x="1022808" y="607082"/>
                  <a:pt x="1024743" y="620448"/>
                  <a:pt x="1028612" y="626983"/>
                </a:cubicBezTo>
                <a:cubicBezTo>
                  <a:pt x="1034565" y="637084"/>
                  <a:pt x="1044983" y="642135"/>
                  <a:pt x="1059866" y="642135"/>
                </a:cubicBezTo>
                <a:cubicBezTo>
                  <a:pt x="1073260" y="642135"/>
                  <a:pt x="1092013" y="638273"/>
                  <a:pt x="1116123" y="630548"/>
                </a:cubicBezTo>
                <a:lnTo>
                  <a:pt x="1129517" y="755989"/>
                </a:lnTo>
                <a:cubicBezTo>
                  <a:pt x="1084571" y="765811"/>
                  <a:pt x="1042602" y="770723"/>
                  <a:pt x="1003609" y="770723"/>
                </a:cubicBezTo>
                <a:cubicBezTo>
                  <a:pt x="958365" y="770723"/>
                  <a:pt x="925028" y="764925"/>
                  <a:pt x="903596" y="753331"/>
                </a:cubicBezTo>
                <a:cubicBezTo>
                  <a:pt x="882165" y="741736"/>
                  <a:pt x="866315" y="724122"/>
                  <a:pt x="856046" y="700489"/>
                </a:cubicBezTo>
                <a:cubicBezTo>
                  <a:pt x="845777" y="676855"/>
                  <a:pt x="840642" y="638582"/>
                  <a:pt x="840642" y="585669"/>
                </a:cubicBezTo>
                <a:lnTo>
                  <a:pt x="840642" y="418893"/>
                </a:lnTo>
                <a:lnTo>
                  <a:pt x="773669" y="418893"/>
                </a:lnTo>
                <a:lnTo>
                  <a:pt x="773669" y="285841"/>
                </a:lnTo>
                <a:lnTo>
                  <a:pt x="840642" y="285841"/>
                </a:lnTo>
                <a:lnTo>
                  <a:pt x="840642" y="198776"/>
                </a:lnTo>
                <a:close/>
                <a:moveTo>
                  <a:pt x="10241221" y="94299"/>
                </a:moveTo>
                <a:cubicBezTo>
                  <a:pt x="10273070" y="94299"/>
                  <a:pt x="10319356" y="98020"/>
                  <a:pt x="10380078" y="105461"/>
                </a:cubicBezTo>
                <a:lnTo>
                  <a:pt x="10359986" y="215296"/>
                </a:lnTo>
                <a:cubicBezTo>
                  <a:pt x="10338257" y="211724"/>
                  <a:pt x="10320695" y="209938"/>
                  <a:pt x="10307301" y="209938"/>
                </a:cubicBezTo>
                <a:cubicBezTo>
                  <a:pt x="10290930" y="209938"/>
                  <a:pt x="10279172" y="212692"/>
                  <a:pt x="10272029" y="218198"/>
                </a:cubicBezTo>
                <a:cubicBezTo>
                  <a:pt x="10264885" y="223705"/>
                  <a:pt x="10259825" y="232411"/>
                  <a:pt x="10256848" y="244318"/>
                </a:cubicBezTo>
                <a:cubicBezTo>
                  <a:pt x="10255360" y="250866"/>
                  <a:pt x="10254616" y="264707"/>
                  <a:pt x="10254616" y="285841"/>
                </a:cubicBezTo>
                <a:lnTo>
                  <a:pt x="10341234" y="285841"/>
                </a:lnTo>
                <a:lnTo>
                  <a:pt x="10341234" y="418893"/>
                </a:lnTo>
                <a:lnTo>
                  <a:pt x="10254616" y="418893"/>
                </a:lnTo>
                <a:lnTo>
                  <a:pt x="10254616" y="760007"/>
                </a:lnTo>
                <a:lnTo>
                  <a:pt x="10072450" y="760007"/>
                </a:lnTo>
                <a:lnTo>
                  <a:pt x="10072450" y="418893"/>
                </a:lnTo>
                <a:lnTo>
                  <a:pt x="10004585" y="418893"/>
                </a:lnTo>
                <a:lnTo>
                  <a:pt x="10004585" y="285841"/>
                </a:lnTo>
                <a:lnTo>
                  <a:pt x="10072450" y="285841"/>
                </a:lnTo>
                <a:lnTo>
                  <a:pt x="10072450" y="264409"/>
                </a:lnTo>
                <a:cubicBezTo>
                  <a:pt x="10072450" y="245062"/>
                  <a:pt x="10074534" y="223779"/>
                  <a:pt x="10078701" y="200562"/>
                </a:cubicBezTo>
                <a:cubicBezTo>
                  <a:pt x="10082868" y="177345"/>
                  <a:pt x="10090682" y="158369"/>
                  <a:pt x="10102141" y="143635"/>
                </a:cubicBezTo>
                <a:cubicBezTo>
                  <a:pt x="10113601" y="128901"/>
                  <a:pt x="10129675" y="116995"/>
                  <a:pt x="10150362" y="107917"/>
                </a:cubicBezTo>
                <a:cubicBezTo>
                  <a:pt x="10171049" y="98838"/>
                  <a:pt x="10201335" y="94299"/>
                  <a:pt x="10241221" y="94299"/>
                </a:cubicBezTo>
                <a:close/>
                <a:moveTo>
                  <a:pt x="6626633" y="94299"/>
                </a:moveTo>
                <a:cubicBezTo>
                  <a:pt x="6710274" y="94299"/>
                  <a:pt x="6774047" y="109851"/>
                  <a:pt x="6817951" y="140957"/>
                </a:cubicBezTo>
                <a:cubicBezTo>
                  <a:pt x="6861856" y="172062"/>
                  <a:pt x="6887975" y="221547"/>
                  <a:pt x="6896309" y="289413"/>
                </a:cubicBezTo>
                <a:lnTo>
                  <a:pt x="6705661" y="300575"/>
                </a:lnTo>
                <a:cubicBezTo>
                  <a:pt x="6700600" y="271107"/>
                  <a:pt x="6689959" y="249675"/>
                  <a:pt x="6673737" y="236281"/>
                </a:cubicBezTo>
                <a:cubicBezTo>
                  <a:pt x="6657515" y="222886"/>
                  <a:pt x="6635116" y="216189"/>
                  <a:pt x="6606541" y="216189"/>
                </a:cubicBezTo>
                <a:cubicBezTo>
                  <a:pt x="6583026" y="216189"/>
                  <a:pt x="6565316" y="221175"/>
                  <a:pt x="6553409" y="231146"/>
                </a:cubicBezTo>
                <a:cubicBezTo>
                  <a:pt x="6541503" y="241118"/>
                  <a:pt x="6535550" y="253247"/>
                  <a:pt x="6535550" y="267535"/>
                </a:cubicBezTo>
                <a:cubicBezTo>
                  <a:pt x="6535550" y="277953"/>
                  <a:pt x="6540461" y="287329"/>
                  <a:pt x="6550284" y="295663"/>
                </a:cubicBezTo>
                <a:cubicBezTo>
                  <a:pt x="6559809" y="304295"/>
                  <a:pt x="6582431" y="312332"/>
                  <a:pt x="6618150" y="319774"/>
                </a:cubicBezTo>
                <a:cubicBezTo>
                  <a:pt x="6706554" y="338824"/>
                  <a:pt x="6769880" y="358097"/>
                  <a:pt x="6808129" y="377593"/>
                </a:cubicBezTo>
                <a:cubicBezTo>
                  <a:pt x="6846378" y="397090"/>
                  <a:pt x="6874208" y="421274"/>
                  <a:pt x="6891621" y="450147"/>
                </a:cubicBezTo>
                <a:cubicBezTo>
                  <a:pt x="6909034" y="479020"/>
                  <a:pt x="6917741" y="511315"/>
                  <a:pt x="6917741" y="547034"/>
                </a:cubicBezTo>
                <a:cubicBezTo>
                  <a:pt x="6917741" y="589004"/>
                  <a:pt x="6906132" y="627699"/>
                  <a:pt x="6882915" y="663120"/>
                </a:cubicBezTo>
                <a:cubicBezTo>
                  <a:pt x="6859698" y="698541"/>
                  <a:pt x="6827253" y="725405"/>
                  <a:pt x="6785581" y="743711"/>
                </a:cubicBezTo>
                <a:cubicBezTo>
                  <a:pt x="6743909" y="762016"/>
                  <a:pt x="6691373" y="771169"/>
                  <a:pt x="6627972" y="771169"/>
                </a:cubicBezTo>
                <a:cubicBezTo>
                  <a:pt x="6516649" y="771169"/>
                  <a:pt x="6439556" y="749738"/>
                  <a:pt x="6396693" y="706876"/>
                </a:cubicBezTo>
                <a:cubicBezTo>
                  <a:pt x="6353831" y="664013"/>
                  <a:pt x="6329572" y="609542"/>
                  <a:pt x="6323916" y="543462"/>
                </a:cubicBezTo>
                <a:lnTo>
                  <a:pt x="6516351" y="531407"/>
                </a:lnTo>
                <a:cubicBezTo>
                  <a:pt x="6520518" y="562661"/>
                  <a:pt x="6529002" y="586474"/>
                  <a:pt x="6541801" y="602845"/>
                </a:cubicBezTo>
                <a:cubicBezTo>
                  <a:pt x="6562637" y="629336"/>
                  <a:pt x="6592402" y="642582"/>
                  <a:pt x="6631098" y="642582"/>
                </a:cubicBezTo>
                <a:cubicBezTo>
                  <a:pt x="6659970" y="642582"/>
                  <a:pt x="6682220" y="635810"/>
                  <a:pt x="6697847" y="622267"/>
                </a:cubicBezTo>
                <a:cubicBezTo>
                  <a:pt x="6713474" y="608723"/>
                  <a:pt x="6721288" y="593022"/>
                  <a:pt x="6721288" y="575163"/>
                </a:cubicBezTo>
                <a:cubicBezTo>
                  <a:pt x="6721288" y="558196"/>
                  <a:pt x="6713846" y="543016"/>
                  <a:pt x="6698963" y="529621"/>
                </a:cubicBezTo>
                <a:cubicBezTo>
                  <a:pt x="6684080" y="516227"/>
                  <a:pt x="6649552" y="503576"/>
                  <a:pt x="6595379" y="491670"/>
                </a:cubicBezTo>
                <a:cubicBezTo>
                  <a:pt x="6506677" y="471727"/>
                  <a:pt x="6443425" y="445236"/>
                  <a:pt x="6405623" y="412196"/>
                </a:cubicBezTo>
                <a:cubicBezTo>
                  <a:pt x="6367523" y="379156"/>
                  <a:pt x="6348473" y="337038"/>
                  <a:pt x="6348473" y="285841"/>
                </a:cubicBezTo>
                <a:cubicBezTo>
                  <a:pt x="6348473" y="252206"/>
                  <a:pt x="6358221" y="220431"/>
                  <a:pt x="6377718" y="190516"/>
                </a:cubicBezTo>
                <a:cubicBezTo>
                  <a:pt x="6397214" y="160602"/>
                  <a:pt x="6426533" y="137087"/>
                  <a:pt x="6465675" y="119972"/>
                </a:cubicBezTo>
                <a:cubicBezTo>
                  <a:pt x="6504817" y="102857"/>
                  <a:pt x="6558470" y="94299"/>
                  <a:pt x="6626633" y="94299"/>
                </a:cubicBezTo>
                <a:close/>
                <a:moveTo>
                  <a:pt x="425858" y="94299"/>
                </a:moveTo>
                <a:cubicBezTo>
                  <a:pt x="509499" y="94299"/>
                  <a:pt x="573272" y="109851"/>
                  <a:pt x="617177" y="140957"/>
                </a:cubicBezTo>
                <a:cubicBezTo>
                  <a:pt x="661081" y="172062"/>
                  <a:pt x="687200" y="221547"/>
                  <a:pt x="695535" y="289413"/>
                </a:cubicBezTo>
                <a:lnTo>
                  <a:pt x="504886" y="300575"/>
                </a:lnTo>
                <a:cubicBezTo>
                  <a:pt x="499826" y="271107"/>
                  <a:pt x="489184" y="249675"/>
                  <a:pt x="472962" y="236281"/>
                </a:cubicBezTo>
                <a:cubicBezTo>
                  <a:pt x="456740" y="222886"/>
                  <a:pt x="434341" y="216189"/>
                  <a:pt x="405766" y="216189"/>
                </a:cubicBezTo>
                <a:cubicBezTo>
                  <a:pt x="382251" y="216189"/>
                  <a:pt x="364541" y="221175"/>
                  <a:pt x="352635" y="231146"/>
                </a:cubicBezTo>
                <a:cubicBezTo>
                  <a:pt x="340728" y="241118"/>
                  <a:pt x="334775" y="253247"/>
                  <a:pt x="334775" y="267535"/>
                </a:cubicBezTo>
                <a:cubicBezTo>
                  <a:pt x="334775" y="277953"/>
                  <a:pt x="339687" y="287329"/>
                  <a:pt x="349509" y="295663"/>
                </a:cubicBezTo>
                <a:cubicBezTo>
                  <a:pt x="359034" y="304295"/>
                  <a:pt x="381656" y="312332"/>
                  <a:pt x="417375" y="319774"/>
                </a:cubicBezTo>
                <a:cubicBezTo>
                  <a:pt x="505779" y="338824"/>
                  <a:pt x="569105" y="358097"/>
                  <a:pt x="607354" y="377593"/>
                </a:cubicBezTo>
                <a:cubicBezTo>
                  <a:pt x="645603" y="397090"/>
                  <a:pt x="673434" y="421274"/>
                  <a:pt x="690847" y="450147"/>
                </a:cubicBezTo>
                <a:cubicBezTo>
                  <a:pt x="708259" y="479020"/>
                  <a:pt x="716966" y="511315"/>
                  <a:pt x="716966" y="547034"/>
                </a:cubicBezTo>
                <a:cubicBezTo>
                  <a:pt x="716966" y="589004"/>
                  <a:pt x="705357" y="627699"/>
                  <a:pt x="682140" y="663120"/>
                </a:cubicBezTo>
                <a:cubicBezTo>
                  <a:pt x="658923" y="698541"/>
                  <a:pt x="626478" y="725405"/>
                  <a:pt x="584806" y="743711"/>
                </a:cubicBezTo>
                <a:cubicBezTo>
                  <a:pt x="543135" y="762016"/>
                  <a:pt x="490598" y="771169"/>
                  <a:pt x="427198" y="771169"/>
                </a:cubicBezTo>
                <a:cubicBezTo>
                  <a:pt x="315874" y="771169"/>
                  <a:pt x="238781" y="749738"/>
                  <a:pt x="195919" y="706876"/>
                </a:cubicBezTo>
                <a:cubicBezTo>
                  <a:pt x="153056" y="664013"/>
                  <a:pt x="128797" y="609542"/>
                  <a:pt x="123142" y="543462"/>
                </a:cubicBezTo>
                <a:lnTo>
                  <a:pt x="315577" y="531407"/>
                </a:lnTo>
                <a:cubicBezTo>
                  <a:pt x="319744" y="562661"/>
                  <a:pt x="328227" y="586474"/>
                  <a:pt x="341026" y="602845"/>
                </a:cubicBezTo>
                <a:cubicBezTo>
                  <a:pt x="361862" y="629336"/>
                  <a:pt x="391628" y="642582"/>
                  <a:pt x="430323" y="642582"/>
                </a:cubicBezTo>
                <a:cubicBezTo>
                  <a:pt x="459196" y="642582"/>
                  <a:pt x="481446" y="635810"/>
                  <a:pt x="497072" y="622267"/>
                </a:cubicBezTo>
                <a:cubicBezTo>
                  <a:pt x="512699" y="608723"/>
                  <a:pt x="520513" y="593022"/>
                  <a:pt x="520513" y="575163"/>
                </a:cubicBezTo>
                <a:cubicBezTo>
                  <a:pt x="520513" y="558196"/>
                  <a:pt x="513071" y="543016"/>
                  <a:pt x="498189" y="529621"/>
                </a:cubicBezTo>
                <a:cubicBezTo>
                  <a:pt x="483306" y="516227"/>
                  <a:pt x="448778" y="503576"/>
                  <a:pt x="394604" y="491670"/>
                </a:cubicBezTo>
                <a:cubicBezTo>
                  <a:pt x="305903" y="471727"/>
                  <a:pt x="242651" y="445236"/>
                  <a:pt x="204848" y="412196"/>
                </a:cubicBezTo>
                <a:cubicBezTo>
                  <a:pt x="166748" y="379156"/>
                  <a:pt x="147698" y="337038"/>
                  <a:pt x="147698" y="285841"/>
                </a:cubicBezTo>
                <a:cubicBezTo>
                  <a:pt x="147698" y="252206"/>
                  <a:pt x="157447" y="220431"/>
                  <a:pt x="176943" y="190516"/>
                </a:cubicBezTo>
                <a:cubicBezTo>
                  <a:pt x="196440" y="160602"/>
                  <a:pt x="225759" y="137087"/>
                  <a:pt x="264901" y="119972"/>
                </a:cubicBezTo>
                <a:cubicBezTo>
                  <a:pt x="304042" y="102857"/>
                  <a:pt x="357695" y="94299"/>
                  <a:pt x="425858" y="94299"/>
                </a:cubicBezTo>
                <a:close/>
                <a:moveTo>
                  <a:pt x="0" y="0"/>
                </a:moveTo>
                <a:lnTo>
                  <a:pt x="1" y="0"/>
                </a:lnTo>
                <a:lnTo>
                  <a:pt x="1" y="1057365"/>
                </a:lnTo>
                <a:lnTo>
                  <a:pt x="0" y="1057365"/>
                </a:lnTo>
                <a:close/>
              </a:path>
            </a:pathLst>
          </a:custGeom>
          <a:ln w="28575">
            <a:solidFill>
              <a:srgbClr val="00B0F0"/>
            </a:solid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rcRect l="3674" t="10013" r="3566" b="7867"/>
          <a:stretch>
            <a:fillRect/>
          </a:stretch>
        </p:blipFill>
        <p:spPr>
          <a:xfrm>
            <a:off x="787255" y="140141"/>
            <a:ext cx="10354281" cy="1038526"/>
          </a:xfrm>
          <a:custGeom>
            <a:avLst/>
            <a:gdLst>
              <a:gd name="connsiteX0" fmla="*/ 1013221 w 8027527"/>
              <a:gd name="connsiteY0" fmla="*/ 353616 h 748978"/>
              <a:gd name="connsiteX1" fmla="*/ 939551 w 8027527"/>
              <a:gd name="connsiteY1" fmla="*/ 415826 h 748978"/>
              <a:gd name="connsiteX2" fmla="*/ 923590 w 8027527"/>
              <a:gd name="connsiteY2" fmla="*/ 460437 h 748978"/>
              <a:gd name="connsiteX3" fmla="*/ 937096 w 8027527"/>
              <a:gd name="connsiteY3" fmla="*/ 493589 h 748978"/>
              <a:gd name="connsiteX4" fmla="*/ 965745 w 8027527"/>
              <a:gd name="connsiteY4" fmla="*/ 504639 h 748978"/>
              <a:gd name="connsiteX5" fmla="*/ 1013221 w 8027527"/>
              <a:gd name="connsiteY5" fmla="*/ 481720 h 748978"/>
              <a:gd name="connsiteX6" fmla="*/ 3808548 w 8027527"/>
              <a:gd name="connsiteY6" fmla="*/ 220601 h 748978"/>
              <a:gd name="connsiteX7" fmla="*/ 3741017 w 8027527"/>
              <a:gd name="connsiteY7" fmla="*/ 260301 h 748978"/>
              <a:gd name="connsiteX8" fmla="*/ 3741017 w 8027527"/>
              <a:gd name="connsiteY8" fmla="*/ 430560 h 748978"/>
              <a:gd name="connsiteX9" fmla="*/ 3743473 w 8027527"/>
              <a:gd name="connsiteY9" fmla="*/ 496863 h 748978"/>
              <a:gd name="connsiteX10" fmla="*/ 3763118 w 8027527"/>
              <a:gd name="connsiteY10" fmla="*/ 535949 h 748978"/>
              <a:gd name="connsiteX11" fmla="*/ 3802818 w 8027527"/>
              <a:gd name="connsiteY11" fmla="*/ 550888 h 748978"/>
              <a:gd name="connsiteX12" fmla="*/ 3838630 w 8027527"/>
              <a:gd name="connsiteY12" fmla="*/ 539018 h 748978"/>
              <a:gd name="connsiteX13" fmla="*/ 3863596 w 8027527"/>
              <a:gd name="connsiteY13" fmla="*/ 491952 h 748978"/>
              <a:gd name="connsiteX14" fmla="*/ 3873623 w 8027527"/>
              <a:gd name="connsiteY14" fmla="*/ 365076 h 748978"/>
              <a:gd name="connsiteX15" fmla="*/ 3851522 w 8027527"/>
              <a:gd name="connsiteY15" fmla="*/ 244339 h 748978"/>
              <a:gd name="connsiteX16" fmla="*/ 3808548 w 8027527"/>
              <a:gd name="connsiteY16" fmla="*/ 220601 h 748978"/>
              <a:gd name="connsiteX17" fmla="*/ 3099940 w 8027527"/>
              <a:gd name="connsiteY17" fmla="*/ 214462 h 748978"/>
              <a:gd name="connsiteX18" fmla="*/ 3074974 w 8027527"/>
              <a:gd name="connsiteY18" fmla="*/ 222647 h 748978"/>
              <a:gd name="connsiteX19" fmla="*/ 3050213 w 8027527"/>
              <a:gd name="connsiteY19" fmla="*/ 267258 h 748978"/>
              <a:gd name="connsiteX20" fmla="*/ 3040595 w 8027527"/>
              <a:gd name="connsiteY20" fmla="*/ 365076 h 748978"/>
              <a:gd name="connsiteX21" fmla="*/ 3051236 w 8027527"/>
              <a:gd name="connsiteY21" fmla="*/ 472306 h 748978"/>
              <a:gd name="connsiteX22" fmla="*/ 3080295 w 8027527"/>
              <a:gd name="connsiteY22" fmla="*/ 522647 h 748978"/>
              <a:gd name="connsiteX23" fmla="*/ 3106079 w 8027527"/>
              <a:gd name="connsiteY23" fmla="*/ 530424 h 748978"/>
              <a:gd name="connsiteX24" fmla="*/ 3174019 w 8027527"/>
              <a:gd name="connsiteY24" fmla="*/ 473943 h 748978"/>
              <a:gd name="connsiteX25" fmla="*/ 3174019 w 8027527"/>
              <a:gd name="connsiteY25" fmla="*/ 272579 h 748978"/>
              <a:gd name="connsiteX26" fmla="*/ 3099940 w 8027527"/>
              <a:gd name="connsiteY26" fmla="*/ 214462 h 748978"/>
              <a:gd name="connsiteX27" fmla="*/ 6127662 w 8027527"/>
              <a:gd name="connsiteY27" fmla="*/ 203002 h 748978"/>
              <a:gd name="connsiteX28" fmla="*/ 6091851 w 8027527"/>
              <a:gd name="connsiteY28" fmla="*/ 218759 h 748978"/>
              <a:gd name="connsiteX29" fmla="*/ 6072205 w 8027527"/>
              <a:gd name="connsiteY29" fmla="*/ 280969 h 748978"/>
              <a:gd name="connsiteX30" fmla="*/ 6067499 w 8027527"/>
              <a:gd name="connsiteY30" fmla="*/ 410096 h 748978"/>
              <a:gd name="connsiteX31" fmla="*/ 6073228 w 8027527"/>
              <a:gd name="connsiteY31" fmla="*/ 491952 h 748978"/>
              <a:gd name="connsiteX32" fmla="*/ 6092464 w 8027527"/>
              <a:gd name="connsiteY32" fmla="*/ 536154 h 748978"/>
              <a:gd name="connsiteX33" fmla="*/ 6126025 w 8027527"/>
              <a:gd name="connsiteY33" fmla="*/ 551297 h 748978"/>
              <a:gd name="connsiteX34" fmla="*/ 6156721 w 8027527"/>
              <a:gd name="connsiteY34" fmla="*/ 541065 h 748978"/>
              <a:gd name="connsiteX35" fmla="*/ 6178003 w 8027527"/>
              <a:gd name="connsiteY35" fmla="*/ 502184 h 748978"/>
              <a:gd name="connsiteX36" fmla="*/ 6186189 w 8027527"/>
              <a:gd name="connsiteY36" fmla="*/ 345021 h 748978"/>
              <a:gd name="connsiteX37" fmla="*/ 6178413 w 8027527"/>
              <a:gd name="connsiteY37" fmla="*/ 249455 h 748978"/>
              <a:gd name="connsiteX38" fmla="*/ 6155493 w 8027527"/>
              <a:gd name="connsiteY38" fmla="*/ 211597 h 748978"/>
              <a:gd name="connsiteX39" fmla="*/ 6127662 w 8027527"/>
              <a:gd name="connsiteY39" fmla="*/ 203002 h 748978"/>
              <a:gd name="connsiteX40" fmla="*/ 2679612 w 8027527"/>
              <a:gd name="connsiteY40" fmla="*/ 203002 h 748978"/>
              <a:gd name="connsiteX41" fmla="*/ 2643800 w 8027527"/>
              <a:gd name="connsiteY41" fmla="*/ 218759 h 748978"/>
              <a:gd name="connsiteX42" fmla="*/ 2624155 w 8027527"/>
              <a:gd name="connsiteY42" fmla="*/ 280969 h 748978"/>
              <a:gd name="connsiteX43" fmla="*/ 2619448 w 8027527"/>
              <a:gd name="connsiteY43" fmla="*/ 410096 h 748978"/>
              <a:gd name="connsiteX44" fmla="*/ 2625178 w 8027527"/>
              <a:gd name="connsiteY44" fmla="*/ 491952 h 748978"/>
              <a:gd name="connsiteX45" fmla="*/ 2644414 w 8027527"/>
              <a:gd name="connsiteY45" fmla="*/ 536154 h 748978"/>
              <a:gd name="connsiteX46" fmla="*/ 2677975 w 8027527"/>
              <a:gd name="connsiteY46" fmla="*/ 551297 h 748978"/>
              <a:gd name="connsiteX47" fmla="*/ 2708671 w 8027527"/>
              <a:gd name="connsiteY47" fmla="*/ 541065 h 748978"/>
              <a:gd name="connsiteX48" fmla="*/ 2729953 w 8027527"/>
              <a:gd name="connsiteY48" fmla="*/ 502184 h 748978"/>
              <a:gd name="connsiteX49" fmla="*/ 2738139 w 8027527"/>
              <a:gd name="connsiteY49" fmla="*/ 345021 h 748978"/>
              <a:gd name="connsiteX50" fmla="*/ 2730363 w 8027527"/>
              <a:gd name="connsiteY50" fmla="*/ 249455 h 748978"/>
              <a:gd name="connsiteX51" fmla="*/ 2707443 w 8027527"/>
              <a:gd name="connsiteY51" fmla="*/ 211597 h 748978"/>
              <a:gd name="connsiteX52" fmla="*/ 2679612 w 8027527"/>
              <a:gd name="connsiteY52" fmla="*/ 203002 h 748978"/>
              <a:gd name="connsiteX53" fmla="*/ 4459262 w 8027527"/>
              <a:gd name="connsiteY53" fmla="*/ 200546 h 748978"/>
              <a:gd name="connsiteX54" fmla="*/ 4424473 w 8027527"/>
              <a:gd name="connsiteY54" fmla="*/ 221419 h 748978"/>
              <a:gd name="connsiteX55" fmla="*/ 4400326 w 8027527"/>
              <a:gd name="connsiteY55" fmla="*/ 321283 h 748978"/>
              <a:gd name="connsiteX56" fmla="*/ 4400326 w 8027527"/>
              <a:gd name="connsiteY56" fmla="*/ 335608 h 748978"/>
              <a:gd name="connsiteX57" fmla="*/ 4511649 w 8027527"/>
              <a:gd name="connsiteY57" fmla="*/ 335608 h 748978"/>
              <a:gd name="connsiteX58" fmla="*/ 4504487 w 8027527"/>
              <a:gd name="connsiteY58" fmla="*/ 245157 h 748978"/>
              <a:gd name="connsiteX59" fmla="*/ 4482181 w 8027527"/>
              <a:gd name="connsiteY59" fmla="*/ 207913 h 748978"/>
              <a:gd name="connsiteX60" fmla="*/ 4459262 w 8027527"/>
              <a:gd name="connsiteY60" fmla="*/ 200546 h 748978"/>
              <a:gd name="connsiteX61" fmla="*/ 7217159 w 8027527"/>
              <a:gd name="connsiteY61" fmla="*/ 188677 h 748978"/>
              <a:gd name="connsiteX62" fmla="*/ 7132029 w 8027527"/>
              <a:gd name="connsiteY62" fmla="*/ 379810 h 748978"/>
              <a:gd name="connsiteX63" fmla="*/ 7299833 w 8027527"/>
              <a:gd name="connsiteY63" fmla="*/ 379810 h 748978"/>
              <a:gd name="connsiteX64" fmla="*/ 6362178 w 8027527"/>
              <a:gd name="connsiteY64" fmla="*/ 185403 h 748978"/>
              <a:gd name="connsiteX65" fmla="*/ 6518113 w 8027527"/>
              <a:gd name="connsiteY65" fmla="*/ 185403 h 748978"/>
              <a:gd name="connsiteX66" fmla="*/ 6518113 w 8027527"/>
              <a:gd name="connsiteY66" fmla="*/ 446931 h 748978"/>
              <a:gd name="connsiteX67" fmla="*/ 6522001 w 8027527"/>
              <a:gd name="connsiteY67" fmla="*/ 499728 h 748978"/>
              <a:gd name="connsiteX68" fmla="*/ 6534279 w 8027527"/>
              <a:gd name="connsiteY68" fmla="*/ 517736 h 748978"/>
              <a:gd name="connsiteX69" fmla="*/ 6553720 w 8027527"/>
              <a:gd name="connsiteY69" fmla="*/ 523875 h 748978"/>
              <a:gd name="connsiteX70" fmla="*/ 6580323 w 8027527"/>
              <a:gd name="connsiteY70" fmla="*/ 516099 h 748978"/>
              <a:gd name="connsiteX71" fmla="*/ 6619613 w 8027527"/>
              <a:gd name="connsiteY71" fmla="*/ 473125 h 748978"/>
              <a:gd name="connsiteX72" fmla="*/ 6619613 w 8027527"/>
              <a:gd name="connsiteY72" fmla="*/ 268486 h 748978"/>
              <a:gd name="connsiteX73" fmla="*/ 6611633 w 8027527"/>
              <a:gd name="connsiteY73" fmla="*/ 214462 h 748978"/>
              <a:gd name="connsiteX74" fmla="*/ 6578277 w 8027527"/>
              <a:gd name="connsiteY74" fmla="*/ 200546 h 748978"/>
              <a:gd name="connsiteX75" fmla="*/ 6578277 w 8027527"/>
              <a:gd name="connsiteY75" fmla="*/ 185403 h 748978"/>
              <a:gd name="connsiteX76" fmla="*/ 6734211 w 8027527"/>
              <a:gd name="connsiteY76" fmla="*/ 185403 h 748978"/>
              <a:gd name="connsiteX77" fmla="*/ 6734211 w 8027527"/>
              <a:gd name="connsiteY77" fmla="*/ 484994 h 748978"/>
              <a:gd name="connsiteX78" fmla="*/ 6742397 w 8027527"/>
              <a:gd name="connsiteY78" fmla="*/ 539632 h 748978"/>
              <a:gd name="connsiteX79" fmla="*/ 6775548 w 8027527"/>
              <a:gd name="connsiteY79" fmla="*/ 553343 h 748978"/>
              <a:gd name="connsiteX80" fmla="*/ 6775548 w 8027527"/>
              <a:gd name="connsiteY80" fmla="*/ 568077 h 748978"/>
              <a:gd name="connsiteX81" fmla="*/ 6619613 w 8027527"/>
              <a:gd name="connsiteY81" fmla="*/ 568077 h 748978"/>
              <a:gd name="connsiteX82" fmla="*/ 6619613 w 8027527"/>
              <a:gd name="connsiteY82" fmla="*/ 516918 h 748978"/>
              <a:gd name="connsiteX83" fmla="*/ 6564771 w 8027527"/>
              <a:gd name="connsiteY83" fmla="*/ 564598 h 748978"/>
              <a:gd name="connsiteX84" fmla="*/ 6503379 w 8027527"/>
              <a:gd name="connsiteY84" fmla="*/ 579537 h 748978"/>
              <a:gd name="connsiteX85" fmla="*/ 6445875 w 8027527"/>
              <a:gd name="connsiteY85" fmla="*/ 559687 h 748978"/>
              <a:gd name="connsiteX86" fmla="*/ 6412110 w 8027527"/>
              <a:gd name="connsiteY86" fmla="*/ 513234 h 748978"/>
              <a:gd name="connsiteX87" fmla="*/ 6403515 w 8027527"/>
              <a:gd name="connsiteY87" fmla="*/ 420328 h 748978"/>
              <a:gd name="connsiteX88" fmla="*/ 6403515 w 8027527"/>
              <a:gd name="connsiteY88" fmla="*/ 268486 h 748978"/>
              <a:gd name="connsiteX89" fmla="*/ 6395534 w 8027527"/>
              <a:gd name="connsiteY89" fmla="*/ 214462 h 748978"/>
              <a:gd name="connsiteX90" fmla="*/ 6362178 w 8027527"/>
              <a:gd name="connsiteY90" fmla="*/ 200546 h 748978"/>
              <a:gd name="connsiteX91" fmla="*/ 5505152 w 8027527"/>
              <a:gd name="connsiteY91" fmla="*/ 185403 h 748978"/>
              <a:gd name="connsiteX92" fmla="*/ 5708562 w 8027527"/>
              <a:gd name="connsiteY92" fmla="*/ 185403 h 748978"/>
              <a:gd name="connsiteX93" fmla="*/ 5708562 w 8027527"/>
              <a:gd name="connsiteY93" fmla="*/ 200546 h 748978"/>
              <a:gd name="connsiteX94" fmla="*/ 5680322 w 8027527"/>
              <a:gd name="connsiteY94" fmla="*/ 208322 h 748978"/>
              <a:gd name="connsiteX95" fmla="*/ 5672137 w 8027527"/>
              <a:gd name="connsiteY95" fmla="*/ 225103 h 748978"/>
              <a:gd name="connsiteX96" fmla="*/ 5692601 w 8027527"/>
              <a:gd name="connsiteY96" fmla="*/ 286494 h 748978"/>
              <a:gd name="connsiteX97" fmla="*/ 5758085 w 8027527"/>
              <a:gd name="connsiteY97" fmla="*/ 436290 h 748978"/>
              <a:gd name="connsiteX98" fmla="*/ 5802696 w 8027527"/>
              <a:gd name="connsiteY98" fmla="*/ 320464 h 748978"/>
              <a:gd name="connsiteX99" fmla="*/ 5826844 w 8027527"/>
              <a:gd name="connsiteY99" fmla="*/ 234516 h 748978"/>
              <a:gd name="connsiteX100" fmla="*/ 5816816 w 8027527"/>
              <a:gd name="connsiteY100" fmla="*/ 210369 h 748978"/>
              <a:gd name="connsiteX101" fmla="*/ 5781414 w 8027527"/>
              <a:gd name="connsiteY101" fmla="*/ 200546 h 748978"/>
              <a:gd name="connsiteX102" fmla="*/ 5781414 w 8027527"/>
              <a:gd name="connsiteY102" fmla="*/ 185403 h 748978"/>
              <a:gd name="connsiteX103" fmla="*/ 5909518 w 8027527"/>
              <a:gd name="connsiteY103" fmla="*/ 185403 h 748978"/>
              <a:gd name="connsiteX104" fmla="*/ 5909518 w 8027527"/>
              <a:gd name="connsiteY104" fmla="*/ 200546 h 748978"/>
              <a:gd name="connsiteX105" fmla="*/ 5878822 w 8027527"/>
              <a:gd name="connsiteY105" fmla="*/ 215075 h 748978"/>
              <a:gd name="connsiteX106" fmla="*/ 5839122 w 8027527"/>
              <a:gd name="connsiteY106" fmla="*/ 300000 h 748978"/>
              <a:gd name="connsiteX107" fmla="*/ 5729845 w 8027527"/>
              <a:gd name="connsiteY107" fmla="*/ 583630 h 748978"/>
              <a:gd name="connsiteX108" fmla="*/ 5668453 w 8027527"/>
              <a:gd name="connsiteY108" fmla="*/ 714598 h 748978"/>
              <a:gd name="connsiteX109" fmla="*/ 5597648 w 8027527"/>
              <a:gd name="connsiteY109" fmla="*/ 748978 h 748978"/>
              <a:gd name="connsiteX110" fmla="*/ 5542600 w 8027527"/>
              <a:gd name="connsiteY110" fmla="*/ 729537 h 748978"/>
              <a:gd name="connsiteX111" fmla="*/ 5521523 w 8027527"/>
              <a:gd name="connsiteY111" fmla="*/ 682675 h 748978"/>
              <a:gd name="connsiteX112" fmla="*/ 5536052 w 8027527"/>
              <a:gd name="connsiteY112" fmla="*/ 643384 h 748978"/>
              <a:gd name="connsiteX113" fmla="*/ 5571864 w 8027527"/>
              <a:gd name="connsiteY113" fmla="*/ 627832 h 748978"/>
              <a:gd name="connsiteX114" fmla="*/ 5604811 w 8027527"/>
              <a:gd name="connsiteY114" fmla="*/ 640929 h 748978"/>
              <a:gd name="connsiteX115" fmla="*/ 5617703 w 8027527"/>
              <a:gd name="connsiteY115" fmla="*/ 681447 h 748978"/>
              <a:gd name="connsiteX116" fmla="*/ 5621386 w 8027527"/>
              <a:gd name="connsiteY116" fmla="*/ 701502 h 748978"/>
              <a:gd name="connsiteX117" fmla="*/ 5630800 w 8027527"/>
              <a:gd name="connsiteY117" fmla="*/ 706004 h 748978"/>
              <a:gd name="connsiteX118" fmla="*/ 5651673 w 8027527"/>
              <a:gd name="connsiteY118" fmla="*/ 694135 h 748978"/>
              <a:gd name="connsiteX119" fmla="*/ 5690145 w 8027527"/>
              <a:gd name="connsiteY119" fmla="*/ 615553 h 748978"/>
              <a:gd name="connsiteX120" fmla="*/ 5702014 w 8027527"/>
              <a:gd name="connsiteY120" fmla="*/ 583630 h 748978"/>
              <a:gd name="connsiteX121" fmla="*/ 5578412 w 8027527"/>
              <a:gd name="connsiteY121" fmla="*/ 300000 h 748978"/>
              <a:gd name="connsiteX122" fmla="*/ 5537280 w 8027527"/>
              <a:gd name="connsiteY122" fmla="*/ 221010 h 748978"/>
              <a:gd name="connsiteX123" fmla="*/ 5505152 w 8027527"/>
              <a:gd name="connsiteY123" fmla="*/ 200546 h 748978"/>
              <a:gd name="connsiteX124" fmla="*/ 1199852 w 8027527"/>
              <a:gd name="connsiteY124" fmla="*/ 185403 h 748978"/>
              <a:gd name="connsiteX125" fmla="*/ 1403263 w 8027527"/>
              <a:gd name="connsiteY125" fmla="*/ 185403 h 748978"/>
              <a:gd name="connsiteX126" fmla="*/ 1403263 w 8027527"/>
              <a:gd name="connsiteY126" fmla="*/ 200546 h 748978"/>
              <a:gd name="connsiteX127" fmla="*/ 1375022 w 8027527"/>
              <a:gd name="connsiteY127" fmla="*/ 208322 h 748978"/>
              <a:gd name="connsiteX128" fmla="*/ 1366837 w 8027527"/>
              <a:gd name="connsiteY128" fmla="*/ 225103 h 748978"/>
              <a:gd name="connsiteX129" fmla="*/ 1387301 w 8027527"/>
              <a:gd name="connsiteY129" fmla="*/ 286494 h 748978"/>
              <a:gd name="connsiteX130" fmla="*/ 1452785 w 8027527"/>
              <a:gd name="connsiteY130" fmla="*/ 436290 h 748978"/>
              <a:gd name="connsiteX131" fmla="*/ 1497397 w 8027527"/>
              <a:gd name="connsiteY131" fmla="*/ 320464 h 748978"/>
              <a:gd name="connsiteX132" fmla="*/ 1521544 w 8027527"/>
              <a:gd name="connsiteY132" fmla="*/ 234516 h 748978"/>
              <a:gd name="connsiteX133" fmla="*/ 1511517 w 8027527"/>
              <a:gd name="connsiteY133" fmla="*/ 210369 h 748978"/>
              <a:gd name="connsiteX134" fmla="*/ 1476115 w 8027527"/>
              <a:gd name="connsiteY134" fmla="*/ 200546 h 748978"/>
              <a:gd name="connsiteX135" fmla="*/ 1476115 w 8027527"/>
              <a:gd name="connsiteY135" fmla="*/ 185403 h 748978"/>
              <a:gd name="connsiteX136" fmla="*/ 1604217 w 8027527"/>
              <a:gd name="connsiteY136" fmla="*/ 185403 h 748978"/>
              <a:gd name="connsiteX137" fmla="*/ 1604217 w 8027527"/>
              <a:gd name="connsiteY137" fmla="*/ 200546 h 748978"/>
              <a:gd name="connsiteX138" fmla="*/ 1573522 w 8027527"/>
              <a:gd name="connsiteY138" fmla="*/ 215075 h 748978"/>
              <a:gd name="connsiteX139" fmla="*/ 1533822 w 8027527"/>
              <a:gd name="connsiteY139" fmla="*/ 300000 h 748978"/>
              <a:gd name="connsiteX140" fmla="*/ 1424545 w 8027527"/>
              <a:gd name="connsiteY140" fmla="*/ 583630 h 748978"/>
              <a:gd name="connsiteX141" fmla="*/ 1363154 w 8027527"/>
              <a:gd name="connsiteY141" fmla="*/ 714598 h 748978"/>
              <a:gd name="connsiteX142" fmla="*/ 1292349 w 8027527"/>
              <a:gd name="connsiteY142" fmla="*/ 748978 h 748978"/>
              <a:gd name="connsiteX143" fmla="*/ 1237301 w 8027527"/>
              <a:gd name="connsiteY143" fmla="*/ 729537 h 748978"/>
              <a:gd name="connsiteX144" fmla="*/ 1216224 w 8027527"/>
              <a:gd name="connsiteY144" fmla="*/ 682675 h 748978"/>
              <a:gd name="connsiteX145" fmla="*/ 1230752 w 8027527"/>
              <a:gd name="connsiteY145" fmla="*/ 643384 h 748978"/>
              <a:gd name="connsiteX146" fmla="*/ 1266564 w 8027527"/>
              <a:gd name="connsiteY146" fmla="*/ 627832 h 748978"/>
              <a:gd name="connsiteX147" fmla="*/ 1299511 w 8027527"/>
              <a:gd name="connsiteY147" fmla="*/ 640929 h 748978"/>
              <a:gd name="connsiteX148" fmla="*/ 1312403 w 8027527"/>
              <a:gd name="connsiteY148" fmla="*/ 681447 h 748978"/>
              <a:gd name="connsiteX149" fmla="*/ 1316087 w 8027527"/>
              <a:gd name="connsiteY149" fmla="*/ 701502 h 748978"/>
              <a:gd name="connsiteX150" fmla="*/ 1325500 w 8027527"/>
              <a:gd name="connsiteY150" fmla="*/ 706004 h 748978"/>
              <a:gd name="connsiteX151" fmla="*/ 1346373 w 8027527"/>
              <a:gd name="connsiteY151" fmla="*/ 694135 h 748978"/>
              <a:gd name="connsiteX152" fmla="*/ 1384845 w 8027527"/>
              <a:gd name="connsiteY152" fmla="*/ 615553 h 748978"/>
              <a:gd name="connsiteX153" fmla="*/ 1396715 w 8027527"/>
              <a:gd name="connsiteY153" fmla="*/ 583630 h 748978"/>
              <a:gd name="connsiteX154" fmla="*/ 1273113 w 8027527"/>
              <a:gd name="connsiteY154" fmla="*/ 300000 h 748978"/>
              <a:gd name="connsiteX155" fmla="*/ 1231980 w 8027527"/>
              <a:gd name="connsiteY155" fmla="*/ 221010 h 748978"/>
              <a:gd name="connsiteX156" fmla="*/ 1199852 w 8027527"/>
              <a:gd name="connsiteY156" fmla="*/ 200546 h 748978"/>
              <a:gd name="connsiteX157" fmla="*/ 6126025 w 8027527"/>
              <a:gd name="connsiteY157" fmla="*/ 173943 h 748978"/>
              <a:gd name="connsiteX158" fmla="*/ 6218931 w 8027527"/>
              <a:gd name="connsiteY158" fmla="*/ 199728 h 748978"/>
              <a:gd name="connsiteX159" fmla="*/ 6284211 w 8027527"/>
              <a:gd name="connsiteY159" fmla="*/ 272988 h 748978"/>
              <a:gd name="connsiteX160" fmla="*/ 6306517 w 8027527"/>
              <a:gd name="connsiteY160" fmla="*/ 376945 h 748978"/>
              <a:gd name="connsiteX161" fmla="*/ 6265179 w 8027527"/>
              <a:gd name="connsiteY161" fmla="*/ 513234 h 748978"/>
              <a:gd name="connsiteX162" fmla="*/ 6127253 w 8027527"/>
              <a:gd name="connsiteY162" fmla="*/ 579537 h 748978"/>
              <a:gd name="connsiteX163" fmla="*/ 5994238 w 8027527"/>
              <a:gd name="connsiteY163" fmla="*/ 518964 h 748978"/>
              <a:gd name="connsiteX164" fmla="*/ 5947580 w 8027527"/>
              <a:gd name="connsiteY164" fmla="*/ 378582 h 748978"/>
              <a:gd name="connsiteX165" fmla="*/ 5995261 w 8027527"/>
              <a:gd name="connsiteY165" fmla="*/ 235130 h 748978"/>
              <a:gd name="connsiteX166" fmla="*/ 6126025 w 8027527"/>
              <a:gd name="connsiteY166" fmla="*/ 173943 h 748978"/>
              <a:gd name="connsiteX167" fmla="*/ 5107111 w 8027527"/>
              <a:gd name="connsiteY167" fmla="*/ 173943 h 748978"/>
              <a:gd name="connsiteX168" fmla="*/ 5167274 w 8027527"/>
              <a:gd name="connsiteY168" fmla="*/ 189086 h 748978"/>
              <a:gd name="connsiteX169" fmla="*/ 5185283 w 8027527"/>
              <a:gd name="connsiteY169" fmla="*/ 195225 h 748978"/>
              <a:gd name="connsiteX170" fmla="*/ 5197152 w 8027527"/>
              <a:gd name="connsiteY170" fmla="*/ 192156 h 748978"/>
              <a:gd name="connsiteX171" fmla="*/ 5211476 w 8027527"/>
              <a:gd name="connsiteY171" fmla="*/ 174762 h 748978"/>
              <a:gd name="connsiteX172" fmla="*/ 5225392 w 8027527"/>
              <a:gd name="connsiteY172" fmla="*/ 174762 h 748978"/>
              <a:gd name="connsiteX173" fmla="*/ 5231531 w 8027527"/>
              <a:gd name="connsiteY173" fmla="*/ 305321 h 748978"/>
              <a:gd name="connsiteX174" fmla="*/ 5217616 w 8027527"/>
              <a:gd name="connsiteY174" fmla="*/ 305321 h 748978"/>
              <a:gd name="connsiteX175" fmla="*/ 5165842 w 8027527"/>
              <a:gd name="connsiteY175" fmla="*/ 225921 h 748978"/>
              <a:gd name="connsiteX176" fmla="*/ 5112431 w 8027527"/>
              <a:gd name="connsiteY176" fmla="*/ 204639 h 748978"/>
              <a:gd name="connsiteX177" fmla="*/ 5083782 w 8027527"/>
              <a:gd name="connsiteY177" fmla="*/ 215894 h 748978"/>
              <a:gd name="connsiteX178" fmla="*/ 5071913 w 8027527"/>
              <a:gd name="connsiteY178" fmla="*/ 241883 h 748978"/>
              <a:gd name="connsiteX179" fmla="*/ 5080098 w 8027527"/>
              <a:gd name="connsiteY179" fmla="*/ 263166 h 748978"/>
              <a:gd name="connsiteX180" fmla="*/ 5153359 w 8027527"/>
              <a:gd name="connsiteY180" fmla="*/ 320669 h 748978"/>
              <a:gd name="connsiteX181" fmla="*/ 5232554 w 8027527"/>
              <a:gd name="connsiteY181" fmla="*/ 389837 h 748978"/>
              <a:gd name="connsiteX182" fmla="*/ 5251586 w 8027527"/>
              <a:gd name="connsiteY182" fmla="*/ 453480 h 748978"/>
              <a:gd name="connsiteX183" fmla="*/ 5235624 w 8027527"/>
              <a:gd name="connsiteY183" fmla="*/ 516099 h 748978"/>
              <a:gd name="connsiteX184" fmla="*/ 5190603 w 8027527"/>
              <a:gd name="connsiteY184" fmla="*/ 563166 h 748978"/>
              <a:gd name="connsiteX185" fmla="*/ 5126347 w 8027527"/>
              <a:gd name="connsiteY185" fmla="*/ 579537 h 748978"/>
              <a:gd name="connsiteX186" fmla="*/ 5053086 w 8027527"/>
              <a:gd name="connsiteY186" fmla="*/ 562347 h 748978"/>
              <a:gd name="connsiteX187" fmla="*/ 5036306 w 8027527"/>
              <a:gd name="connsiteY187" fmla="*/ 557845 h 748978"/>
              <a:gd name="connsiteX188" fmla="*/ 5013795 w 8027527"/>
              <a:gd name="connsiteY188" fmla="*/ 578309 h 748978"/>
              <a:gd name="connsiteX189" fmla="*/ 5000289 w 8027527"/>
              <a:gd name="connsiteY189" fmla="*/ 578309 h 748978"/>
              <a:gd name="connsiteX190" fmla="*/ 4993741 w 8027527"/>
              <a:gd name="connsiteY190" fmla="*/ 440792 h 748978"/>
              <a:gd name="connsiteX191" fmla="*/ 5007656 w 8027527"/>
              <a:gd name="connsiteY191" fmla="*/ 440792 h 748978"/>
              <a:gd name="connsiteX192" fmla="*/ 5058202 w 8027527"/>
              <a:gd name="connsiteY192" fmla="*/ 521829 h 748978"/>
              <a:gd name="connsiteX193" fmla="*/ 5118980 w 8027527"/>
              <a:gd name="connsiteY193" fmla="*/ 548841 h 748978"/>
              <a:gd name="connsiteX194" fmla="*/ 5151108 w 8027527"/>
              <a:gd name="connsiteY194" fmla="*/ 536767 h 748978"/>
              <a:gd name="connsiteX195" fmla="*/ 5163591 w 8027527"/>
              <a:gd name="connsiteY195" fmla="*/ 507504 h 748978"/>
              <a:gd name="connsiteX196" fmla="*/ 5151313 w 8027527"/>
              <a:gd name="connsiteY196" fmla="*/ 473534 h 748978"/>
              <a:gd name="connsiteX197" fmla="*/ 5096469 w 8027527"/>
              <a:gd name="connsiteY197" fmla="*/ 430151 h 748978"/>
              <a:gd name="connsiteX198" fmla="*/ 5015433 w 8027527"/>
              <a:gd name="connsiteY198" fmla="*/ 363848 h 748978"/>
              <a:gd name="connsiteX199" fmla="*/ 4988420 w 8027527"/>
              <a:gd name="connsiteY199" fmla="*/ 289769 h 748978"/>
              <a:gd name="connsiteX200" fmla="*/ 5018911 w 8027527"/>
              <a:gd name="connsiteY200" fmla="*/ 209755 h 748978"/>
              <a:gd name="connsiteX201" fmla="*/ 5107111 w 8027527"/>
              <a:gd name="connsiteY201" fmla="*/ 173943 h 748978"/>
              <a:gd name="connsiteX202" fmla="*/ 4783261 w 8027527"/>
              <a:gd name="connsiteY202" fmla="*/ 173943 h 748978"/>
              <a:gd name="connsiteX203" fmla="*/ 4843424 w 8027527"/>
              <a:gd name="connsiteY203" fmla="*/ 189086 h 748978"/>
              <a:gd name="connsiteX204" fmla="*/ 4861433 w 8027527"/>
              <a:gd name="connsiteY204" fmla="*/ 195225 h 748978"/>
              <a:gd name="connsiteX205" fmla="*/ 4873302 w 8027527"/>
              <a:gd name="connsiteY205" fmla="*/ 192156 h 748978"/>
              <a:gd name="connsiteX206" fmla="*/ 4887626 w 8027527"/>
              <a:gd name="connsiteY206" fmla="*/ 174762 h 748978"/>
              <a:gd name="connsiteX207" fmla="*/ 4901542 w 8027527"/>
              <a:gd name="connsiteY207" fmla="*/ 174762 h 748978"/>
              <a:gd name="connsiteX208" fmla="*/ 4907681 w 8027527"/>
              <a:gd name="connsiteY208" fmla="*/ 305321 h 748978"/>
              <a:gd name="connsiteX209" fmla="*/ 4893766 w 8027527"/>
              <a:gd name="connsiteY209" fmla="*/ 305321 h 748978"/>
              <a:gd name="connsiteX210" fmla="*/ 4841992 w 8027527"/>
              <a:gd name="connsiteY210" fmla="*/ 225921 h 748978"/>
              <a:gd name="connsiteX211" fmla="*/ 4788581 w 8027527"/>
              <a:gd name="connsiteY211" fmla="*/ 204639 h 748978"/>
              <a:gd name="connsiteX212" fmla="*/ 4759932 w 8027527"/>
              <a:gd name="connsiteY212" fmla="*/ 215894 h 748978"/>
              <a:gd name="connsiteX213" fmla="*/ 4748063 w 8027527"/>
              <a:gd name="connsiteY213" fmla="*/ 241883 h 748978"/>
              <a:gd name="connsiteX214" fmla="*/ 4756248 w 8027527"/>
              <a:gd name="connsiteY214" fmla="*/ 263166 h 748978"/>
              <a:gd name="connsiteX215" fmla="*/ 4829509 w 8027527"/>
              <a:gd name="connsiteY215" fmla="*/ 320669 h 748978"/>
              <a:gd name="connsiteX216" fmla="*/ 4908704 w 8027527"/>
              <a:gd name="connsiteY216" fmla="*/ 389837 h 748978"/>
              <a:gd name="connsiteX217" fmla="*/ 4927736 w 8027527"/>
              <a:gd name="connsiteY217" fmla="*/ 453480 h 748978"/>
              <a:gd name="connsiteX218" fmla="*/ 4911774 w 8027527"/>
              <a:gd name="connsiteY218" fmla="*/ 516099 h 748978"/>
              <a:gd name="connsiteX219" fmla="*/ 4866753 w 8027527"/>
              <a:gd name="connsiteY219" fmla="*/ 563166 h 748978"/>
              <a:gd name="connsiteX220" fmla="*/ 4802497 w 8027527"/>
              <a:gd name="connsiteY220" fmla="*/ 579537 h 748978"/>
              <a:gd name="connsiteX221" fmla="*/ 4729236 w 8027527"/>
              <a:gd name="connsiteY221" fmla="*/ 562347 h 748978"/>
              <a:gd name="connsiteX222" fmla="*/ 4712456 w 8027527"/>
              <a:gd name="connsiteY222" fmla="*/ 557845 h 748978"/>
              <a:gd name="connsiteX223" fmla="*/ 4689945 w 8027527"/>
              <a:gd name="connsiteY223" fmla="*/ 578309 h 748978"/>
              <a:gd name="connsiteX224" fmla="*/ 4676439 w 8027527"/>
              <a:gd name="connsiteY224" fmla="*/ 578309 h 748978"/>
              <a:gd name="connsiteX225" fmla="*/ 4669891 w 8027527"/>
              <a:gd name="connsiteY225" fmla="*/ 440792 h 748978"/>
              <a:gd name="connsiteX226" fmla="*/ 4683806 w 8027527"/>
              <a:gd name="connsiteY226" fmla="*/ 440792 h 748978"/>
              <a:gd name="connsiteX227" fmla="*/ 4734352 w 8027527"/>
              <a:gd name="connsiteY227" fmla="*/ 521829 h 748978"/>
              <a:gd name="connsiteX228" fmla="*/ 4795130 w 8027527"/>
              <a:gd name="connsiteY228" fmla="*/ 548841 h 748978"/>
              <a:gd name="connsiteX229" fmla="*/ 4827258 w 8027527"/>
              <a:gd name="connsiteY229" fmla="*/ 536767 h 748978"/>
              <a:gd name="connsiteX230" fmla="*/ 4839741 w 8027527"/>
              <a:gd name="connsiteY230" fmla="*/ 507504 h 748978"/>
              <a:gd name="connsiteX231" fmla="*/ 4827463 w 8027527"/>
              <a:gd name="connsiteY231" fmla="*/ 473534 h 748978"/>
              <a:gd name="connsiteX232" fmla="*/ 4772619 w 8027527"/>
              <a:gd name="connsiteY232" fmla="*/ 430151 h 748978"/>
              <a:gd name="connsiteX233" fmla="*/ 4691583 w 8027527"/>
              <a:gd name="connsiteY233" fmla="*/ 363848 h 748978"/>
              <a:gd name="connsiteX234" fmla="*/ 4664570 w 8027527"/>
              <a:gd name="connsiteY234" fmla="*/ 289769 h 748978"/>
              <a:gd name="connsiteX235" fmla="*/ 4695061 w 8027527"/>
              <a:gd name="connsiteY235" fmla="*/ 209755 h 748978"/>
              <a:gd name="connsiteX236" fmla="*/ 4783261 w 8027527"/>
              <a:gd name="connsiteY236" fmla="*/ 173943 h 748978"/>
              <a:gd name="connsiteX237" fmla="*/ 4465401 w 8027527"/>
              <a:gd name="connsiteY237" fmla="*/ 173943 h 748978"/>
              <a:gd name="connsiteX238" fmla="*/ 4566288 w 8027527"/>
              <a:gd name="connsiteY238" fmla="*/ 221624 h 748978"/>
              <a:gd name="connsiteX239" fmla="*/ 4612332 w 8027527"/>
              <a:gd name="connsiteY239" fmla="*/ 363029 h 748978"/>
              <a:gd name="connsiteX240" fmla="*/ 4402372 w 8027527"/>
              <a:gd name="connsiteY240" fmla="*/ 363029 h 748978"/>
              <a:gd name="connsiteX241" fmla="*/ 4442891 w 8027527"/>
              <a:gd name="connsiteY241" fmla="*/ 483357 h 748978"/>
              <a:gd name="connsiteX242" fmla="*/ 4510831 w 8027527"/>
              <a:gd name="connsiteY242" fmla="*/ 517327 h 748978"/>
              <a:gd name="connsiteX243" fmla="*/ 4555442 w 8027527"/>
              <a:gd name="connsiteY243" fmla="*/ 503616 h 748978"/>
              <a:gd name="connsiteX244" fmla="*/ 4598416 w 8027527"/>
              <a:gd name="connsiteY244" fmla="*/ 454298 h 748978"/>
              <a:gd name="connsiteX245" fmla="*/ 4612332 w 8027527"/>
              <a:gd name="connsiteY245" fmla="*/ 463302 h 748978"/>
              <a:gd name="connsiteX246" fmla="*/ 4543573 w 8027527"/>
              <a:gd name="connsiteY246" fmla="*/ 553139 h 748978"/>
              <a:gd name="connsiteX247" fmla="*/ 4456397 w 8027527"/>
              <a:gd name="connsiteY247" fmla="*/ 579537 h 748978"/>
              <a:gd name="connsiteX248" fmla="*/ 4327475 w 8027527"/>
              <a:gd name="connsiteY248" fmla="*/ 514053 h 748978"/>
              <a:gd name="connsiteX249" fmla="*/ 4292277 w 8027527"/>
              <a:gd name="connsiteY249" fmla="*/ 383084 h 748978"/>
              <a:gd name="connsiteX250" fmla="*/ 4344050 w 8027527"/>
              <a:gd name="connsiteY250" fmla="*/ 230628 h 748978"/>
              <a:gd name="connsiteX251" fmla="*/ 4465401 w 8027527"/>
              <a:gd name="connsiteY251" fmla="*/ 173943 h 748978"/>
              <a:gd name="connsiteX252" fmla="*/ 2677975 w 8027527"/>
              <a:gd name="connsiteY252" fmla="*/ 173943 h 748978"/>
              <a:gd name="connsiteX253" fmla="*/ 2770881 w 8027527"/>
              <a:gd name="connsiteY253" fmla="*/ 199728 h 748978"/>
              <a:gd name="connsiteX254" fmla="*/ 2836161 w 8027527"/>
              <a:gd name="connsiteY254" fmla="*/ 272988 h 748978"/>
              <a:gd name="connsiteX255" fmla="*/ 2858466 w 8027527"/>
              <a:gd name="connsiteY255" fmla="*/ 376945 h 748978"/>
              <a:gd name="connsiteX256" fmla="*/ 2817129 w 8027527"/>
              <a:gd name="connsiteY256" fmla="*/ 513234 h 748978"/>
              <a:gd name="connsiteX257" fmla="*/ 2679203 w 8027527"/>
              <a:gd name="connsiteY257" fmla="*/ 579537 h 748978"/>
              <a:gd name="connsiteX258" fmla="*/ 2546188 w 8027527"/>
              <a:gd name="connsiteY258" fmla="*/ 518964 h 748978"/>
              <a:gd name="connsiteX259" fmla="*/ 2499530 w 8027527"/>
              <a:gd name="connsiteY259" fmla="*/ 378582 h 748978"/>
              <a:gd name="connsiteX260" fmla="*/ 2547211 w 8027527"/>
              <a:gd name="connsiteY260" fmla="*/ 235130 h 748978"/>
              <a:gd name="connsiteX261" fmla="*/ 2677975 w 8027527"/>
              <a:gd name="connsiteY261" fmla="*/ 173943 h 748978"/>
              <a:gd name="connsiteX262" fmla="*/ 994394 w 8027527"/>
              <a:gd name="connsiteY262" fmla="*/ 173943 h 748978"/>
              <a:gd name="connsiteX263" fmla="*/ 1080548 w 8027527"/>
              <a:gd name="connsiteY263" fmla="*/ 197067 h 748978"/>
              <a:gd name="connsiteX264" fmla="*/ 1121680 w 8027527"/>
              <a:gd name="connsiteY264" fmla="*/ 247204 h 748978"/>
              <a:gd name="connsiteX265" fmla="*/ 1127409 w 8027527"/>
              <a:gd name="connsiteY265" fmla="*/ 326194 h 748978"/>
              <a:gd name="connsiteX266" fmla="*/ 1127409 w 8027527"/>
              <a:gd name="connsiteY266" fmla="*/ 474762 h 748978"/>
              <a:gd name="connsiteX267" fmla="*/ 1129456 w 8027527"/>
              <a:gd name="connsiteY267" fmla="*/ 507709 h 748978"/>
              <a:gd name="connsiteX268" fmla="*/ 1135596 w 8027527"/>
              <a:gd name="connsiteY268" fmla="*/ 517736 h 748978"/>
              <a:gd name="connsiteX269" fmla="*/ 1145008 w 8027527"/>
              <a:gd name="connsiteY269" fmla="*/ 521010 h 748978"/>
              <a:gd name="connsiteX270" fmla="*/ 1166700 w 8027527"/>
              <a:gd name="connsiteY270" fmla="*/ 505867 h 748978"/>
              <a:gd name="connsiteX271" fmla="*/ 1178980 w 8027527"/>
              <a:gd name="connsiteY271" fmla="*/ 515690 h 748978"/>
              <a:gd name="connsiteX272" fmla="*/ 1136619 w 8027527"/>
              <a:gd name="connsiteY272" fmla="*/ 559687 h 748978"/>
              <a:gd name="connsiteX273" fmla="*/ 1086891 w 8027527"/>
              <a:gd name="connsiteY273" fmla="*/ 573398 h 748978"/>
              <a:gd name="connsiteX274" fmla="*/ 1035732 w 8027527"/>
              <a:gd name="connsiteY274" fmla="*/ 558050 h 748978"/>
              <a:gd name="connsiteX275" fmla="*/ 1013221 w 8027527"/>
              <a:gd name="connsiteY275" fmla="*/ 511597 h 748978"/>
              <a:gd name="connsiteX276" fmla="*/ 887573 w 8027527"/>
              <a:gd name="connsiteY276" fmla="*/ 573398 h 748978"/>
              <a:gd name="connsiteX277" fmla="*/ 833139 w 8027527"/>
              <a:gd name="connsiteY277" fmla="*/ 551911 h 748978"/>
              <a:gd name="connsiteX278" fmla="*/ 811448 w 8027527"/>
              <a:gd name="connsiteY278" fmla="*/ 498091 h 748978"/>
              <a:gd name="connsiteX279" fmla="*/ 849101 w 8027527"/>
              <a:gd name="connsiteY279" fmla="*/ 419305 h 748978"/>
              <a:gd name="connsiteX280" fmla="*/ 1013221 w 8027527"/>
              <a:gd name="connsiteY280" fmla="*/ 326194 h 748978"/>
              <a:gd name="connsiteX281" fmla="*/ 1013221 w 8027527"/>
              <a:gd name="connsiteY281" fmla="*/ 287722 h 748978"/>
              <a:gd name="connsiteX282" fmla="*/ 1008515 w 8027527"/>
              <a:gd name="connsiteY282" fmla="*/ 233084 h 748978"/>
              <a:gd name="connsiteX283" fmla="*/ 990711 w 8027527"/>
              <a:gd name="connsiteY283" fmla="*/ 213438 h 748978"/>
              <a:gd name="connsiteX284" fmla="*/ 961243 w 8027527"/>
              <a:gd name="connsiteY284" fmla="*/ 205048 h 748978"/>
              <a:gd name="connsiteX285" fmla="*/ 917450 w 8027527"/>
              <a:gd name="connsiteY285" fmla="*/ 216917 h 748978"/>
              <a:gd name="connsiteX286" fmla="*/ 906809 w 8027527"/>
              <a:gd name="connsiteY286" fmla="*/ 234107 h 748978"/>
              <a:gd name="connsiteX287" fmla="*/ 918269 w 8027527"/>
              <a:gd name="connsiteY287" fmla="*/ 255389 h 748978"/>
              <a:gd name="connsiteX288" fmla="*/ 933822 w 8027527"/>
              <a:gd name="connsiteY288" fmla="*/ 289359 h 748978"/>
              <a:gd name="connsiteX289" fmla="*/ 918883 w 8027527"/>
              <a:gd name="connsiteY289" fmla="*/ 323534 h 748978"/>
              <a:gd name="connsiteX290" fmla="*/ 879797 w 8027527"/>
              <a:gd name="connsiteY290" fmla="*/ 337654 h 748978"/>
              <a:gd name="connsiteX291" fmla="*/ 836619 w 8027527"/>
              <a:gd name="connsiteY291" fmla="*/ 322101 h 748978"/>
              <a:gd name="connsiteX292" fmla="*/ 819224 w 8027527"/>
              <a:gd name="connsiteY292" fmla="*/ 285676 h 748978"/>
              <a:gd name="connsiteX293" fmla="*/ 842553 w 8027527"/>
              <a:gd name="connsiteY293" fmla="*/ 229400 h 748978"/>
              <a:gd name="connsiteX294" fmla="*/ 907628 w 8027527"/>
              <a:gd name="connsiteY294" fmla="*/ 188268 h 748978"/>
              <a:gd name="connsiteX295" fmla="*/ 994394 w 8027527"/>
              <a:gd name="connsiteY295" fmla="*/ 173943 h 748978"/>
              <a:gd name="connsiteX296" fmla="*/ 7820843 w 8027527"/>
              <a:gd name="connsiteY296" fmla="*/ 13097 h 748978"/>
              <a:gd name="connsiteX297" fmla="*/ 7981279 w 8027527"/>
              <a:gd name="connsiteY297" fmla="*/ 13097 h 748978"/>
              <a:gd name="connsiteX298" fmla="*/ 7981279 w 8027527"/>
              <a:gd name="connsiteY298" fmla="*/ 488677 h 748978"/>
              <a:gd name="connsiteX299" fmla="*/ 7990693 w 8027527"/>
              <a:gd name="connsiteY299" fmla="*/ 540451 h 748978"/>
              <a:gd name="connsiteX300" fmla="*/ 8027527 w 8027527"/>
              <a:gd name="connsiteY300" fmla="*/ 553343 h 748978"/>
              <a:gd name="connsiteX301" fmla="*/ 8027527 w 8027527"/>
              <a:gd name="connsiteY301" fmla="*/ 568077 h 748978"/>
              <a:gd name="connsiteX302" fmla="*/ 7820843 w 8027527"/>
              <a:gd name="connsiteY302" fmla="*/ 568077 h 748978"/>
              <a:gd name="connsiteX303" fmla="*/ 7820843 w 8027527"/>
              <a:gd name="connsiteY303" fmla="*/ 553343 h 748978"/>
              <a:gd name="connsiteX304" fmla="*/ 7858496 w 8027527"/>
              <a:gd name="connsiteY304" fmla="*/ 538609 h 748978"/>
              <a:gd name="connsiteX305" fmla="*/ 7866681 w 8027527"/>
              <a:gd name="connsiteY305" fmla="*/ 488677 h 748978"/>
              <a:gd name="connsiteX306" fmla="*/ 7866681 w 8027527"/>
              <a:gd name="connsiteY306" fmla="*/ 92497 h 748978"/>
              <a:gd name="connsiteX307" fmla="*/ 7857268 w 8027527"/>
              <a:gd name="connsiteY307" fmla="*/ 41133 h 748978"/>
              <a:gd name="connsiteX308" fmla="*/ 7820843 w 8027527"/>
              <a:gd name="connsiteY308" fmla="*/ 28240 h 748978"/>
              <a:gd name="connsiteX309" fmla="*/ 7592243 w 8027527"/>
              <a:gd name="connsiteY309" fmla="*/ 13097 h 748978"/>
              <a:gd name="connsiteX310" fmla="*/ 7752679 w 8027527"/>
              <a:gd name="connsiteY310" fmla="*/ 13097 h 748978"/>
              <a:gd name="connsiteX311" fmla="*/ 7752679 w 8027527"/>
              <a:gd name="connsiteY311" fmla="*/ 488677 h 748978"/>
              <a:gd name="connsiteX312" fmla="*/ 7762093 w 8027527"/>
              <a:gd name="connsiteY312" fmla="*/ 540451 h 748978"/>
              <a:gd name="connsiteX313" fmla="*/ 7798927 w 8027527"/>
              <a:gd name="connsiteY313" fmla="*/ 553343 h 748978"/>
              <a:gd name="connsiteX314" fmla="*/ 7798927 w 8027527"/>
              <a:gd name="connsiteY314" fmla="*/ 568077 h 748978"/>
              <a:gd name="connsiteX315" fmla="*/ 7592243 w 8027527"/>
              <a:gd name="connsiteY315" fmla="*/ 568077 h 748978"/>
              <a:gd name="connsiteX316" fmla="*/ 7592243 w 8027527"/>
              <a:gd name="connsiteY316" fmla="*/ 553343 h 748978"/>
              <a:gd name="connsiteX317" fmla="*/ 7629896 w 8027527"/>
              <a:gd name="connsiteY317" fmla="*/ 538609 h 748978"/>
              <a:gd name="connsiteX318" fmla="*/ 7638081 w 8027527"/>
              <a:gd name="connsiteY318" fmla="*/ 488677 h 748978"/>
              <a:gd name="connsiteX319" fmla="*/ 7638081 w 8027527"/>
              <a:gd name="connsiteY319" fmla="*/ 92497 h 748978"/>
              <a:gd name="connsiteX320" fmla="*/ 7628668 w 8027527"/>
              <a:gd name="connsiteY320" fmla="*/ 41133 h 748978"/>
              <a:gd name="connsiteX321" fmla="*/ 7592243 w 8027527"/>
              <a:gd name="connsiteY321" fmla="*/ 28240 h 748978"/>
              <a:gd name="connsiteX322" fmla="*/ 4048943 w 8027527"/>
              <a:gd name="connsiteY322" fmla="*/ 13097 h 748978"/>
              <a:gd name="connsiteX323" fmla="*/ 4209379 w 8027527"/>
              <a:gd name="connsiteY323" fmla="*/ 13097 h 748978"/>
              <a:gd name="connsiteX324" fmla="*/ 4209379 w 8027527"/>
              <a:gd name="connsiteY324" fmla="*/ 488677 h 748978"/>
              <a:gd name="connsiteX325" fmla="*/ 4218793 w 8027527"/>
              <a:gd name="connsiteY325" fmla="*/ 540451 h 748978"/>
              <a:gd name="connsiteX326" fmla="*/ 4255628 w 8027527"/>
              <a:gd name="connsiteY326" fmla="*/ 553343 h 748978"/>
              <a:gd name="connsiteX327" fmla="*/ 4255628 w 8027527"/>
              <a:gd name="connsiteY327" fmla="*/ 568077 h 748978"/>
              <a:gd name="connsiteX328" fmla="*/ 4048943 w 8027527"/>
              <a:gd name="connsiteY328" fmla="*/ 568077 h 748978"/>
              <a:gd name="connsiteX329" fmla="*/ 4048943 w 8027527"/>
              <a:gd name="connsiteY329" fmla="*/ 553343 h 748978"/>
              <a:gd name="connsiteX330" fmla="*/ 4086596 w 8027527"/>
              <a:gd name="connsiteY330" fmla="*/ 538609 h 748978"/>
              <a:gd name="connsiteX331" fmla="*/ 4094782 w 8027527"/>
              <a:gd name="connsiteY331" fmla="*/ 488677 h 748978"/>
              <a:gd name="connsiteX332" fmla="*/ 4094782 w 8027527"/>
              <a:gd name="connsiteY332" fmla="*/ 92497 h 748978"/>
              <a:gd name="connsiteX333" fmla="*/ 4085368 w 8027527"/>
              <a:gd name="connsiteY333" fmla="*/ 41133 h 748978"/>
              <a:gd name="connsiteX334" fmla="*/ 4048943 w 8027527"/>
              <a:gd name="connsiteY334" fmla="*/ 28240 h 748978"/>
              <a:gd name="connsiteX335" fmla="*/ 3582218 w 8027527"/>
              <a:gd name="connsiteY335" fmla="*/ 13097 h 748978"/>
              <a:gd name="connsiteX336" fmla="*/ 3741017 w 8027527"/>
              <a:gd name="connsiteY336" fmla="*/ 13097 h 748978"/>
              <a:gd name="connsiteX337" fmla="*/ 3741017 w 8027527"/>
              <a:gd name="connsiteY337" fmla="*/ 223875 h 748978"/>
              <a:gd name="connsiteX338" fmla="*/ 3846611 w 8027527"/>
              <a:gd name="connsiteY338" fmla="*/ 173943 h 748978"/>
              <a:gd name="connsiteX339" fmla="*/ 3920690 w 8027527"/>
              <a:gd name="connsiteY339" fmla="*/ 197067 h 748978"/>
              <a:gd name="connsiteX340" fmla="*/ 3975124 w 8027527"/>
              <a:gd name="connsiteY340" fmla="*/ 262756 h 748978"/>
              <a:gd name="connsiteX341" fmla="*/ 3994769 w 8027527"/>
              <a:gd name="connsiteY341" fmla="*/ 360983 h 748978"/>
              <a:gd name="connsiteX342" fmla="*/ 3969803 w 8027527"/>
              <a:gd name="connsiteY342" fmla="*/ 474762 h 748978"/>
              <a:gd name="connsiteX343" fmla="*/ 3903091 w 8027527"/>
              <a:gd name="connsiteY343" fmla="*/ 552729 h 748978"/>
              <a:gd name="connsiteX344" fmla="*/ 3807729 w 8027527"/>
              <a:gd name="connsiteY344" fmla="*/ 579537 h 748978"/>
              <a:gd name="connsiteX345" fmla="*/ 3752477 w 8027527"/>
              <a:gd name="connsiteY345" fmla="*/ 569714 h 748978"/>
              <a:gd name="connsiteX346" fmla="*/ 3705001 w 8027527"/>
              <a:gd name="connsiteY346" fmla="*/ 537791 h 748978"/>
              <a:gd name="connsiteX347" fmla="*/ 3641563 w 8027527"/>
              <a:gd name="connsiteY347" fmla="*/ 579128 h 748978"/>
              <a:gd name="connsiteX348" fmla="*/ 3627647 w 8027527"/>
              <a:gd name="connsiteY348" fmla="*/ 579128 h 748978"/>
              <a:gd name="connsiteX349" fmla="*/ 3627647 w 8027527"/>
              <a:gd name="connsiteY349" fmla="*/ 92497 h 748978"/>
              <a:gd name="connsiteX350" fmla="*/ 3624782 w 8027527"/>
              <a:gd name="connsiteY350" fmla="*/ 51569 h 748978"/>
              <a:gd name="connsiteX351" fmla="*/ 3611890 w 8027527"/>
              <a:gd name="connsiteY351" fmla="*/ 34584 h 748978"/>
              <a:gd name="connsiteX352" fmla="*/ 3582218 w 8027527"/>
              <a:gd name="connsiteY352" fmla="*/ 28240 h 748978"/>
              <a:gd name="connsiteX353" fmla="*/ 3118767 w 8027527"/>
              <a:gd name="connsiteY353" fmla="*/ 13097 h 748978"/>
              <a:gd name="connsiteX354" fmla="*/ 3288617 w 8027527"/>
              <a:gd name="connsiteY354" fmla="*/ 13097 h 748978"/>
              <a:gd name="connsiteX355" fmla="*/ 3288617 w 8027527"/>
              <a:gd name="connsiteY355" fmla="*/ 453480 h 748978"/>
              <a:gd name="connsiteX356" fmla="*/ 3291073 w 8027527"/>
              <a:gd name="connsiteY356" fmla="*/ 506276 h 748978"/>
              <a:gd name="connsiteX357" fmla="*/ 3303556 w 8027527"/>
              <a:gd name="connsiteY357" fmla="*/ 526331 h 748978"/>
              <a:gd name="connsiteX358" fmla="*/ 3335684 w 8027527"/>
              <a:gd name="connsiteY358" fmla="*/ 534516 h 748978"/>
              <a:gd name="connsiteX359" fmla="*/ 3335684 w 8027527"/>
              <a:gd name="connsiteY359" fmla="*/ 548023 h 748978"/>
              <a:gd name="connsiteX360" fmla="*/ 3174019 w 8027527"/>
              <a:gd name="connsiteY360" fmla="*/ 579537 h 748978"/>
              <a:gd name="connsiteX361" fmla="*/ 3174019 w 8027527"/>
              <a:gd name="connsiteY361" fmla="*/ 518964 h 748978"/>
              <a:gd name="connsiteX362" fmla="*/ 3122246 w 8027527"/>
              <a:gd name="connsiteY362" fmla="*/ 566849 h 748978"/>
              <a:gd name="connsiteX363" fmla="*/ 3070881 w 8027527"/>
              <a:gd name="connsiteY363" fmla="*/ 579537 h 748978"/>
              <a:gd name="connsiteX364" fmla="*/ 2955056 w 8027527"/>
              <a:gd name="connsiteY364" fmla="*/ 514053 h 748978"/>
              <a:gd name="connsiteX365" fmla="*/ 2920677 w 8027527"/>
              <a:gd name="connsiteY365" fmla="*/ 383493 h 748978"/>
              <a:gd name="connsiteX366" fmla="*/ 2941959 w 8027527"/>
              <a:gd name="connsiteY366" fmla="*/ 272784 h 748978"/>
              <a:gd name="connsiteX367" fmla="*/ 3000281 w 8027527"/>
              <a:gd name="connsiteY367" fmla="*/ 198909 h 748978"/>
              <a:gd name="connsiteX368" fmla="*/ 3079885 w 8027527"/>
              <a:gd name="connsiteY368" fmla="*/ 173943 h 748978"/>
              <a:gd name="connsiteX369" fmla="*/ 3128589 w 8027527"/>
              <a:gd name="connsiteY369" fmla="*/ 184584 h 748978"/>
              <a:gd name="connsiteX370" fmla="*/ 3174019 w 8027527"/>
              <a:gd name="connsiteY370" fmla="*/ 221829 h 748978"/>
              <a:gd name="connsiteX371" fmla="*/ 3174019 w 8027527"/>
              <a:gd name="connsiteY371" fmla="*/ 106412 h 748978"/>
              <a:gd name="connsiteX372" fmla="*/ 3170336 w 8027527"/>
              <a:gd name="connsiteY372" fmla="*/ 53616 h 748978"/>
              <a:gd name="connsiteX373" fmla="*/ 3155602 w 8027527"/>
              <a:gd name="connsiteY373" fmla="*/ 36017 h 748978"/>
              <a:gd name="connsiteX374" fmla="*/ 3118767 w 8027527"/>
              <a:gd name="connsiteY374" fmla="*/ 30287 h 748978"/>
              <a:gd name="connsiteX375" fmla="*/ 0 w 8027527"/>
              <a:gd name="connsiteY375" fmla="*/ 13097 h 748978"/>
              <a:gd name="connsiteX376" fmla="*/ 226739 w 8027527"/>
              <a:gd name="connsiteY376" fmla="*/ 13097 h 748978"/>
              <a:gd name="connsiteX377" fmla="*/ 382674 w 8027527"/>
              <a:gd name="connsiteY377" fmla="*/ 378991 h 748978"/>
              <a:gd name="connsiteX378" fmla="*/ 533288 w 8027527"/>
              <a:gd name="connsiteY378" fmla="*/ 13097 h 748978"/>
              <a:gd name="connsiteX379" fmla="*/ 759209 w 8027527"/>
              <a:gd name="connsiteY379" fmla="*/ 13097 h 748978"/>
              <a:gd name="connsiteX380" fmla="*/ 759209 w 8027527"/>
              <a:gd name="connsiteY380" fmla="*/ 28240 h 748978"/>
              <a:gd name="connsiteX381" fmla="*/ 741201 w 8027527"/>
              <a:gd name="connsiteY381" fmla="*/ 28240 h 748978"/>
              <a:gd name="connsiteX382" fmla="*/ 701910 w 8027527"/>
              <a:gd name="connsiteY382" fmla="*/ 36835 h 748978"/>
              <a:gd name="connsiteX383" fmla="*/ 685540 w 8027527"/>
              <a:gd name="connsiteY383" fmla="*/ 56071 h 748978"/>
              <a:gd name="connsiteX384" fmla="*/ 681037 w 8027527"/>
              <a:gd name="connsiteY384" fmla="*/ 107231 h 748978"/>
              <a:gd name="connsiteX385" fmla="*/ 681037 w 8027527"/>
              <a:gd name="connsiteY385" fmla="*/ 473125 h 748978"/>
              <a:gd name="connsiteX386" fmla="*/ 685540 w 8027527"/>
              <a:gd name="connsiteY386" fmla="*/ 526331 h 748978"/>
              <a:gd name="connsiteX387" fmla="*/ 703957 w 8027527"/>
              <a:gd name="connsiteY387" fmla="*/ 544953 h 748978"/>
              <a:gd name="connsiteX388" fmla="*/ 741201 w 8027527"/>
              <a:gd name="connsiteY388" fmla="*/ 552934 h 748978"/>
              <a:gd name="connsiteX389" fmla="*/ 759209 w 8027527"/>
              <a:gd name="connsiteY389" fmla="*/ 552934 h 748978"/>
              <a:gd name="connsiteX390" fmla="*/ 759209 w 8027527"/>
              <a:gd name="connsiteY390" fmla="*/ 568077 h 748978"/>
              <a:gd name="connsiteX391" fmla="*/ 469441 w 8027527"/>
              <a:gd name="connsiteY391" fmla="*/ 568077 h 748978"/>
              <a:gd name="connsiteX392" fmla="*/ 469441 w 8027527"/>
              <a:gd name="connsiteY392" fmla="*/ 552934 h 748978"/>
              <a:gd name="connsiteX393" fmla="*/ 487450 w 8027527"/>
              <a:gd name="connsiteY393" fmla="*/ 552934 h 748978"/>
              <a:gd name="connsiteX394" fmla="*/ 526739 w 8027527"/>
              <a:gd name="connsiteY394" fmla="*/ 544339 h 748978"/>
              <a:gd name="connsiteX395" fmla="*/ 543111 w 8027527"/>
              <a:gd name="connsiteY395" fmla="*/ 524694 h 748978"/>
              <a:gd name="connsiteX396" fmla="*/ 547613 w 8027527"/>
              <a:gd name="connsiteY396" fmla="*/ 473125 h 748978"/>
              <a:gd name="connsiteX397" fmla="*/ 547613 w 8027527"/>
              <a:gd name="connsiteY397" fmla="*/ 61801 h 748978"/>
              <a:gd name="connsiteX398" fmla="*/ 334788 w 8027527"/>
              <a:gd name="connsiteY398" fmla="*/ 568077 h 748978"/>
              <a:gd name="connsiteX399" fmla="*/ 324965 w 8027527"/>
              <a:gd name="connsiteY399" fmla="*/ 568077 h 748978"/>
              <a:gd name="connsiteX400" fmla="*/ 108867 w 8027527"/>
              <a:gd name="connsiteY400" fmla="*/ 65485 h 748978"/>
              <a:gd name="connsiteX401" fmla="*/ 108867 w 8027527"/>
              <a:gd name="connsiteY401" fmla="*/ 456344 h 748978"/>
              <a:gd name="connsiteX402" fmla="*/ 110914 w 8027527"/>
              <a:gd name="connsiteY402" fmla="*/ 506686 h 748978"/>
              <a:gd name="connsiteX403" fmla="*/ 134038 w 8027527"/>
              <a:gd name="connsiteY403" fmla="*/ 540042 h 748978"/>
              <a:gd name="connsiteX404" fmla="*/ 189905 w 8027527"/>
              <a:gd name="connsiteY404" fmla="*/ 552934 h 748978"/>
              <a:gd name="connsiteX405" fmla="*/ 189905 w 8027527"/>
              <a:gd name="connsiteY405" fmla="*/ 568077 h 748978"/>
              <a:gd name="connsiteX406" fmla="*/ 0 w 8027527"/>
              <a:gd name="connsiteY406" fmla="*/ 568077 h 748978"/>
              <a:gd name="connsiteX407" fmla="*/ 0 w 8027527"/>
              <a:gd name="connsiteY407" fmla="*/ 552934 h 748978"/>
              <a:gd name="connsiteX408" fmla="*/ 5729 w 8027527"/>
              <a:gd name="connsiteY408" fmla="*/ 552934 h 748978"/>
              <a:gd name="connsiteX409" fmla="*/ 40109 w 8027527"/>
              <a:gd name="connsiteY409" fmla="*/ 546999 h 748978"/>
              <a:gd name="connsiteX410" fmla="*/ 64257 w 8027527"/>
              <a:gd name="connsiteY410" fmla="*/ 530014 h 748978"/>
              <a:gd name="connsiteX411" fmla="*/ 76944 w 8027527"/>
              <a:gd name="connsiteY411" fmla="*/ 500137 h 748978"/>
              <a:gd name="connsiteX412" fmla="*/ 77763 w 8027527"/>
              <a:gd name="connsiteY412" fmla="*/ 458391 h 748978"/>
              <a:gd name="connsiteX413" fmla="*/ 77763 w 8027527"/>
              <a:gd name="connsiteY413" fmla="*/ 107231 h 748978"/>
              <a:gd name="connsiteX414" fmla="*/ 73260 w 8027527"/>
              <a:gd name="connsiteY414" fmla="*/ 54639 h 748978"/>
              <a:gd name="connsiteX415" fmla="*/ 54843 w 8027527"/>
              <a:gd name="connsiteY415" fmla="*/ 36221 h 748978"/>
              <a:gd name="connsiteX416" fmla="*/ 17599 w 8027527"/>
              <a:gd name="connsiteY416" fmla="*/ 28240 h 748978"/>
              <a:gd name="connsiteX417" fmla="*/ 0 w 8027527"/>
              <a:gd name="connsiteY417" fmla="*/ 28240 h 748978"/>
              <a:gd name="connsiteX418" fmla="*/ 7266681 w 8027527"/>
              <a:gd name="connsiteY418" fmla="*/ 1637 h 748978"/>
              <a:gd name="connsiteX419" fmla="*/ 7274457 w 8027527"/>
              <a:gd name="connsiteY419" fmla="*/ 1637 h 748978"/>
              <a:gd name="connsiteX420" fmla="*/ 7474594 w 8027527"/>
              <a:gd name="connsiteY420" fmla="*/ 456754 h 748978"/>
              <a:gd name="connsiteX421" fmla="*/ 7521661 w 8027527"/>
              <a:gd name="connsiteY421" fmla="*/ 538200 h 748978"/>
              <a:gd name="connsiteX422" fmla="*/ 7560951 w 8027527"/>
              <a:gd name="connsiteY422" fmla="*/ 552934 h 748978"/>
              <a:gd name="connsiteX423" fmla="*/ 7560951 w 8027527"/>
              <a:gd name="connsiteY423" fmla="*/ 568077 h 748978"/>
              <a:gd name="connsiteX424" fmla="*/ 7292465 w 8027527"/>
              <a:gd name="connsiteY424" fmla="*/ 568077 h 748978"/>
              <a:gd name="connsiteX425" fmla="*/ 7292465 w 8027527"/>
              <a:gd name="connsiteY425" fmla="*/ 552934 h 748978"/>
              <a:gd name="connsiteX426" fmla="*/ 7303516 w 8027527"/>
              <a:gd name="connsiteY426" fmla="*/ 552934 h 748978"/>
              <a:gd name="connsiteX427" fmla="*/ 7348945 w 8027527"/>
              <a:gd name="connsiteY427" fmla="*/ 543930 h 748978"/>
              <a:gd name="connsiteX428" fmla="*/ 7357950 w 8027527"/>
              <a:gd name="connsiteY428" fmla="*/ 525103 h 748978"/>
              <a:gd name="connsiteX429" fmla="*/ 7355494 w 8027527"/>
              <a:gd name="connsiteY429" fmla="*/ 509960 h 748978"/>
              <a:gd name="connsiteX430" fmla="*/ 7343216 w 8027527"/>
              <a:gd name="connsiteY430" fmla="*/ 479264 h 748978"/>
              <a:gd name="connsiteX431" fmla="*/ 7313748 w 8027527"/>
              <a:gd name="connsiteY431" fmla="*/ 410096 h 748978"/>
              <a:gd name="connsiteX432" fmla="*/ 7117704 w 8027527"/>
              <a:gd name="connsiteY432" fmla="*/ 410096 h 748978"/>
              <a:gd name="connsiteX433" fmla="*/ 7094375 w 8027527"/>
              <a:gd name="connsiteY433" fmla="*/ 464121 h 748978"/>
              <a:gd name="connsiteX434" fmla="*/ 7082915 w 8027527"/>
              <a:gd name="connsiteY434" fmla="*/ 508732 h 748978"/>
              <a:gd name="connsiteX435" fmla="*/ 7101742 w 8027527"/>
              <a:gd name="connsiteY435" fmla="*/ 543111 h 748978"/>
              <a:gd name="connsiteX436" fmla="*/ 7156176 w 8027527"/>
              <a:gd name="connsiteY436" fmla="*/ 552934 h 748978"/>
              <a:gd name="connsiteX437" fmla="*/ 7156176 w 8027527"/>
              <a:gd name="connsiteY437" fmla="*/ 568077 h 748978"/>
              <a:gd name="connsiteX438" fmla="*/ 6971592 w 8027527"/>
              <a:gd name="connsiteY438" fmla="*/ 568077 h 748978"/>
              <a:gd name="connsiteX439" fmla="*/ 6971592 w 8027527"/>
              <a:gd name="connsiteY439" fmla="*/ 552934 h 748978"/>
              <a:gd name="connsiteX440" fmla="*/ 7020705 w 8027527"/>
              <a:gd name="connsiteY440" fmla="*/ 528173 h 748978"/>
              <a:gd name="connsiteX441" fmla="*/ 7068181 w 8027527"/>
              <a:gd name="connsiteY441" fmla="*/ 444475 h 748978"/>
              <a:gd name="connsiteX442" fmla="*/ 2164927 w 8027527"/>
              <a:gd name="connsiteY442" fmla="*/ 0 h 748978"/>
              <a:gd name="connsiteX443" fmla="*/ 2239416 w 8027527"/>
              <a:gd name="connsiteY443" fmla="*/ 6549 h 748978"/>
              <a:gd name="connsiteX444" fmla="*/ 2297738 w 8027527"/>
              <a:gd name="connsiteY444" fmla="*/ 25171 h 748978"/>
              <a:gd name="connsiteX445" fmla="*/ 2345419 w 8027527"/>
              <a:gd name="connsiteY445" fmla="*/ 40519 h 748978"/>
              <a:gd name="connsiteX446" fmla="*/ 2366701 w 8027527"/>
              <a:gd name="connsiteY446" fmla="*/ 32128 h 748978"/>
              <a:gd name="connsiteX447" fmla="*/ 2384709 w 8027527"/>
              <a:gd name="connsiteY447" fmla="*/ 409 h 748978"/>
              <a:gd name="connsiteX448" fmla="*/ 2399853 w 8027527"/>
              <a:gd name="connsiteY448" fmla="*/ 409 h 748978"/>
              <a:gd name="connsiteX449" fmla="*/ 2399853 w 8027527"/>
              <a:gd name="connsiteY449" fmla="*/ 196044 h 748978"/>
              <a:gd name="connsiteX450" fmla="*/ 2384709 w 8027527"/>
              <a:gd name="connsiteY450" fmla="*/ 196044 h 748978"/>
              <a:gd name="connsiteX451" fmla="*/ 2302445 w 8027527"/>
              <a:gd name="connsiteY451" fmla="*/ 74079 h 748978"/>
              <a:gd name="connsiteX452" fmla="*/ 2182526 w 8027527"/>
              <a:gd name="connsiteY452" fmla="*/ 32333 h 748978"/>
              <a:gd name="connsiteX453" fmla="*/ 2078979 w 8027527"/>
              <a:gd name="connsiteY453" fmla="*/ 67326 h 748978"/>
              <a:gd name="connsiteX454" fmla="*/ 2020452 w 8027527"/>
              <a:gd name="connsiteY454" fmla="*/ 164939 h 748978"/>
              <a:gd name="connsiteX455" fmla="*/ 2003263 w 8027527"/>
              <a:gd name="connsiteY455" fmla="*/ 293452 h 748978"/>
              <a:gd name="connsiteX456" fmla="*/ 2022090 w 8027527"/>
              <a:gd name="connsiteY456" fmla="*/ 433425 h 748978"/>
              <a:gd name="connsiteX457" fmla="*/ 2082867 w 8027527"/>
              <a:gd name="connsiteY457" fmla="*/ 521829 h 748978"/>
              <a:gd name="connsiteX458" fmla="*/ 2182526 w 8027527"/>
              <a:gd name="connsiteY458" fmla="*/ 550069 h 748978"/>
              <a:gd name="connsiteX459" fmla="*/ 2223659 w 8027527"/>
              <a:gd name="connsiteY459" fmla="*/ 545772 h 748978"/>
              <a:gd name="connsiteX460" fmla="*/ 2266837 w 8027527"/>
              <a:gd name="connsiteY460" fmla="*/ 533289 h 748978"/>
              <a:gd name="connsiteX461" fmla="*/ 2266837 w 8027527"/>
              <a:gd name="connsiteY461" fmla="*/ 417872 h 748978"/>
              <a:gd name="connsiteX462" fmla="*/ 2262335 w 8027527"/>
              <a:gd name="connsiteY462" fmla="*/ 375512 h 748978"/>
              <a:gd name="connsiteX463" fmla="*/ 2243713 w 8027527"/>
              <a:gd name="connsiteY463" fmla="*/ 358118 h 748978"/>
              <a:gd name="connsiteX464" fmla="*/ 2209539 w 8027527"/>
              <a:gd name="connsiteY464" fmla="*/ 350342 h 748978"/>
              <a:gd name="connsiteX465" fmla="*/ 2195214 w 8027527"/>
              <a:gd name="connsiteY465" fmla="*/ 350342 h 748978"/>
              <a:gd name="connsiteX466" fmla="*/ 2195214 w 8027527"/>
              <a:gd name="connsiteY466" fmla="*/ 335198 h 748978"/>
              <a:gd name="connsiteX467" fmla="*/ 2464928 w 8027527"/>
              <a:gd name="connsiteY467" fmla="*/ 335198 h 748978"/>
              <a:gd name="connsiteX468" fmla="*/ 2464928 w 8027527"/>
              <a:gd name="connsiteY468" fmla="*/ 350342 h 748978"/>
              <a:gd name="connsiteX469" fmla="*/ 2422158 w 8027527"/>
              <a:gd name="connsiteY469" fmla="*/ 358732 h 748978"/>
              <a:gd name="connsiteX470" fmla="*/ 2403536 w 8027527"/>
              <a:gd name="connsiteY470" fmla="*/ 379810 h 748978"/>
              <a:gd name="connsiteX471" fmla="*/ 2399853 w 8027527"/>
              <a:gd name="connsiteY471" fmla="*/ 417872 h 748978"/>
              <a:gd name="connsiteX472" fmla="*/ 2399853 w 8027527"/>
              <a:gd name="connsiteY472" fmla="*/ 533289 h 748978"/>
              <a:gd name="connsiteX473" fmla="*/ 2289143 w 8027527"/>
              <a:gd name="connsiteY473" fmla="*/ 569100 h 748978"/>
              <a:gd name="connsiteX474" fmla="*/ 2169839 w 8027527"/>
              <a:gd name="connsiteY474" fmla="*/ 581174 h 748978"/>
              <a:gd name="connsiteX475" fmla="*/ 2038665 w 8027527"/>
              <a:gd name="connsiteY475" fmla="*/ 559687 h 748978"/>
              <a:gd name="connsiteX476" fmla="*/ 1946578 w 8027527"/>
              <a:gd name="connsiteY476" fmla="*/ 503207 h 748978"/>
              <a:gd name="connsiteX477" fmla="*/ 1884164 w 8027527"/>
              <a:gd name="connsiteY477" fmla="*/ 424421 h 748978"/>
              <a:gd name="connsiteX478" fmla="*/ 1855514 w 8027527"/>
              <a:gd name="connsiteY478" fmla="*/ 297954 h 748978"/>
              <a:gd name="connsiteX479" fmla="*/ 1943508 w 8027527"/>
              <a:gd name="connsiteY479" fmla="*/ 86358 h 748978"/>
              <a:gd name="connsiteX480" fmla="*/ 2164927 w 8027527"/>
              <a:gd name="connsiteY480" fmla="*/ 0 h 7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Lst>
            <a:rect l="l" t="t" r="r" b="b"/>
            <a:pathLst>
              <a:path w="8027527" h="748978">
                <a:moveTo>
                  <a:pt x="1013221" y="353616"/>
                </a:moveTo>
                <a:cubicBezTo>
                  <a:pt x="980206" y="372988"/>
                  <a:pt x="955650" y="393725"/>
                  <a:pt x="939551" y="415826"/>
                </a:cubicBezTo>
                <a:cubicBezTo>
                  <a:pt x="928910" y="430560"/>
                  <a:pt x="923590" y="445430"/>
                  <a:pt x="923590" y="460437"/>
                </a:cubicBezTo>
                <a:cubicBezTo>
                  <a:pt x="923590" y="472988"/>
                  <a:pt x="928092" y="484039"/>
                  <a:pt x="937096" y="493589"/>
                </a:cubicBezTo>
                <a:cubicBezTo>
                  <a:pt x="943917" y="500956"/>
                  <a:pt x="953467" y="504639"/>
                  <a:pt x="965745" y="504639"/>
                </a:cubicBezTo>
                <a:cubicBezTo>
                  <a:pt x="979388" y="504639"/>
                  <a:pt x="995213" y="496999"/>
                  <a:pt x="1013221" y="481720"/>
                </a:cubicBezTo>
                <a:close/>
                <a:moveTo>
                  <a:pt x="3808548" y="220601"/>
                </a:moveTo>
                <a:cubicBezTo>
                  <a:pt x="3785083" y="220601"/>
                  <a:pt x="3762572" y="233834"/>
                  <a:pt x="3741017" y="260301"/>
                </a:cubicBezTo>
                <a:lnTo>
                  <a:pt x="3741017" y="430560"/>
                </a:lnTo>
                <a:cubicBezTo>
                  <a:pt x="3741017" y="465212"/>
                  <a:pt x="3741836" y="487313"/>
                  <a:pt x="3743473" y="496863"/>
                </a:cubicBezTo>
                <a:cubicBezTo>
                  <a:pt x="3746201" y="512961"/>
                  <a:pt x="3752750" y="525990"/>
                  <a:pt x="3763118" y="535949"/>
                </a:cubicBezTo>
                <a:cubicBezTo>
                  <a:pt x="3773486" y="545908"/>
                  <a:pt x="3786720" y="550888"/>
                  <a:pt x="3802818" y="550888"/>
                </a:cubicBezTo>
                <a:cubicBezTo>
                  <a:pt x="3816734" y="550888"/>
                  <a:pt x="3828671" y="546931"/>
                  <a:pt x="3838630" y="539018"/>
                </a:cubicBezTo>
                <a:cubicBezTo>
                  <a:pt x="3848589" y="531106"/>
                  <a:pt x="3856911" y="515417"/>
                  <a:pt x="3863596" y="491952"/>
                </a:cubicBezTo>
                <a:cubicBezTo>
                  <a:pt x="3870281" y="468486"/>
                  <a:pt x="3873623" y="426194"/>
                  <a:pt x="3873623" y="365076"/>
                </a:cubicBezTo>
                <a:cubicBezTo>
                  <a:pt x="3873623" y="306413"/>
                  <a:pt x="3866256" y="266167"/>
                  <a:pt x="3851522" y="244339"/>
                </a:cubicBezTo>
                <a:cubicBezTo>
                  <a:pt x="3840881" y="228513"/>
                  <a:pt x="3826556" y="220601"/>
                  <a:pt x="3808548" y="220601"/>
                </a:cubicBezTo>
                <a:close/>
                <a:moveTo>
                  <a:pt x="3099940" y="214462"/>
                </a:moveTo>
                <a:cubicBezTo>
                  <a:pt x="3089844" y="214462"/>
                  <a:pt x="3081523" y="217190"/>
                  <a:pt x="3074974" y="222647"/>
                </a:cubicBezTo>
                <a:cubicBezTo>
                  <a:pt x="3064879" y="231105"/>
                  <a:pt x="3056625" y="245976"/>
                  <a:pt x="3050213" y="267258"/>
                </a:cubicBezTo>
                <a:cubicBezTo>
                  <a:pt x="3043801" y="288541"/>
                  <a:pt x="3040595" y="321147"/>
                  <a:pt x="3040595" y="365076"/>
                </a:cubicBezTo>
                <a:cubicBezTo>
                  <a:pt x="3040595" y="413370"/>
                  <a:pt x="3044142" y="449114"/>
                  <a:pt x="3051236" y="472306"/>
                </a:cubicBezTo>
                <a:cubicBezTo>
                  <a:pt x="3058330" y="495499"/>
                  <a:pt x="3068016" y="512279"/>
                  <a:pt x="3080295" y="522647"/>
                </a:cubicBezTo>
                <a:cubicBezTo>
                  <a:pt x="3086570" y="527832"/>
                  <a:pt x="3095165" y="530424"/>
                  <a:pt x="3106079" y="530424"/>
                </a:cubicBezTo>
                <a:cubicBezTo>
                  <a:pt x="3130090" y="530424"/>
                  <a:pt x="3152737" y="511597"/>
                  <a:pt x="3174019" y="473943"/>
                </a:cubicBezTo>
                <a:lnTo>
                  <a:pt x="3174019" y="272579"/>
                </a:lnTo>
                <a:cubicBezTo>
                  <a:pt x="3153828" y="233834"/>
                  <a:pt x="3129135" y="214462"/>
                  <a:pt x="3099940" y="214462"/>
                </a:cubicBezTo>
                <a:close/>
                <a:moveTo>
                  <a:pt x="6127662" y="203002"/>
                </a:moveTo>
                <a:cubicBezTo>
                  <a:pt x="6113747" y="203002"/>
                  <a:pt x="6101809" y="208254"/>
                  <a:pt x="6091851" y="218759"/>
                </a:cubicBezTo>
                <a:cubicBezTo>
                  <a:pt x="6081891" y="229264"/>
                  <a:pt x="6075343" y="250000"/>
                  <a:pt x="6072205" y="280969"/>
                </a:cubicBezTo>
                <a:cubicBezTo>
                  <a:pt x="6069068" y="311938"/>
                  <a:pt x="6067499" y="354980"/>
                  <a:pt x="6067499" y="410096"/>
                </a:cubicBezTo>
                <a:cubicBezTo>
                  <a:pt x="6067499" y="439291"/>
                  <a:pt x="6069408" y="466576"/>
                  <a:pt x="6073228" y="491952"/>
                </a:cubicBezTo>
                <a:cubicBezTo>
                  <a:pt x="6076230" y="511324"/>
                  <a:pt x="6082642" y="526058"/>
                  <a:pt x="6092464" y="536154"/>
                </a:cubicBezTo>
                <a:cubicBezTo>
                  <a:pt x="6102287" y="546249"/>
                  <a:pt x="6113474" y="551297"/>
                  <a:pt x="6126025" y="551297"/>
                </a:cubicBezTo>
                <a:cubicBezTo>
                  <a:pt x="6138303" y="551297"/>
                  <a:pt x="6148535" y="547886"/>
                  <a:pt x="6156721" y="541065"/>
                </a:cubicBezTo>
                <a:cubicBezTo>
                  <a:pt x="6167362" y="531788"/>
                  <a:pt x="6174457" y="518827"/>
                  <a:pt x="6178003" y="502184"/>
                </a:cubicBezTo>
                <a:cubicBezTo>
                  <a:pt x="6183461" y="476263"/>
                  <a:pt x="6186189" y="423875"/>
                  <a:pt x="6186189" y="345021"/>
                </a:cubicBezTo>
                <a:cubicBezTo>
                  <a:pt x="6186189" y="298636"/>
                  <a:pt x="6183597" y="266781"/>
                  <a:pt x="6178413" y="249455"/>
                </a:cubicBezTo>
                <a:cubicBezTo>
                  <a:pt x="6173229" y="232129"/>
                  <a:pt x="6165589" y="219509"/>
                  <a:pt x="6155493" y="211597"/>
                </a:cubicBezTo>
                <a:cubicBezTo>
                  <a:pt x="6148399" y="205867"/>
                  <a:pt x="6139122" y="203002"/>
                  <a:pt x="6127662" y="203002"/>
                </a:cubicBezTo>
                <a:close/>
                <a:moveTo>
                  <a:pt x="2679612" y="203002"/>
                </a:moveTo>
                <a:cubicBezTo>
                  <a:pt x="2665697" y="203002"/>
                  <a:pt x="2653759" y="208254"/>
                  <a:pt x="2643800" y="218759"/>
                </a:cubicBezTo>
                <a:cubicBezTo>
                  <a:pt x="2633841" y="229264"/>
                  <a:pt x="2627293" y="250000"/>
                  <a:pt x="2624155" y="280969"/>
                </a:cubicBezTo>
                <a:cubicBezTo>
                  <a:pt x="2621017" y="311938"/>
                  <a:pt x="2619448" y="354980"/>
                  <a:pt x="2619448" y="410096"/>
                </a:cubicBezTo>
                <a:cubicBezTo>
                  <a:pt x="2619448" y="439291"/>
                  <a:pt x="2621359" y="466576"/>
                  <a:pt x="2625178" y="491952"/>
                </a:cubicBezTo>
                <a:cubicBezTo>
                  <a:pt x="2628180" y="511324"/>
                  <a:pt x="2634592" y="526058"/>
                  <a:pt x="2644414" y="536154"/>
                </a:cubicBezTo>
                <a:cubicBezTo>
                  <a:pt x="2654237" y="546249"/>
                  <a:pt x="2665424" y="551297"/>
                  <a:pt x="2677975" y="551297"/>
                </a:cubicBezTo>
                <a:cubicBezTo>
                  <a:pt x="2690253" y="551297"/>
                  <a:pt x="2700485" y="547886"/>
                  <a:pt x="2708671" y="541065"/>
                </a:cubicBezTo>
                <a:cubicBezTo>
                  <a:pt x="2719312" y="531788"/>
                  <a:pt x="2726406" y="518827"/>
                  <a:pt x="2729953" y="502184"/>
                </a:cubicBezTo>
                <a:cubicBezTo>
                  <a:pt x="2735410" y="476263"/>
                  <a:pt x="2738139" y="423875"/>
                  <a:pt x="2738139" y="345021"/>
                </a:cubicBezTo>
                <a:cubicBezTo>
                  <a:pt x="2738139" y="298636"/>
                  <a:pt x="2735547" y="266781"/>
                  <a:pt x="2730363" y="249455"/>
                </a:cubicBezTo>
                <a:cubicBezTo>
                  <a:pt x="2725178" y="232129"/>
                  <a:pt x="2717539" y="219509"/>
                  <a:pt x="2707443" y="211597"/>
                </a:cubicBezTo>
                <a:cubicBezTo>
                  <a:pt x="2700349" y="205867"/>
                  <a:pt x="2691072" y="203002"/>
                  <a:pt x="2679612" y="203002"/>
                </a:cubicBezTo>
                <a:close/>
                <a:moveTo>
                  <a:pt x="4459262" y="200546"/>
                </a:moveTo>
                <a:cubicBezTo>
                  <a:pt x="4445073" y="200546"/>
                  <a:pt x="4433477" y="207504"/>
                  <a:pt x="4424473" y="221419"/>
                </a:cubicBezTo>
                <a:cubicBezTo>
                  <a:pt x="4408375" y="245703"/>
                  <a:pt x="4400326" y="278991"/>
                  <a:pt x="4400326" y="321283"/>
                </a:cubicBezTo>
                <a:lnTo>
                  <a:pt x="4400326" y="335608"/>
                </a:lnTo>
                <a:lnTo>
                  <a:pt x="4511649" y="335608"/>
                </a:lnTo>
                <a:cubicBezTo>
                  <a:pt x="4511649" y="291679"/>
                  <a:pt x="4509262" y="261528"/>
                  <a:pt x="4504487" y="245157"/>
                </a:cubicBezTo>
                <a:cubicBezTo>
                  <a:pt x="4499712" y="228786"/>
                  <a:pt x="4492277" y="216371"/>
                  <a:pt x="4482181" y="207913"/>
                </a:cubicBezTo>
                <a:cubicBezTo>
                  <a:pt x="4476452" y="203002"/>
                  <a:pt x="4468812" y="200546"/>
                  <a:pt x="4459262" y="200546"/>
                </a:cubicBezTo>
                <a:close/>
                <a:moveTo>
                  <a:pt x="7217159" y="188677"/>
                </a:moveTo>
                <a:lnTo>
                  <a:pt x="7132029" y="379810"/>
                </a:lnTo>
                <a:lnTo>
                  <a:pt x="7299833" y="379810"/>
                </a:lnTo>
                <a:close/>
                <a:moveTo>
                  <a:pt x="6362178" y="185403"/>
                </a:moveTo>
                <a:lnTo>
                  <a:pt x="6518113" y="185403"/>
                </a:lnTo>
                <a:lnTo>
                  <a:pt x="6518113" y="446931"/>
                </a:lnTo>
                <a:cubicBezTo>
                  <a:pt x="6518113" y="474216"/>
                  <a:pt x="6519409" y="491815"/>
                  <a:pt x="6522001" y="499728"/>
                </a:cubicBezTo>
                <a:cubicBezTo>
                  <a:pt x="6524593" y="507641"/>
                  <a:pt x="6528686" y="513643"/>
                  <a:pt x="6534279" y="517736"/>
                </a:cubicBezTo>
                <a:cubicBezTo>
                  <a:pt x="6539873" y="521829"/>
                  <a:pt x="6546353" y="523875"/>
                  <a:pt x="6553720" y="523875"/>
                </a:cubicBezTo>
                <a:cubicBezTo>
                  <a:pt x="6563543" y="523875"/>
                  <a:pt x="6572410" y="521283"/>
                  <a:pt x="6580323" y="516099"/>
                </a:cubicBezTo>
                <a:cubicBezTo>
                  <a:pt x="6591237" y="509005"/>
                  <a:pt x="6604333" y="494680"/>
                  <a:pt x="6619613" y="473125"/>
                </a:cubicBezTo>
                <a:lnTo>
                  <a:pt x="6619613" y="268486"/>
                </a:lnTo>
                <a:cubicBezTo>
                  <a:pt x="6619613" y="239564"/>
                  <a:pt x="6616953" y="221556"/>
                  <a:pt x="6611633" y="214462"/>
                </a:cubicBezTo>
                <a:cubicBezTo>
                  <a:pt x="6606312" y="207367"/>
                  <a:pt x="6595193" y="202729"/>
                  <a:pt x="6578277" y="200546"/>
                </a:cubicBezTo>
                <a:lnTo>
                  <a:pt x="6578277" y="185403"/>
                </a:lnTo>
                <a:lnTo>
                  <a:pt x="6734211" y="185403"/>
                </a:lnTo>
                <a:lnTo>
                  <a:pt x="6734211" y="484994"/>
                </a:lnTo>
                <a:cubicBezTo>
                  <a:pt x="6734211" y="514189"/>
                  <a:pt x="6736939" y="532402"/>
                  <a:pt x="6742397" y="539632"/>
                </a:cubicBezTo>
                <a:cubicBezTo>
                  <a:pt x="6747854" y="546863"/>
                  <a:pt x="6758905" y="551433"/>
                  <a:pt x="6775548" y="553343"/>
                </a:cubicBezTo>
                <a:lnTo>
                  <a:pt x="6775548" y="568077"/>
                </a:lnTo>
                <a:lnTo>
                  <a:pt x="6619613" y="568077"/>
                </a:lnTo>
                <a:lnTo>
                  <a:pt x="6619613" y="516918"/>
                </a:lnTo>
                <a:cubicBezTo>
                  <a:pt x="6601333" y="538746"/>
                  <a:pt x="6583051" y="554639"/>
                  <a:pt x="6564771" y="564598"/>
                </a:cubicBezTo>
                <a:cubicBezTo>
                  <a:pt x="6546489" y="574557"/>
                  <a:pt x="6526025" y="579537"/>
                  <a:pt x="6503379" y="579537"/>
                </a:cubicBezTo>
                <a:cubicBezTo>
                  <a:pt x="6481823" y="579537"/>
                  <a:pt x="6462655" y="572920"/>
                  <a:pt x="6445875" y="559687"/>
                </a:cubicBezTo>
                <a:cubicBezTo>
                  <a:pt x="6429095" y="546454"/>
                  <a:pt x="6417839" y="530969"/>
                  <a:pt x="6412110" y="513234"/>
                </a:cubicBezTo>
                <a:cubicBezTo>
                  <a:pt x="6406380" y="495499"/>
                  <a:pt x="6403515" y="464530"/>
                  <a:pt x="6403515" y="420328"/>
                </a:cubicBezTo>
                <a:lnTo>
                  <a:pt x="6403515" y="268486"/>
                </a:lnTo>
                <a:cubicBezTo>
                  <a:pt x="6403515" y="239564"/>
                  <a:pt x="6400855" y="221556"/>
                  <a:pt x="6395534" y="214462"/>
                </a:cubicBezTo>
                <a:cubicBezTo>
                  <a:pt x="6390213" y="207367"/>
                  <a:pt x="6379095" y="202729"/>
                  <a:pt x="6362178" y="200546"/>
                </a:cubicBezTo>
                <a:close/>
                <a:moveTo>
                  <a:pt x="5505152" y="185403"/>
                </a:moveTo>
                <a:lnTo>
                  <a:pt x="5708562" y="185403"/>
                </a:lnTo>
                <a:lnTo>
                  <a:pt x="5708562" y="200546"/>
                </a:lnTo>
                <a:cubicBezTo>
                  <a:pt x="5695193" y="201092"/>
                  <a:pt x="5685779" y="203684"/>
                  <a:pt x="5680322" y="208322"/>
                </a:cubicBezTo>
                <a:cubicBezTo>
                  <a:pt x="5674865" y="212961"/>
                  <a:pt x="5672137" y="218554"/>
                  <a:pt x="5672137" y="225103"/>
                </a:cubicBezTo>
                <a:cubicBezTo>
                  <a:pt x="5672137" y="235471"/>
                  <a:pt x="5678958" y="255935"/>
                  <a:pt x="5692601" y="286494"/>
                </a:cubicBezTo>
                <a:lnTo>
                  <a:pt x="5758085" y="436290"/>
                </a:lnTo>
                <a:lnTo>
                  <a:pt x="5802696" y="320464"/>
                </a:lnTo>
                <a:cubicBezTo>
                  <a:pt x="5818795" y="279264"/>
                  <a:pt x="5826844" y="250614"/>
                  <a:pt x="5826844" y="234516"/>
                </a:cubicBezTo>
                <a:cubicBezTo>
                  <a:pt x="5826844" y="224421"/>
                  <a:pt x="5823501" y="216371"/>
                  <a:pt x="5816816" y="210369"/>
                </a:cubicBezTo>
                <a:cubicBezTo>
                  <a:pt x="5810131" y="204366"/>
                  <a:pt x="5798331" y="201092"/>
                  <a:pt x="5781414" y="200546"/>
                </a:cubicBezTo>
                <a:lnTo>
                  <a:pt x="5781414" y="185403"/>
                </a:lnTo>
                <a:lnTo>
                  <a:pt x="5909518" y="185403"/>
                </a:lnTo>
                <a:lnTo>
                  <a:pt x="5909518" y="200546"/>
                </a:lnTo>
                <a:cubicBezTo>
                  <a:pt x="5896967" y="201910"/>
                  <a:pt x="5886735" y="206753"/>
                  <a:pt x="5878822" y="215075"/>
                </a:cubicBezTo>
                <a:cubicBezTo>
                  <a:pt x="5870909" y="223397"/>
                  <a:pt x="5857676" y="251706"/>
                  <a:pt x="5839122" y="300000"/>
                </a:cubicBezTo>
                <a:lnTo>
                  <a:pt x="5729845" y="583630"/>
                </a:lnTo>
                <a:cubicBezTo>
                  <a:pt x="5702287" y="654571"/>
                  <a:pt x="5681823" y="698227"/>
                  <a:pt x="5668453" y="714598"/>
                </a:cubicBezTo>
                <a:cubicBezTo>
                  <a:pt x="5649626" y="737518"/>
                  <a:pt x="5626025" y="748978"/>
                  <a:pt x="5597648" y="748978"/>
                </a:cubicBezTo>
                <a:cubicBezTo>
                  <a:pt x="5575001" y="748978"/>
                  <a:pt x="5556652" y="742497"/>
                  <a:pt x="5542600" y="729537"/>
                </a:cubicBezTo>
                <a:cubicBezTo>
                  <a:pt x="5528548" y="716577"/>
                  <a:pt x="5521523" y="700956"/>
                  <a:pt x="5521523" y="682675"/>
                </a:cubicBezTo>
                <a:cubicBezTo>
                  <a:pt x="5521523" y="666849"/>
                  <a:pt x="5526366" y="653753"/>
                  <a:pt x="5536052" y="643384"/>
                </a:cubicBezTo>
                <a:cubicBezTo>
                  <a:pt x="5545738" y="633016"/>
                  <a:pt x="5557676" y="627832"/>
                  <a:pt x="5571864" y="627832"/>
                </a:cubicBezTo>
                <a:cubicBezTo>
                  <a:pt x="5585506" y="627832"/>
                  <a:pt x="5596488" y="632197"/>
                  <a:pt x="5604811" y="640929"/>
                </a:cubicBezTo>
                <a:cubicBezTo>
                  <a:pt x="5613133" y="649660"/>
                  <a:pt x="5617430" y="663166"/>
                  <a:pt x="5617703" y="681447"/>
                </a:cubicBezTo>
                <a:cubicBezTo>
                  <a:pt x="5617975" y="691815"/>
                  <a:pt x="5619203" y="698500"/>
                  <a:pt x="5621386" y="701502"/>
                </a:cubicBezTo>
                <a:cubicBezTo>
                  <a:pt x="5623569" y="704503"/>
                  <a:pt x="5626707" y="706004"/>
                  <a:pt x="5630800" y="706004"/>
                </a:cubicBezTo>
                <a:cubicBezTo>
                  <a:pt x="5637348" y="706004"/>
                  <a:pt x="5644306" y="702047"/>
                  <a:pt x="5651673" y="694135"/>
                </a:cubicBezTo>
                <a:cubicBezTo>
                  <a:pt x="5662587" y="682675"/>
                  <a:pt x="5675411" y="656481"/>
                  <a:pt x="5690145" y="615553"/>
                </a:cubicBezTo>
                <a:lnTo>
                  <a:pt x="5702014" y="583630"/>
                </a:lnTo>
                <a:lnTo>
                  <a:pt x="5578412" y="300000"/>
                </a:lnTo>
                <a:cubicBezTo>
                  <a:pt x="5559858" y="257163"/>
                  <a:pt x="5546147" y="230833"/>
                  <a:pt x="5537280" y="221010"/>
                </a:cubicBezTo>
                <a:cubicBezTo>
                  <a:pt x="5528412" y="211187"/>
                  <a:pt x="5517702" y="204366"/>
                  <a:pt x="5505152" y="200546"/>
                </a:cubicBezTo>
                <a:close/>
                <a:moveTo>
                  <a:pt x="1199852" y="185403"/>
                </a:moveTo>
                <a:lnTo>
                  <a:pt x="1403263" y="185403"/>
                </a:lnTo>
                <a:lnTo>
                  <a:pt x="1403263" y="200546"/>
                </a:lnTo>
                <a:cubicBezTo>
                  <a:pt x="1389893" y="201092"/>
                  <a:pt x="1380480" y="203684"/>
                  <a:pt x="1375022" y="208322"/>
                </a:cubicBezTo>
                <a:cubicBezTo>
                  <a:pt x="1369566" y="212961"/>
                  <a:pt x="1366837" y="218554"/>
                  <a:pt x="1366837" y="225103"/>
                </a:cubicBezTo>
                <a:cubicBezTo>
                  <a:pt x="1366837" y="235471"/>
                  <a:pt x="1373658" y="255935"/>
                  <a:pt x="1387301" y="286494"/>
                </a:cubicBezTo>
                <a:lnTo>
                  <a:pt x="1452785" y="436290"/>
                </a:lnTo>
                <a:lnTo>
                  <a:pt x="1497397" y="320464"/>
                </a:lnTo>
                <a:cubicBezTo>
                  <a:pt x="1513495" y="279264"/>
                  <a:pt x="1521544" y="250614"/>
                  <a:pt x="1521544" y="234516"/>
                </a:cubicBezTo>
                <a:cubicBezTo>
                  <a:pt x="1521544" y="224421"/>
                  <a:pt x="1518201" y="216371"/>
                  <a:pt x="1511517" y="210369"/>
                </a:cubicBezTo>
                <a:cubicBezTo>
                  <a:pt x="1504832" y="204366"/>
                  <a:pt x="1493031" y="201092"/>
                  <a:pt x="1476115" y="200546"/>
                </a:cubicBezTo>
                <a:lnTo>
                  <a:pt x="1476115" y="185403"/>
                </a:lnTo>
                <a:lnTo>
                  <a:pt x="1604217" y="185403"/>
                </a:lnTo>
                <a:lnTo>
                  <a:pt x="1604217" y="200546"/>
                </a:lnTo>
                <a:cubicBezTo>
                  <a:pt x="1591667" y="201910"/>
                  <a:pt x="1581435" y="206753"/>
                  <a:pt x="1573522" y="215075"/>
                </a:cubicBezTo>
                <a:cubicBezTo>
                  <a:pt x="1565609" y="223397"/>
                  <a:pt x="1552376" y="251706"/>
                  <a:pt x="1533822" y="300000"/>
                </a:cubicBezTo>
                <a:lnTo>
                  <a:pt x="1424545" y="583630"/>
                </a:lnTo>
                <a:cubicBezTo>
                  <a:pt x="1396987" y="654571"/>
                  <a:pt x="1376523" y="698227"/>
                  <a:pt x="1363154" y="714598"/>
                </a:cubicBezTo>
                <a:cubicBezTo>
                  <a:pt x="1344328" y="737518"/>
                  <a:pt x="1320725" y="748978"/>
                  <a:pt x="1292349" y="748978"/>
                </a:cubicBezTo>
                <a:cubicBezTo>
                  <a:pt x="1269702" y="748978"/>
                  <a:pt x="1251353" y="742497"/>
                  <a:pt x="1237301" y="729537"/>
                </a:cubicBezTo>
                <a:cubicBezTo>
                  <a:pt x="1223249" y="716577"/>
                  <a:pt x="1216224" y="700956"/>
                  <a:pt x="1216224" y="682675"/>
                </a:cubicBezTo>
                <a:cubicBezTo>
                  <a:pt x="1216224" y="666849"/>
                  <a:pt x="1221066" y="653753"/>
                  <a:pt x="1230752" y="643384"/>
                </a:cubicBezTo>
                <a:cubicBezTo>
                  <a:pt x="1240439" y="633016"/>
                  <a:pt x="1252376" y="627832"/>
                  <a:pt x="1266564" y="627832"/>
                </a:cubicBezTo>
                <a:cubicBezTo>
                  <a:pt x="1280206" y="627832"/>
                  <a:pt x="1291189" y="632197"/>
                  <a:pt x="1299511" y="640929"/>
                </a:cubicBezTo>
                <a:cubicBezTo>
                  <a:pt x="1307833" y="649660"/>
                  <a:pt x="1312130" y="663166"/>
                  <a:pt x="1312403" y="681447"/>
                </a:cubicBezTo>
                <a:cubicBezTo>
                  <a:pt x="1312676" y="691815"/>
                  <a:pt x="1313904" y="698500"/>
                  <a:pt x="1316087" y="701502"/>
                </a:cubicBezTo>
                <a:cubicBezTo>
                  <a:pt x="1318270" y="704503"/>
                  <a:pt x="1321408" y="706004"/>
                  <a:pt x="1325500" y="706004"/>
                </a:cubicBezTo>
                <a:cubicBezTo>
                  <a:pt x="1332049" y="706004"/>
                  <a:pt x="1339006" y="702047"/>
                  <a:pt x="1346373" y="694135"/>
                </a:cubicBezTo>
                <a:cubicBezTo>
                  <a:pt x="1357287" y="682675"/>
                  <a:pt x="1370111" y="656481"/>
                  <a:pt x="1384845" y="615553"/>
                </a:cubicBezTo>
                <a:lnTo>
                  <a:pt x="1396715" y="583630"/>
                </a:lnTo>
                <a:lnTo>
                  <a:pt x="1273113" y="300000"/>
                </a:lnTo>
                <a:cubicBezTo>
                  <a:pt x="1254559" y="257163"/>
                  <a:pt x="1240847" y="230833"/>
                  <a:pt x="1231980" y="221010"/>
                </a:cubicBezTo>
                <a:cubicBezTo>
                  <a:pt x="1223113" y="211187"/>
                  <a:pt x="1212403" y="204366"/>
                  <a:pt x="1199852" y="200546"/>
                </a:cubicBezTo>
                <a:close/>
                <a:moveTo>
                  <a:pt x="6126025" y="173943"/>
                </a:moveTo>
                <a:cubicBezTo>
                  <a:pt x="6159313" y="173943"/>
                  <a:pt x="6190281" y="182538"/>
                  <a:pt x="6218931" y="199728"/>
                </a:cubicBezTo>
                <a:cubicBezTo>
                  <a:pt x="6247581" y="216917"/>
                  <a:pt x="6269340" y="241337"/>
                  <a:pt x="6284211" y="272988"/>
                </a:cubicBezTo>
                <a:cubicBezTo>
                  <a:pt x="6299081" y="304639"/>
                  <a:pt x="6306517" y="339291"/>
                  <a:pt x="6306517" y="376945"/>
                </a:cubicBezTo>
                <a:cubicBezTo>
                  <a:pt x="6306517" y="431242"/>
                  <a:pt x="6292737" y="476672"/>
                  <a:pt x="6265179" y="513234"/>
                </a:cubicBezTo>
                <a:cubicBezTo>
                  <a:pt x="6231891" y="557436"/>
                  <a:pt x="6185916" y="579537"/>
                  <a:pt x="6127253" y="579537"/>
                </a:cubicBezTo>
                <a:cubicBezTo>
                  <a:pt x="6069682" y="579537"/>
                  <a:pt x="6025343" y="559346"/>
                  <a:pt x="5994238" y="518964"/>
                </a:cubicBezTo>
                <a:cubicBezTo>
                  <a:pt x="5963133" y="478582"/>
                  <a:pt x="5947580" y="431788"/>
                  <a:pt x="5947580" y="378582"/>
                </a:cubicBezTo>
                <a:cubicBezTo>
                  <a:pt x="5947580" y="323739"/>
                  <a:pt x="5963474" y="275921"/>
                  <a:pt x="5995261" y="235130"/>
                </a:cubicBezTo>
                <a:cubicBezTo>
                  <a:pt x="6027048" y="194339"/>
                  <a:pt x="6070636" y="173943"/>
                  <a:pt x="6126025" y="173943"/>
                </a:cubicBezTo>
                <a:close/>
                <a:moveTo>
                  <a:pt x="5107111" y="173943"/>
                </a:moveTo>
                <a:cubicBezTo>
                  <a:pt x="5127847" y="173943"/>
                  <a:pt x="5147902" y="178991"/>
                  <a:pt x="5167274" y="189086"/>
                </a:cubicBezTo>
                <a:cubicBezTo>
                  <a:pt x="5174641" y="193179"/>
                  <a:pt x="5180644" y="195225"/>
                  <a:pt x="5185283" y="195225"/>
                </a:cubicBezTo>
                <a:cubicBezTo>
                  <a:pt x="5190194" y="195225"/>
                  <a:pt x="5194150" y="194202"/>
                  <a:pt x="5197152" y="192156"/>
                </a:cubicBezTo>
                <a:cubicBezTo>
                  <a:pt x="5200153" y="190110"/>
                  <a:pt x="5204928" y="184311"/>
                  <a:pt x="5211476" y="174762"/>
                </a:cubicBezTo>
                <a:lnTo>
                  <a:pt x="5225392" y="174762"/>
                </a:lnTo>
                <a:lnTo>
                  <a:pt x="5231531" y="305321"/>
                </a:lnTo>
                <a:lnTo>
                  <a:pt x="5217616" y="305321"/>
                </a:lnTo>
                <a:cubicBezTo>
                  <a:pt x="5200972" y="266576"/>
                  <a:pt x="5183714" y="240110"/>
                  <a:pt x="5165842" y="225921"/>
                </a:cubicBezTo>
                <a:cubicBezTo>
                  <a:pt x="5147970" y="211733"/>
                  <a:pt x="5130167" y="204639"/>
                  <a:pt x="5112431" y="204639"/>
                </a:cubicBezTo>
                <a:cubicBezTo>
                  <a:pt x="5101244" y="204639"/>
                  <a:pt x="5091695" y="208391"/>
                  <a:pt x="5083782" y="215894"/>
                </a:cubicBezTo>
                <a:cubicBezTo>
                  <a:pt x="5075869" y="223397"/>
                  <a:pt x="5071913" y="232060"/>
                  <a:pt x="5071913" y="241883"/>
                </a:cubicBezTo>
                <a:cubicBezTo>
                  <a:pt x="5071913" y="249250"/>
                  <a:pt x="5074641" y="256344"/>
                  <a:pt x="5080098" y="263166"/>
                </a:cubicBezTo>
                <a:cubicBezTo>
                  <a:pt x="5088830" y="274352"/>
                  <a:pt x="5113250" y="293520"/>
                  <a:pt x="5153359" y="320669"/>
                </a:cubicBezTo>
                <a:cubicBezTo>
                  <a:pt x="5193468" y="347818"/>
                  <a:pt x="5219867" y="370874"/>
                  <a:pt x="5232554" y="389837"/>
                </a:cubicBezTo>
                <a:cubicBezTo>
                  <a:pt x="5245242" y="408800"/>
                  <a:pt x="5251586" y="430014"/>
                  <a:pt x="5251586" y="453480"/>
                </a:cubicBezTo>
                <a:cubicBezTo>
                  <a:pt x="5251586" y="474762"/>
                  <a:pt x="5246265" y="495635"/>
                  <a:pt x="5235624" y="516099"/>
                </a:cubicBezTo>
                <a:cubicBezTo>
                  <a:pt x="5224983" y="536563"/>
                  <a:pt x="5209976" y="552252"/>
                  <a:pt x="5190603" y="563166"/>
                </a:cubicBezTo>
                <a:cubicBezTo>
                  <a:pt x="5171231" y="574080"/>
                  <a:pt x="5149812" y="579537"/>
                  <a:pt x="5126347" y="579537"/>
                </a:cubicBezTo>
                <a:cubicBezTo>
                  <a:pt x="5108066" y="579537"/>
                  <a:pt x="5083645" y="573807"/>
                  <a:pt x="5053086" y="562347"/>
                </a:cubicBezTo>
                <a:cubicBezTo>
                  <a:pt x="5044901" y="559346"/>
                  <a:pt x="5039307" y="557845"/>
                  <a:pt x="5036306" y="557845"/>
                </a:cubicBezTo>
                <a:cubicBezTo>
                  <a:pt x="5027302" y="557845"/>
                  <a:pt x="5019798" y="564666"/>
                  <a:pt x="5013795" y="578309"/>
                </a:cubicBezTo>
                <a:lnTo>
                  <a:pt x="5000289" y="578309"/>
                </a:lnTo>
                <a:lnTo>
                  <a:pt x="4993741" y="440792"/>
                </a:lnTo>
                <a:lnTo>
                  <a:pt x="5007656" y="440792"/>
                </a:lnTo>
                <a:cubicBezTo>
                  <a:pt x="5019935" y="476808"/>
                  <a:pt x="5036783" y="503821"/>
                  <a:pt x="5058202" y="521829"/>
                </a:cubicBezTo>
                <a:cubicBezTo>
                  <a:pt x="5079621" y="539837"/>
                  <a:pt x="5099880" y="548841"/>
                  <a:pt x="5118980" y="548841"/>
                </a:cubicBezTo>
                <a:cubicBezTo>
                  <a:pt x="5132077" y="548841"/>
                  <a:pt x="5142786" y="544817"/>
                  <a:pt x="5151108" y="536767"/>
                </a:cubicBezTo>
                <a:cubicBezTo>
                  <a:pt x="5159430" y="528718"/>
                  <a:pt x="5163591" y="518964"/>
                  <a:pt x="5163591" y="507504"/>
                </a:cubicBezTo>
                <a:cubicBezTo>
                  <a:pt x="5163591" y="494407"/>
                  <a:pt x="5159498" y="483084"/>
                  <a:pt x="5151313" y="473534"/>
                </a:cubicBezTo>
                <a:cubicBezTo>
                  <a:pt x="5143127" y="463984"/>
                  <a:pt x="5124846" y="449523"/>
                  <a:pt x="5096469" y="430151"/>
                </a:cubicBezTo>
                <a:cubicBezTo>
                  <a:pt x="5054723" y="401228"/>
                  <a:pt x="5027711" y="379127"/>
                  <a:pt x="5015433" y="363848"/>
                </a:cubicBezTo>
                <a:cubicBezTo>
                  <a:pt x="4997424" y="341474"/>
                  <a:pt x="4988420" y="316781"/>
                  <a:pt x="4988420" y="289769"/>
                </a:cubicBezTo>
                <a:cubicBezTo>
                  <a:pt x="4988420" y="260301"/>
                  <a:pt x="4998584" y="233629"/>
                  <a:pt x="5018911" y="209755"/>
                </a:cubicBezTo>
                <a:cubicBezTo>
                  <a:pt x="5039239" y="185880"/>
                  <a:pt x="5068639" y="173943"/>
                  <a:pt x="5107111" y="173943"/>
                </a:cubicBezTo>
                <a:close/>
                <a:moveTo>
                  <a:pt x="4783261" y="173943"/>
                </a:moveTo>
                <a:cubicBezTo>
                  <a:pt x="4803997" y="173943"/>
                  <a:pt x="4824052" y="178991"/>
                  <a:pt x="4843424" y="189086"/>
                </a:cubicBezTo>
                <a:cubicBezTo>
                  <a:pt x="4850791" y="193179"/>
                  <a:pt x="4856794" y="195225"/>
                  <a:pt x="4861433" y="195225"/>
                </a:cubicBezTo>
                <a:cubicBezTo>
                  <a:pt x="4866344" y="195225"/>
                  <a:pt x="4870300" y="194202"/>
                  <a:pt x="4873302" y="192156"/>
                </a:cubicBezTo>
                <a:cubicBezTo>
                  <a:pt x="4876303" y="190110"/>
                  <a:pt x="4881078" y="184311"/>
                  <a:pt x="4887626" y="174762"/>
                </a:cubicBezTo>
                <a:lnTo>
                  <a:pt x="4901542" y="174762"/>
                </a:lnTo>
                <a:lnTo>
                  <a:pt x="4907681" y="305321"/>
                </a:lnTo>
                <a:lnTo>
                  <a:pt x="4893766" y="305321"/>
                </a:lnTo>
                <a:cubicBezTo>
                  <a:pt x="4877122" y="266576"/>
                  <a:pt x="4859864" y="240110"/>
                  <a:pt x="4841992" y="225921"/>
                </a:cubicBezTo>
                <a:cubicBezTo>
                  <a:pt x="4824120" y="211733"/>
                  <a:pt x="4806317" y="204639"/>
                  <a:pt x="4788581" y="204639"/>
                </a:cubicBezTo>
                <a:cubicBezTo>
                  <a:pt x="4777394" y="204639"/>
                  <a:pt x="4767845" y="208391"/>
                  <a:pt x="4759932" y="215894"/>
                </a:cubicBezTo>
                <a:cubicBezTo>
                  <a:pt x="4752019" y="223397"/>
                  <a:pt x="4748063" y="232060"/>
                  <a:pt x="4748063" y="241883"/>
                </a:cubicBezTo>
                <a:cubicBezTo>
                  <a:pt x="4748063" y="249250"/>
                  <a:pt x="4750791" y="256344"/>
                  <a:pt x="4756248" y="263166"/>
                </a:cubicBezTo>
                <a:cubicBezTo>
                  <a:pt x="4764980" y="274352"/>
                  <a:pt x="4789400" y="293520"/>
                  <a:pt x="4829509" y="320669"/>
                </a:cubicBezTo>
                <a:cubicBezTo>
                  <a:pt x="4869618" y="347818"/>
                  <a:pt x="4896017" y="370874"/>
                  <a:pt x="4908704" y="389837"/>
                </a:cubicBezTo>
                <a:cubicBezTo>
                  <a:pt x="4921392" y="408800"/>
                  <a:pt x="4927736" y="430014"/>
                  <a:pt x="4927736" y="453480"/>
                </a:cubicBezTo>
                <a:cubicBezTo>
                  <a:pt x="4927736" y="474762"/>
                  <a:pt x="4922415" y="495635"/>
                  <a:pt x="4911774" y="516099"/>
                </a:cubicBezTo>
                <a:cubicBezTo>
                  <a:pt x="4901133" y="536563"/>
                  <a:pt x="4886126" y="552252"/>
                  <a:pt x="4866753" y="563166"/>
                </a:cubicBezTo>
                <a:cubicBezTo>
                  <a:pt x="4847381" y="574080"/>
                  <a:pt x="4825962" y="579537"/>
                  <a:pt x="4802497" y="579537"/>
                </a:cubicBezTo>
                <a:cubicBezTo>
                  <a:pt x="4784216" y="579537"/>
                  <a:pt x="4759795" y="573807"/>
                  <a:pt x="4729236" y="562347"/>
                </a:cubicBezTo>
                <a:cubicBezTo>
                  <a:pt x="4721051" y="559346"/>
                  <a:pt x="4715457" y="557845"/>
                  <a:pt x="4712456" y="557845"/>
                </a:cubicBezTo>
                <a:cubicBezTo>
                  <a:pt x="4703452" y="557845"/>
                  <a:pt x="4695948" y="564666"/>
                  <a:pt x="4689945" y="578309"/>
                </a:cubicBezTo>
                <a:lnTo>
                  <a:pt x="4676439" y="578309"/>
                </a:lnTo>
                <a:lnTo>
                  <a:pt x="4669891" y="440792"/>
                </a:lnTo>
                <a:lnTo>
                  <a:pt x="4683806" y="440792"/>
                </a:lnTo>
                <a:cubicBezTo>
                  <a:pt x="4696085" y="476808"/>
                  <a:pt x="4712933" y="503821"/>
                  <a:pt x="4734352" y="521829"/>
                </a:cubicBezTo>
                <a:cubicBezTo>
                  <a:pt x="4755771" y="539837"/>
                  <a:pt x="4776030" y="548841"/>
                  <a:pt x="4795130" y="548841"/>
                </a:cubicBezTo>
                <a:cubicBezTo>
                  <a:pt x="4808227" y="548841"/>
                  <a:pt x="4818936" y="544817"/>
                  <a:pt x="4827258" y="536767"/>
                </a:cubicBezTo>
                <a:cubicBezTo>
                  <a:pt x="4835580" y="528718"/>
                  <a:pt x="4839741" y="518964"/>
                  <a:pt x="4839741" y="507504"/>
                </a:cubicBezTo>
                <a:cubicBezTo>
                  <a:pt x="4839741" y="494407"/>
                  <a:pt x="4835648" y="483084"/>
                  <a:pt x="4827463" y="473534"/>
                </a:cubicBezTo>
                <a:cubicBezTo>
                  <a:pt x="4819277" y="463984"/>
                  <a:pt x="4800996" y="449523"/>
                  <a:pt x="4772619" y="430151"/>
                </a:cubicBezTo>
                <a:cubicBezTo>
                  <a:pt x="4730873" y="401228"/>
                  <a:pt x="4703861" y="379127"/>
                  <a:pt x="4691583" y="363848"/>
                </a:cubicBezTo>
                <a:cubicBezTo>
                  <a:pt x="4673574" y="341474"/>
                  <a:pt x="4664570" y="316781"/>
                  <a:pt x="4664570" y="289769"/>
                </a:cubicBezTo>
                <a:cubicBezTo>
                  <a:pt x="4664570" y="260301"/>
                  <a:pt x="4674734" y="233629"/>
                  <a:pt x="4695061" y="209755"/>
                </a:cubicBezTo>
                <a:cubicBezTo>
                  <a:pt x="4715389" y="185880"/>
                  <a:pt x="4744789" y="173943"/>
                  <a:pt x="4783261" y="173943"/>
                </a:cubicBezTo>
                <a:close/>
                <a:moveTo>
                  <a:pt x="4465401" y="173943"/>
                </a:moveTo>
                <a:cubicBezTo>
                  <a:pt x="4504146" y="173943"/>
                  <a:pt x="4537775" y="189837"/>
                  <a:pt x="4566288" y="221624"/>
                </a:cubicBezTo>
                <a:cubicBezTo>
                  <a:pt x="4594801" y="253411"/>
                  <a:pt x="4610149" y="300546"/>
                  <a:pt x="4612332" y="363029"/>
                </a:cubicBezTo>
                <a:lnTo>
                  <a:pt x="4402372" y="363029"/>
                </a:lnTo>
                <a:cubicBezTo>
                  <a:pt x="4404828" y="413780"/>
                  <a:pt x="4418334" y="453889"/>
                  <a:pt x="4442891" y="483357"/>
                </a:cubicBezTo>
                <a:cubicBezTo>
                  <a:pt x="4461718" y="506003"/>
                  <a:pt x="4484364" y="517327"/>
                  <a:pt x="4510831" y="517327"/>
                </a:cubicBezTo>
                <a:cubicBezTo>
                  <a:pt x="4527202" y="517327"/>
                  <a:pt x="4542072" y="512757"/>
                  <a:pt x="4555442" y="503616"/>
                </a:cubicBezTo>
                <a:cubicBezTo>
                  <a:pt x="4568812" y="494475"/>
                  <a:pt x="4583136" y="478036"/>
                  <a:pt x="4598416" y="454298"/>
                </a:cubicBezTo>
                <a:lnTo>
                  <a:pt x="4612332" y="463302"/>
                </a:lnTo>
                <a:cubicBezTo>
                  <a:pt x="4591595" y="505594"/>
                  <a:pt x="4568676" y="535540"/>
                  <a:pt x="4543573" y="553139"/>
                </a:cubicBezTo>
                <a:cubicBezTo>
                  <a:pt x="4518471" y="570737"/>
                  <a:pt x="4489412" y="579537"/>
                  <a:pt x="4456397" y="579537"/>
                </a:cubicBezTo>
                <a:cubicBezTo>
                  <a:pt x="4399644" y="579537"/>
                  <a:pt x="4356670" y="557709"/>
                  <a:pt x="4327475" y="514053"/>
                </a:cubicBezTo>
                <a:cubicBezTo>
                  <a:pt x="4304009" y="478855"/>
                  <a:pt x="4292277" y="435198"/>
                  <a:pt x="4292277" y="383084"/>
                </a:cubicBezTo>
                <a:cubicBezTo>
                  <a:pt x="4292277" y="319237"/>
                  <a:pt x="4309535" y="268418"/>
                  <a:pt x="4344050" y="230628"/>
                </a:cubicBezTo>
                <a:cubicBezTo>
                  <a:pt x="4378566" y="192838"/>
                  <a:pt x="4419016" y="173943"/>
                  <a:pt x="4465401" y="173943"/>
                </a:cubicBezTo>
                <a:close/>
                <a:moveTo>
                  <a:pt x="2677975" y="173943"/>
                </a:moveTo>
                <a:cubicBezTo>
                  <a:pt x="2711263" y="173943"/>
                  <a:pt x="2742232" y="182538"/>
                  <a:pt x="2770881" y="199728"/>
                </a:cubicBezTo>
                <a:cubicBezTo>
                  <a:pt x="2799530" y="216917"/>
                  <a:pt x="2821290" y="241337"/>
                  <a:pt x="2836161" y="272988"/>
                </a:cubicBezTo>
                <a:cubicBezTo>
                  <a:pt x="2851031" y="304639"/>
                  <a:pt x="2858466" y="339291"/>
                  <a:pt x="2858466" y="376945"/>
                </a:cubicBezTo>
                <a:cubicBezTo>
                  <a:pt x="2858466" y="431242"/>
                  <a:pt x="2844687" y="476672"/>
                  <a:pt x="2817129" y="513234"/>
                </a:cubicBezTo>
                <a:cubicBezTo>
                  <a:pt x="2783842" y="557436"/>
                  <a:pt x="2737866" y="579537"/>
                  <a:pt x="2679203" y="579537"/>
                </a:cubicBezTo>
                <a:cubicBezTo>
                  <a:pt x="2621631" y="579537"/>
                  <a:pt x="2577293" y="559346"/>
                  <a:pt x="2546188" y="518964"/>
                </a:cubicBezTo>
                <a:cubicBezTo>
                  <a:pt x="2515083" y="478582"/>
                  <a:pt x="2499530" y="431788"/>
                  <a:pt x="2499530" y="378582"/>
                </a:cubicBezTo>
                <a:cubicBezTo>
                  <a:pt x="2499530" y="323739"/>
                  <a:pt x="2515424" y="275921"/>
                  <a:pt x="2547211" y="235130"/>
                </a:cubicBezTo>
                <a:cubicBezTo>
                  <a:pt x="2578998" y="194339"/>
                  <a:pt x="2622586" y="173943"/>
                  <a:pt x="2677975" y="173943"/>
                </a:cubicBezTo>
                <a:close/>
                <a:moveTo>
                  <a:pt x="994394" y="173943"/>
                </a:moveTo>
                <a:cubicBezTo>
                  <a:pt x="1030684" y="173943"/>
                  <a:pt x="1059402" y="181651"/>
                  <a:pt x="1080548" y="197067"/>
                </a:cubicBezTo>
                <a:cubicBezTo>
                  <a:pt x="1101693" y="212483"/>
                  <a:pt x="1115404" y="229195"/>
                  <a:pt x="1121680" y="247204"/>
                </a:cubicBezTo>
                <a:cubicBezTo>
                  <a:pt x="1125500" y="258663"/>
                  <a:pt x="1127409" y="284994"/>
                  <a:pt x="1127409" y="326194"/>
                </a:cubicBezTo>
                <a:lnTo>
                  <a:pt x="1127409" y="474762"/>
                </a:lnTo>
                <a:cubicBezTo>
                  <a:pt x="1127409" y="492224"/>
                  <a:pt x="1128092" y="503207"/>
                  <a:pt x="1129456" y="507709"/>
                </a:cubicBezTo>
                <a:cubicBezTo>
                  <a:pt x="1130820" y="512211"/>
                  <a:pt x="1132867" y="515553"/>
                  <a:pt x="1135596" y="517736"/>
                </a:cubicBezTo>
                <a:cubicBezTo>
                  <a:pt x="1138323" y="519919"/>
                  <a:pt x="1141462" y="521010"/>
                  <a:pt x="1145008" y="521010"/>
                </a:cubicBezTo>
                <a:cubicBezTo>
                  <a:pt x="1152102" y="521010"/>
                  <a:pt x="1159334" y="515962"/>
                  <a:pt x="1166700" y="505867"/>
                </a:cubicBezTo>
                <a:lnTo>
                  <a:pt x="1178980" y="515690"/>
                </a:lnTo>
                <a:cubicBezTo>
                  <a:pt x="1165336" y="535881"/>
                  <a:pt x="1151216" y="550546"/>
                  <a:pt x="1136619" y="559687"/>
                </a:cubicBezTo>
                <a:cubicBezTo>
                  <a:pt x="1122022" y="568828"/>
                  <a:pt x="1105445" y="573398"/>
                  <a:pt x="1086891" y="573398"/>
                </a:cubicBezTo>
                <a:cubicBezTo>
                  <a:pt x="1065064" y="573398"/>
                  <a:pt x="1048010" y="568282"/>
                  <a:pt x="1035732" y="558050"/>
                </a:cubicBezTo>
                <a:cubicBezTo>
                  <a:pt x="1023453" y="547818"/>
                  <a:pt x="1015950" y="532334"/>
                  <a:pt x="1013221" y="511597"/>
                </a:cubicBezTo>
                <a:cubicBezTo>
                  <a:pt x="966564" y="552797"/>
                  <a:pt x="924681" y="573398"/>
                  <a:pt x="887573" y="573398"/>
                </a:cubicBezTo>
                <a:cubicBezTo>
                  <a:pt x="865746" y="573398"/>
                  <a:pt x="847601" y="566235"/>
                  <a:pt x="833139" y="551911"/>
                </a:cubicBezTo>
                <a:cubicBezTo>
                  <a:pt x="818678" y="537586"/>
                  <a:pt x="811448" y="519646"/>
                  <a:pt x="811448" y="498091"/>
                </a:cubicBezTo>
                <a:cubicBezTo>
                  <a:pt x="811448" y="468896"/>
                  <a:pt x="823999" y="442634"/>
                  <a:pt x="849101" y="419305"/>
                </a:cubicBezTo>
                <a:cubicBezTo>
                  <a:pt x="874204" y="395976"/>
                  <a:pt x="928910" y="364939"/>
                  <a:pt x="1013221" y="326194"/>
                </a:cubicBezTo>
                <a:lnTo>
                  <a:pt x="1013221" y="287722"/>
                </a:lnTo>
                <a:cubicBezTo>
                  <a:pt x="1013221" y="258800"/>
                  <a:pt x="1011652" y="240587"/>
                  <a:pt x="1008515" y="233084"/>
                </a:cubicBezTo>
                <a:cubicBezTo>
                  <a:pt x="1005377" y="225580"/>
                  <a:pt x="999443" y="219032"/>
                  <a:pt x="990711" y="213438"/>
                </a:cubicBezTo>
                <a:cubicBezTo>
                  <a:pt x="981980" y="207845"/>
                  <a:pt x="972158" y="205048"/>
                  <a:pt x="961243" y="205048"/>
                </a:cubicBezTo>
                <a:cubicBezTo>
                  <a:pt x="943508" y="205048"/>
                  <a:pt x="928910" y="209005"/>
                  <a:pt x="917450" y="216917"/>
                </a:cubicBezTo>
                <a:cubicBezTo>
                  <a:pt x="910356" y="221829"/>
                  <a:pt x="906809" y="227558"/>
                  <a:pt x="906809" y="234107"/>
                </a:cubicBezTo>
                <a:cubicBezTo>
                  <a:pt x="906809" y="239837"/>
                  <a:pt x="910629" y="246931"/>
                  <a:pt x="918269" y="255389"/>
                </a:cubicBezTo>
                <a:cubicBezTo>
                  <a:pt x="928638" y="267122"/>
                  <a:pt x="933822" y="278445"/>
                  <a:pt x="933822" y="289359"/>
                </a:cubicBezTo>
                <a:cubicBezTo>
                  <a:pt x="933822" y="302729"/>
                  <a:pt x="928843" y="314121"/>
                  <a:pt x="918883" y="323534"/>
                </a:cubicBezTo>
                <a:cubicBezTo>
                  <a:pt x="908924" y="332947"/>
                  <a:pt x="895895" y="337654"/>
                  <a:pt x="879797" y="337654"/>
                </a:cubicBezTo>
                <a:cubicBezTo>
                  <a:pt x="862608" y="337654"/>
                  <a:pt x="848215" y="332470"/>
                  <a:pt x="836619" y="322101"/>
                </a:cubicBezTo>
                <a:cubicBezTo>
                  <a:pt x="825022" y="311733"/>
                  <a:pt x="819224" y="299591"/>
                  <a:pt x="819224" y="285676"/>
                </a:cubicBezTo>
                <a:cubicBezTo>
                  <a:pt x="819224" y="266030"/>
                  <a:pt x="827000" y="247272"/>
                  <a:pt x="842553" y="229400"/>
                </a:cubicBezTo>
                <a:cubicBezTo>
                  <a:pt x="858105" y="211528"/>
                  <a:pt x="879797" y="197818"/>
                  <a:pt x="907628" y="188268"/>
                </a:cubicBezTo>
                <a:cubicBezTo>
                  <a:pt x="935459" y="178718"/>
                  <a:pt x="964381" y="173943"/>
                  <a:pt x="994394" y="173943"/>
                </a:cubicBezTo>
                <a:close/>
                <a:moveTo>
                  <a:pt x="7820843" y="13097"/>
                </a:moveTo>
                <a:lnTo>
                  <a:pt x="7981279" y="13097"/>
                </a:lnTo>
                <a:lnTo>
                  <a:pt x="7981279" y="488677"/>
                </a:lnTo>
                <a:cubicBezTo>
                  <a:pt x="7981279" y="515690"/>
                  <a:pt x="7984417" y="532947"/>
                  <a:pt x="7990693" y="540451"/>
                </a:cubicBezTo>
                <a:cubicBezTo>
                  <a:pt x="7996969" y="547954"/>
                  <a:pt x="8009247" y="552252"/>
                  <a:pt x="8027527" y="553343"/>
                </a:cubicBezTo>
                <a:lnTo>
                  <a:pt x="8027527" y="568077"/>
                </a:lnTo>
                <a:lnTo>
                  <a:pt x="7820843" y="568077"/>
                </a:lnTo>
                <a:lnTo>
                  <a:pt x="7820843" y="553343"/>
                </a:lnTo>
                <a:cubicBezTo>
                  <a:pt x="7837759" y="552797"/>
                  <a:pt x="7850311" y="547886"/>
                  <a:pt x="7858496" y="538609"/>
                </a:cubicBezTo>
                <a:cubicBezTo>
                  <a:pt x="7863953" y="532334"/>
                  <a:pt x="7866681" y="515690"/>
                  <a:pt x="7866681" y="488677"/>
                </a:cubicBezTo>
                <a:lnTo>
                  <a:pt x="7866681" y="92497"/>
                </a:lnTo>
                <a:cubicBezTo>
                  <a:pt x="7866681" y="65757"/>
                  <a:pt x="7863544" y="48636"/>
                  <a:pt x="7857268" y="41133"/>
                </a:cubicBezTo>
                <a:cubicBezTo>
                  <a:pt x="7850993" y="33629"/>
                  <a:pt x="7838851" y="29332"/>
                  <a:pt x="7820843" y="28240"/>
                </a:cubicBezTo>
                <a:close/>
                <a:moveTo>
                  <a:pt x="7592243" y="13097"/>
                </a:moveTo>
                <a:lnTo>
                  <a:pt x="7752679" y="13097"/>
                </a:lnTo>
                <a:lnTo>
                  <a:pt x="7752679" y="488677"/>
                </a:lnTo>
                <a:cubicBezTo>
                  <a:pt x="7752679" y="515690"/>
                  <a:pt x="7755817" y="532947"/>
                  <a:pt x="7762093" y="540451"/>
                </a:cubicBezTo>
                <a:cubicBezTo>
                  <a:pt x="7768369" y="547954"/>
                  <a:pt x="7780647" y="552252"/>
                  <a:pt x="7798927" y="553343"/>
                </a:cubicBezTo>
                <a:lnTo>
                  <a:pt x="7798927" y="568077"/>
                </a:lnTo>
                <a:lnTo>
                  <a:pt x="7592243" y="568077"/>
                </a:lnTo>
                <a:lnTo>
                  <a:pt x="7592243" y="553343"/>
                </a:lnTo>
                <a:cubicBezTo>
                  <a:pt x="7609159" y="552797"/>
                  <a:pt x="7621711" y="547886"/>
                  <a:pt x="7629896" y="538609"/>
                </a:cubicBezTo>
                <a:cubicBezTo>
                  <a:pt x="7635353" y="532334"/>
                  <a:pt x="7638081" y="515690"/>
                  <a:pt x="7638081" y="488677"/>
                </a:cubicBezTo>
                <a:lnTo>
                  <a:pt x="7638081" y="92497"/>
                </a:lnTo>
                <a:cubicBezTo>
                  <a:pt x="7638081" y="65757"/>
                  <a:pt x="7634944" y="48636"/>
                  <a:pt x="7628668" y="41133"/>
                </a:cubicBezTo>
                <a:cubicBezTo>
                  <a:pt x="7622393" y="33629"/>
                  <a:pt x="7610251" y="29332"/>
                  <a:pt x="7592243" y="28240"/>
                </a:cubicBezTo>
                <a:close/>
                <a:moveTo>
                  <a:pt x="4048943" y="13097"/>
                </a:moveTo>
                <a:lnTo>
                  <a:pt x="4209379" y="13097"/>
                </a:lnTo>
                <a:lnTo>
                  <a:pt x="4209379" y="488677"/>
                </a:lnTo>
                <a:cubicBezTo>
                  <a:pt x="4209379" y="515690"/>
                  <a:pt x="4212517" y="532947"/>
                  <a:pt x="4218793" y="540451"/>
                </a:cubicBezTo>
                <a:cubicBezTo>
                  <a:pt x="4225068" y="547954"/>
                  <a:pt x="4237347" y="552252"/>
                  <a:pt x="4255628" y="553343"/>
                </a:cubicBezTo>
                <a:lnTo>
                  <a:pt x="4255628" y="568077"/>
                </a:lnTo>
                <a:lnTo>
                  <a:pt x="4048943" y="568077"/>
                </a:lnTo>
                <a:lnTo>
                  <a:pt x="4048943" y="553343"/>
                </a:lnTo>
                <a:cubicBezTo>
                  <a:pt x="4065859" y="552797"/>
                  <a:pt x="4078411" y="547886"/>
                  <a:pt x="4086596" y="538609"/>
                </a:cubicBezTo>
                <a:cubicBezTo>
                  <a:pt x="4092053" y="532334"/>
                  <a:pt x="4094782" y="515690"/>
                  <a:pt x="4094782" y="488677"/>
                </a:cubicBezTo>
                <a:lnTo>
                  <a:pt x="4094782" y="92497"/>
                </a:lnTo>
                <a:cubicBezTo>
                  <a:pt x="4094782" y="65757"/>
                  <a:pt x="4091644" y="48636"/>
                  <a:pt x="4085368" y="41133"/>
                </a:cubicBezTo>
                <a:cubicBezTo>
                  <a:pt x="4079093" y="33629"/>
                  <a:pt x="4066951" y="29332"/>
                  <a:pt x="4048943" y="28240"/>
                </a:cubicBezTo>
                <a:close/>
                <a:moveTo>
                  <a:pt x="3582218" y="13097"/>
                </a:moveTo>
                <a:lnTo>
                  <a:pt x="3741017" y="13097"/>
                </a:lnTo>
                <a:lnTo>
                  <a:pt x="3741017" y="223875"/>
                </a:lnTo>
                <a:cubicBezTo>
                  <a:pt x="3773213" y="190587"/>
                  <a:pt x="3808412" y="173943"/>
                  <a:pt x="3846611" y="173943"/>
                </a:cubicBezTo>
                <a:cubicBezTo>
                  <a:pt x="3872805" y="173943"/>
                  <a:pt x="3897498" y="181651"/>
                  <a:pt x="3920690" y="197067"/>
                </a:cubicBezTo>
                <a:cubicBezTo>
                  <a:pt x="3943883" y="212483"/>
                  <a:pt x="3962027" y="234380"/>
                  <a:pt x="3975124" y="262756"/>
                </a:cubicBezTo>
                <a:cubicBezTo>
                  <a:pt x="3988221" y="291133"/>
                  <a:pt x="3994769" y="323875"/>
                  <a:pt x="3994769" y="360983"/>
                </a:cubicBezTo>
                <a:cubicBezTo>
                  <a:pt x="3994769" y="402729"/>
                  <a:pt x="3986447" y="440655"/>
                  <a:pt x="3969803" y="474762"/>
                </a:cubicBezTo>
                <a:cubicBezTo>
                  <a:pt x="3953159" y="508868"/>
                  <a:pt x="3930922" y="534857"/>
                  <a:pt x="3903091" y="552729"/>
                </a:cubicBezTo>
                <a:cubicBezTo>
                  <a:pt x="3875260" y="570601"/>
                  <a:pt x="3843473" y="579537"/>
                  <a:pt x="3807729" y="579537"/>
                </a:cubicBezTo>
                <a:cubicBezTo>
                  <a:pt x="3786993" y="579537"/>
                  <a:pt x="3768575" y="576263"/>
                  <a:pt x="3752477" y="569714"/>
                </a:cubicBezTo>
                <a:cubicBezTo>
                  <a:pt x="3736379" y="563166"/>
                  <a:pt x="3720553" y="552525"/>
                  <a:pt x="3705001" y="537791"/>
                </a:cubicBezTo>
                <a:lnTo>
                  <a:pt x="3641563" y="579128"/>
                </a:lnTo>
                <a:lnTo>
                  <a:pt x="3627647" y="579128"/>
                </a:lnTo>
                <a:lnTo>
                  <a:pt x="3627647" y="92497"/>
                </a:lnTo>
                <a:cubicBezTo>
                  <a:pt x="3627647" y="70396"/>
                  <a:pt x="3626692" y="56753"/>
                  <a:pt x="3624782" y="51569"/>
                </a:cubicBezTo>
                <a:cubicBezTo>
                  <a:pt x="3622054" y="43929"/>
                  <a:pt x="3617756" y="38268"/>
                  <a:pt x="3611890" y="34584"/>
                </a:cubicBezTo>
                <a:cubicBezTo>
                  <a:pt x="3606024" y="30901"/>
                  <a:pt x="3596133" y="28786"/>
                  <a:pt x="3582218" y="28240"/>
                </a:cubicBezTo>
                <a:close/>
                <a:moveTo>
                  <a:pt x="3118767" y="13097"/>
                </a:moveTo>
                <a:lnTo>
                  <a:pt x="3288617" y="13097"/>
                </a:lnTo>
                <a:lnTo>
                  <a:pt x="3288617" y="453480"/>
                </a:lnTo>
                <a:cubicBezTo>
                  <a:pt x="3288617" y="483220"/>
                  <a:pt x="3289435" y="500819"/>
                  <a:pt x="3291073" y="506276"/>
                </a:cubicBezTo>
                <a:cubicBezTo>
                  <a:pt x="3293255" y="515280"/>
                  <a:pt x="3297416" y="521965"/>
                  <a:pt x="3303556" y="526331"/>
                </a:cubicBezTo>
                <a:cubicBezTo>
                  <a:pt x="3309695" y="530696"/>
                  <a:pt x="3320404" y="533425"/>
                  <a:pt x="3335684" y="534516"/>
                </a:cubicBezTo>
                <a:lnTo>
                  <a:pt x="3335684" y="548023"/>
                </a:lnTo>
                <a:lnTo>
                  <a:pt x="3174019" y="579537"/>
                </a:lnTo>
                <a:lnTo>
                  <a:pt x="3174019" y="518964"/>
                </a:lnTo>
                <a:cubicBezTo>
                  <a:pt x="3154647" y="542429"/>
                  <a:pt x="3137389" y="558391"/>
                  <a:pt x="3122246" y="566849"/>
                </a:cubicBezTo>
                <a:cubicBezTo>
                  <a:pt x="3107102" y="575308"/>
                  <a:pt x="3089981" y="579537"/>
                  <a:pt x="3070881" y="579537"/>
                </a:cubicBezTo>
                <a:cubicBezTo>
                  <a:pt x="3022041" y="579537"/>
                  <a:pt x="2983432" y="557709"/>
                  <a:pt x="2955056" y="514053"/>
                </a:cubicBezTo>
                <a:cubicBezTo>
                  <a:pt x="2932136" y="478582"/>
                  <a:pt x="2920677" y="435062"/>
                  <a:pt x="2920677" y="383493"/>
                </a:cubicBezTo>
                <a:cubicBezTo>
                  <a:pt x="2920677" y="342292"/>
                  <a:pt x="2927771" y="305389"/>
                  <a:pt x="2941959" y="272784"/>
                </a:cubicBezTo>
                <a:cubicBezTo>
                  <a:pt x="2956147" y="240178"/>
                  <a:pt x="2975588" y="215553"/>
                  <a:pt x="3000281" y="198909"/>
                </a:cubicBezTo>
                <a:cubicBezTo>
                  <a:pt x="3024974" y="182265"/>
                  <a:pt x="3051509" y="173943"/>
                  <a:pt x="3079885" y="173943"/>
                </a:cubicBezTo>
                <a:cubicBezTo>
                  <a:pt x="3098167" y="173943"/>
                  <a:pt x="3114401" y="177490"/>
                  <a:pt x="3128589" y="184584"/>
                </a:cubicBezTo>
                <a:cubicBezTo>
                  <a:pt x="3142778" y="191678"/>
                  <a:pt x="3157921" y="204093"/>
                  <a:pt x="3174019" y="221829"/>
                </a:cubicBezTo>
                <a:lnTo>
                  <a:pt x="3174019" y="106412"/>
                </a:lnTo>
                <a:cubicBezTo>
                  <a:pt x="3174019" y="77217"/>
                  <a:pt x="3172791" y="59618"/>
                  <a:pt x="3170336" y="53616"/>
                </a:cubicBezTo>
                <a:cubicBezTo>
                  <a:pt x="3167062" y="45703"/>
                  <a:pt x="3162150" y="39837"/>
                  <a:pt x="3155602" y="36017"/>
                </a:cubicBezTo>
                <a:cubicBezTo>
                  <a:pt x="3149053" y="32197"/>
                  <a:pt x="3136775" y="30287"/>
                  <a:pt x="3118767" y="30287"/>
                </a:cubicBezTo>
                <a:close/>
                <a:moveTo>
                  <a:pt x="0" y="13097"/>
                </a:moveTo>
                <a:lnTo>
                  <a:pt x="226739" y="13097"/>
                </a:lnTo>
                <a:lnTo>
                  <a:pt x="382674" y="378991"/>
                </a:lnTo>
                <a:lnTo>
                  <a:pt x="533288" y="13097"/>
                </a:lnTo>
                <a:lnTo>
                  <a:pt x="759209" y="13097"/>
                </a:lnTo>
                <a:lnTo>
                  <a:pt x="759209" y="28240"/>
                </a:lnTo>
                <a:lnTo>
                  <a:pt x="741201" y="28240"/>
                </a:lnTo>
                <a:cubicBezTo>
                  <a:pt x="724830" y="28240"/>
                  <a:pt x="711733" y="31105"/>
                  <a:pt x="701910" y="36835"/>
                </a:cubicBezTo>
                <a:cubicBezTo>
                  <a:pt x="695089" y="40655"/>
                  <a:pt x="689632" y="47067"/>
                  <a:pt x="685540" y="56071"/>
                </a:cubicBezTo>
                <a:cubicBezTo>
                  <a:pt x="682538" y="62620"/>
                  <a:pt x="681037" y="79673"/>
                  <a:pt x="681037" y="107231"/>
                </a:cubicBezTo>
                <a:lnTo>
                  <a:pt x="681037" y="473125"/>
                </a:lnTo>
                <a:cubicBezTo>
                  <a:pt x="681037" y="501501"/>
                  <a:pt x="682538" y="519237"/>
                  <a:pt x="685540" y="526331"/>
                </a:cubicBezTo>
                <a:cubicBezTo>
                  <a:pt x="688540" y="533425"/>
                  <a:pt x="694679" y="539632"/>
                  <a:pt x="703957" y="544953"/>
                </a:cubicBezTo>
                <a:cubicBezTo>
                  <a:pt x="713234" y="550274"/>
                  <a:pt x="725648" y="552934"/>
                  <a:pt x="741201" y="552934"/>
                </a:cubicBezTo>
                <a:lnTo>
                  <a:pt x="759209" y="552934"/>
                </a:lnTo>
                <a:lnTo>
                  <a:pt x="759209" y="568077"/>
                </a:lnTo>
                <a:lnTo>
                  <a:pt x="469441" y="568077"/>
                </a:lnTo>
                <a:lnTo>
                  <a:pt x="469441" y="552934"/>
                </a:lnTo>
                <a:lnTo>
                  <a:pt x="487450" y="552934"/>
                </a:lnTo>
                <a:cubicBezTo>
                  <a:pt x="503820" y="552934"/>
                  <a:pt x="516917" y="550069"/>
                  <a:pt x="526739" y="544339"/>
                </a:cubicBezTo>
                <a:cubicBezTo>
                  <a:pt x="533561" y="540519"/>
                  <a:pt x="539018" y="533971"/>
                  <a:pt x="543111" y="524694"/>
                </a:cubicBezTo>
                <a:cubicBezTo>
                  <a:pt x="546112" y="518145"/>
                  <a:pt x="547613" y="500956"/>
                  <a:pt x="547613" y="473125"/>
                </a:cubicBezTo>
                <a:lnTo>
                  <a:pt x="547613" y="61801"/>
                </a:lnTo>
                <a:lnTo>
                  <a:pt x="334788" y="568077"/>
                </a:lnTo>
                <a:lnTo>
                  <a:pt x="324965" y="568077"/>
                </a:lnTo>
                <a:lnTo>
                  <a:pt x="108867" y="65485"/>
                </a:lnTo>
                <a:lnTo>
                  <a:pt x="108867" y="456344"/>
                </a:lnTo>
                <a:cubicBezTo>
                  <a:pt x="108867" y="483630"/>
                  <a:pt x="109550" y="500410"/>
                  <a:pt x="110914" y="506686"/>
                </a:cubicBezTo>
                <a:cubicBezTo>
                  <a:pt x="114461" y="520328"/>
                  <a:pt x="122169" y="531447"/>
                  <a:pt x="134038" y="540042"/>
                </a:cubicBezTo>
                <a:cubicBezTo>
                  <a:pt x="145907" y="548637"/>
                  <a:pt x="164530" y="552934"/>
                  <a:pt x="189905" y="552934"/>
                </a:cubicBezTo>
                <a:lnTo>
                  <a:pt x="189905" y="568077"/>
                </a:lnTo>
                <a:lnTo>
                  <a:pt x="0" y="568077"/>
                </a:lnTo>
                <a:lnTo>
                  <a:pt x="0" y="552934"/>
                </a:lnTo>
                <a:lnTo>
                  <a:pt x="5729" y="552934"/>
                </a:lnTo>
                <a:cubicBezTo>
                  <a:pt x="18008" y="553207"/>
                  <a:pt x="29467" y="551229"/>
                  <a:pt x="40109" y="546999"/>
                </a:cubicBezTo>
                <a:cubicBezTo>
                  <a:pt x="50750" y="542770"/>
                  <a:pt x="58799" y="537109"/>
                  <a:pt x="64257" y="530014"/>
                </a:cubicBezTo>
                <a:cubicBezTo>
                  <a:pt x="69713" y="522920"/>
                  <a:pt x="73942" y="512961"/>
                  <a:pt x="76944" y="500137"/>
                </a:cubicBezTo>
                <a:cubicBezTo>
                  <a:pt x="77489" y="497136"/>
                  <a:pt x="77763" y="483220"/>
                  <a:pt x="77763" y="458391"/>
                </a:cubicBezTo>
                <a:lnTo>
                  <a:pt x="77763" y="107231"/>
                </a:lnTo>
                <a:cubicBezTo>
                  <a:pt x="77763" y="79127"/>
                  <a:pt x="76261" y="61596"/>
                  <a:pt x="73260" y="54639"/>
                </a:cubicBezTo>
                <a:cubicBezTo>
                  <a:pt x="70259" y="47681"/>
                  <a:pt x="64120" y="41542"/>
                  <a:pt x="54843" y="36221"/>
                </a:cubicBezTo>
                <a:cubicBezTo>
                  <a:pt x="45566" y="30901"/>
                  <a:pt x="33150" y="28240"/>
                  <a:pt x="17599" y="28240"/>
                </a:cubicBezTo>
                <a:lnTo>
                  <a:pt x="0" y="28240"/>
                </a:lnTo>
                <a:close/>
                <a:moveTo>
                  <a:pt x="7266681" y="1637"/>
                </a:moveTo>
                <a:lnTo>
                  <a:pt x="7274457" y="1637"/>
                </a:lnTo>
                <a:lnTo>
                  <a:pt x="7474594" y="456754"/>
                </a:lnTo>
                <a:cubicBezTo>
                  <a:pt x="7493693" y="499864"/>
                  <a:pt x="7509383" y="527013"/>
                  <a:pt x="7521661" y="538200"/>
                </a:cubicBezTo>
                <a:cubicBezTo>
                  <a:pt x="7530937" y="546658"/>
                  <a:pt x="7544035" y="551570"/>
                  <a:pt x="7560951" y="552934"/>
                </a:cubicBezTo>
                <a:lnTo>
                  <a:pt x="7560951" y="568077"/>
                </a:lnTo>
                <a:lnTo>
                  <a:pt x="7292465" y="568077"/>
                </a:lnTo>
                <a:lnTo>
                  <a:pt x="7292465" y="552934"/>
                </a:lnTo>
                <a:lnTo>
                  <a:pt x="7303516" y="552934"/>
                </a:lnTo>
                <a:cubicBezTo>
                  <a:pt x="7325071" y="552934"/>
                  <a:pt x="7340214" y="549933"/>
                  <a:pt x="7348945" y="543930"/>
                </a:cubicBezTo>
                <a:cubicBezTo>
                  <a:pt x="7354948" y="539564"/>
                  <a:pt x="7357950" y="533289"/>
                  <a:pt x="7357950" y="525103"/>
                </a:cubicBezTo>
                <a:cubicBezTo>
                  <a:pt x="7357950" y="520192"/>
                  <a:pt x="7357131" y="515144"/>
                  <a:pt x="7355494" y="509960"/>
                </a:cubicBezTo>
                <a:cubicBezTo>
                  <a:pt x="7354948" y="507504"/>
                  <a:pt x="7350855" y="497272"/>
                  <a:pt x="7343216" y="479264"/>
                </a:cubicBezTo>
                <a:lnTo>
                  <a:pt x="7313748" y="410096"/>
                </a:lnTo>
                <a:lnTo>
                  <a:pt x="7117704" y="410096"/>
                </a:lnTo>
                <a:lnTo>
                  <a:pt x="7094375" y="464121"/>
                </a:lnTo>
                <a:cubicBezTo>
                  <a:pt x="7086735" y="482129"/>
                  <a:pt x="7082915" y="496999"/>
                  <a:pt x="7082915" y="508732"/>
                </a:cubicBezTo>
                <a:cubicBezTo>
                  <a:pt x="7082915" y="524285"/>
                  <a:pt x="7089191" y="535744"/>
                  <a:pt x="7101742" y="543111"/>
                </a:cubicBezTo>
                <a:cubicBezTo>
                  <a:pt x="7109109" y="547477"/>
                  <a:pt x="7127254" y="550751"/>
                  <a:pt x="7156176" y="552934"/>
                </a:cubicBezTo>
                <a:lnTo>
                  <a:pt x="7156176" y="568077"/>
                </a:lnTo>
                <a:lnTo>
                  <a:pt x="6971592" y="568077"/>
                </a:lnTo>
                <a:lnTo>
                  <a:pt x="6971592" y="552934"/>
                </a:lnTo>
                <a:cubicBezTo>
                  <a:pt x="6991510" y="549933"/>
                  <a:pt x="7007881" y="541679"/>
                  <a:pt x="7020705" y="528173"/>
                </a:cubicBezTo>
                <a:cubicBezTo>
                  <a:pt x="7033529" y="514666"/>
                  <a:pt x="7049355" y="486767"/>
                  <a:pt x="7068181" y="444475"/>
                </a:cubicBezTo>
                <a:close/>
                <a:moveTo>
                  <a:pt x="2164927" y="0"/>
                </a:moveTo>
                <a:cubicBezTo>
                  <a:pt x="2192485" y="0"/>
                  <a:pt x="2217315" y="2183"/>
                  <a:pt x="2239416" y="6549"/>
                </a:cubicBezTo>
                <a:cubicBezTo>
                  <a:pt x="2251421" y="8731"/>
                  <a:pt x="2270862" y="14939"/>
                  <a:pt x="2297738" y="25171"/>
                </a:cubicBezTo>
                <a:cubicBezTo>
                  <a:pt x="2324614" y="35403"/>
                  <a:pt x="2340507" y="40519"/>
                  <a:pt x="2345419" y="40519"/>
                </a:cubicBezTo>
                <a:cubicBezTo>
                  <a:pt x="2353058" y="40519"/>
                  <a:pt x="2360153" y="37722"/>
                  <a:pt x="2366701" y="32128"/>
                </a:cubicBezTo>
                <a:cubicBezTo>
                  <a:pt x="2373250" y="26535"/>
                  <a:pt x="2379252" y="15962"/>
                  <a:pt x="2384709" y="409"/>
                </a:cubicBezTo>
                <a:lnTo>
                  <a:pt x="2399853" y="409"/>
                </a:lnTo>
                <a:lnTo>
                  <a:pt x="2399853" y="196044"/>
                </a:lnTo>
                <a:lnTo>
                  <a:pt x="2384709" y="196044"/>
                </a:lnTo>
                <a:cubicBezTo>
                  <a:pt x="2366428" y="142565"/>
                  <a:pt x="2339007" y="101910"/>
                  <a:pt x="2302445" y="74079"/>
                </a:cubicBezTo>
                <a:cubicBezTo>
                  <a:pt x="2265882" y="46249"/>
                  <a:pt x="2225910" y="32333"/>
                  <a:pt x="2182526" y="32333"/>
                </a:cubicBezTo>
                <a:cubicBezTo>
                  <a:pt x="2141053" y="32333"/>
                  <a:pt x="2106537" y="43997"/>
                  <a:pt x="2078979" y="67326"/>
                </a:cubicBezTo>
                <a:cubicBezTo>
                  <a:pt x="2051421" y="90655"/>
                  <a:pt x="2031912" y="123193"/>
                  <a:pt x="2020452" y="164939"/>
                </a:cubicBezTo>
                <a:cubicBezTo>
                  <a:pt x="2008993" y="206685"/>
                  <a:pt x="2003263" y="249523"/>
                  <a:pt x="2003263" y="293452"/>
                </a:cubicBezTo>
                <a:cubicBezTo>
                  <a:pt x="2003263" y="346658"/>
                  <a:pt x="2009538" y="393316"/>
                  <a:pt x="2022090" y="433425"/>
                </a:cubicBezTo>
                <a:cubicBezTo>
                  <a:pt x="2034641" y="473534"/>
                  <a:pt x="2054900" y="503002"/>
                  <a:pt x="2082867" y="521829"/>
                </a:cubicBezTo>
                <a:cubicBezTo>
                  <a:pt x="2110834" y="540656"/>
                  <a:pt x="2144054" y="550069"/>
                  <a:pt x="2182526" y="550069"/>
                </a:cubicBezTo>
                <a:cubicBezTo>
                  <a:pt x="2195896" y="550069"/>
                  <a:pt x="2209607" y="548637"/>
                  <a:pt x="2223659" y="545772"/>
                </a:cubicBezTo>
                <a:cubicBezTo>
                  <a:pt x="2237710" y="542907"/>
                  <a:pt x="2252103" y="538746"/>
                  <a:pt x="2266837" y="533289"/>
                </a:cubicBezTo>
                <a:lnTo>
                  <a:pt x="2266837" y="417872"/>
                </a:lnTo>
                <a:cubicBezTo>
                  <a:pt x="2266837" y="396044"/>
                  <a:pt x="2265337" y="381924"/>
                  <a:pt x="2262335" y="375512"/>
                </a:cubicBezTo>
                <a:cubicBezTo>
                  <a:pt x="2259334" y="369100"/>
                  <a:pt x="2253127" y="363302"/>
                  <a:pt x="2243713" y="358118"/>
                </a:cubicBezTo>
                <a:cubicBezTo>
                  <a:pt x="2234300" y="352934"/>
                  <a:pt x="2222908" y="350342"/>
                  <a:pt x="2209539" y="350342"/>
                </a:cubicBezTo>
                <a:lnTo>
                  <a:pt x="2195214" y="350342"/>
                </a:lnTo>
                <a:lnTo>
                  <a:pt x="2195214" y="335198"/>
                </a:lnTo>
                <a:lnTo>
                  <a:pt x="2464928" y="335198"/>
                </a:lnTo>
                <a:lnTo>
                  <a:pt x="2464928" y="350342"/>
                </a:lnTo>
                <a:cubicBezTo>
                  <a:pt x="2444464" y="351706"/>
                  <a:pt x="2430207" y="354503"/>
                  <a:pt x="2422158" y="358732"/>
                </a:cubicBezTo>
                <a:cubicBezTo>
                  <a:pt x="2414109" y="362961"/>
                  <a:pt x="2407901" y="369987"/>
                  <a:pt x="2403536" y="379810"/>
                </a:cubicBezTo>
                <a:cubicBezTo>
                  <a:pt x="2401080" y="384994"/>
                  <a:pt x="2399853" y="397681"/>
                  <a:pt x="2399853" y="417872"/>
                </a:cubicBezTo>
                <a:lnTo>
                  <a:pt x="2399853" y="533289"/>
                </a:lnTo>
                <a:cubicBezTo>
                  <a:pt x="2364382" y="549114"/>
                  <a:pt x="2327478" y="561051"/>
                  <a:pt x="2289143" y="569100"/>
                </a:cubicBezTo>
                <a:cubicBezTo>
                  <a:pt x="2250807" y="577149"/>
                  <a:pt x="2211039" y="581174"/>
                  <a:pt x="2169839" y="581174"/>
                </a:cubicBezTo>
                <a:cubicBezTo>
                  <a:pt x="2117178" y="581174"/>
                  <a:pt x="2073454" y="574012"/>
                  <a:pt x="2038665" y="559687"/>
                </a:cubicBezTo>
                <a:cubicBezTo>
                  <a:pt x="2003877" y="545362"/>
                  <a:pt x="1973181" y="526536"/>
                  <a:pt x="1946578" y="503207"/>
                </a:cubicBezTo>
                <a:cubicBezTo>
                  <a:pt x="1919975" y="479878"/>
                  <a:pt x="1899170" y="453616"/>
                  <a:pt x="1884164" y="424421"/>
                </a:cubicBezTo>
                <a:cubicBezTo>
                  <a:pt x="1865064" y="386767"/>
                  <a:pt x="1855514" y="344612"/>
                  <a:pt x="1855514" y="297954"/>
                </a:cubicBezTo>
                <a:cubicBezTo>
                  <a:pt x="1855514" y="214462"/>
                  <a:pt x="1884846" y="143929"/>
                  <a:pt x="1943508" y="86358"/>
                </a:cubicBezTo>
                <a:cubicBezTo>
                  <a:pt x="2002171" y="28786"/>
                  <a:pt x="2075978" y="0"/>
                  <a:pt x="2164927" y="0"/>
                </a:cubicBezTo>
                <a:close/>
              </a:path>
            </a:pathLst>
          </a:custGeom>
          <a:ln w="28575">
            <a:solidFill>
              <a:sysClr val="windowText" lastClr="000000"/>
            </a:solidFill>
          </a:ln>
        </p:spPr>
      </p:pic>
    </p:spTree>
    <p:extLst>
      <p:ext uri="{BB962C8B-B14F-4D97-AF65-F5344CB8AC3E}">
        <p14:creationId xmlns:p14="http://schemas.microsoft.com/office/powerpoint/2010/main" val="40757998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0532" y="249299"/>
            <a:ext cx="10313832" cy="646331"/>
          </a:xfrm>
          <a:prstGeom prst="rect">
            <a:avLst/>
          </a:prstGeom>
          <a:solidFill>
            <a:schemeClr val="accent6">
              <a:lumMod val="40000"/>
              <a:lumOff val="60000"/>
            </a:schemeClr>
          </a:solidFill>
          <a:ln>
            <a:solidFill>
              <a:srgbClr val="002060"/>
            </a:solidFill>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3600" dirty="0" smtClean="0">
                <a:solidFill>
                  <a:schemeClr val="tx1"/>
                </a:solidFill>
                <a:latin typeface="Times New Roman" panose="02020603050405020304" pitchFamily="18" charset="0"/>
                <a:cs typeface="Times New Roman" panose="02020603050405020304" pitchFamily="18" charset="0"/>
              </a:rPr>
              <a:t>Can you guess about our todays topic------</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4" name="Left Arrow 3"/>
          <p:cNvSpPr/>
          <p:nvPr/>
        </p:nvSpPr>
        <p:spPr>
          <a:xfrm>
            <a:off x="7221338" y="2272533"/>
            <a:ext cx="4194808" cy="1713113"/>
          </a:xfrm>
          <a:prstGeom prst="leftArrow">
            <a:avLst>
              <a:gd name="adj1" fmla="val 100000"/>
              <a:gd name="adj2" fmla="val 20398"/>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dirty="0" smtClean="0">
                <a:solidFill>
                  <a:srgbClr val="FF0000"/>
                </a:solidFill>
                <a:latin typeface="Times New Roman" panose="02020603050405020304" pitchFamily="18" charset="0"/>
                <a:cs typeface="Times New Roman" panose="02020603050405020304" pitchFamily="18" charset="0"/>
              </a:rPr>
              <a:t>Describing  Graph and  Chart</a:t>
            </a:r>
            <a:endParaRPr lang="en-US" sz="4000"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Chart 4"/>
          <p:cNvGraphicFramePr/>
          <p:nvPr>
            <p:extLst>
              <p:ext uri="{D42A27DB-BD31-4B8C-83A1-F6EECF244321}">
                <p14:modId xmlns:p14="http://schemas.microsoft.com/office/powerpoint/2010/main" val="4096581231"/>
              </p:ext>
            </p:extLst>
          </p:nvPr>
        </p:nvGraphicFramePr>
        <p:xfrm>
          <a:off x="700531" y="1395033"/>
          <a:ext cx="6122299" cy="41702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4865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repeatCount="3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3000"/>
                                        <p:tgtEl>
                                          <p:spTgt spid="5"/>
                                        </p:tgtEl>
                                      </p:cBhvr>
                                    </p:animEffect>
                                    <p:anim calcmode="lin" valueType="num">
                                      <p:cBhvr>
                                        <p:cTn id="16" dur="3000" fill="hold"/>
                                        <p:tgtEl>
                                          <p:spTgt spid="5"/>
                                        </p:tgtEl>
                                        <p:attrNameLst>
                                          <p:attrName>ppt_x</p:attrName>
                                        </p:attrNameLst>
                                      </p:cBhvr>
                                      <p:tavLst>
                                        <p:tav tm="0">
                                          <p:val>
                                            <p:strVal val="#ppt_x"/>
                                          </p:val>
                                        </p:tav>
                                        <p:tav tm="100000">
                                          <p:val>
                                            <p:strVal val="#ppt_x"/>
                                          </p:val>
                                        </p:tav>
                                      </p:tavLst>
                                    </p:anim>
                                    <p:anim calcmode="lin" valueType="num">
                                      <p:cBhvr>
                                        <p:cTn id="17" dur="3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repeatCount="200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3000" fill="hold"/>
                                        <p:tgtEl>
                                          <p:spTgt spid="4"/>
                                        </p:tgtEl>
                                        <p:attrNameLst>
                                          <p:attrName>ppt_x</p:attrName>
                                        </p:attrNameLst>
                                      </p:cBhvr>
                                      <p:tavLst>
                                        <p:tav tm="0">
                                          <p:val>
                                            <p:strVal val="1+#ppt_w/2"/>
                                          </p:val>
                                        </p:tav>
                                        <p:tav tm="100000">
                                          <p:val>
                                            <p:strVal val="#ppt_x"/>
                                          </p:val>
                                        </p:tav>
                                      </p:tavLst>
                                    </p:anim>
                                    <p:anim calcmode="lin" valueType="num">
                                      <p:cBhvr additive="base">
                                        <p:cTn id="23" dur="3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4328"/>
          <a:stretch/>
        </p:blipFill>
        <p:spPr>
          <a:xfrm>
            <a:off x="683416" y="1427018"/>
            <a:ext cx="5080075" cy="2507672"/>
          </a:xfrm>
          <a:prstGeom prst="rect">
            <a:avLst/>
          </a:prstGeom>
          <a:solidFill>
            <a:schemeClr val="accent6">
              <a:lumMod val="40000"/>
              <a:lumOff val="60000"/>
            </a:schemeClr>
          </a:solidFill>
          <a:ln w="28575">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aphicFrame>
        <p:nvGraphicFramePr>
          <p:cNvPr id="4" name="Chart 3"/>
          <p:cNvGraphicFramePr/>
          <p:nvPr>
            <p:extLst>
              <p:ext uri="{D42A27DB-BD31-4B8C-83A1-F6EECF244321}">
                <p14:modId xmlns:p14="http://schemas.microsoft.com/office/powerpoint/2010/main" val="2609697122"/>
              </p:ext>
            </p:extLst>
          </p:nvPr>
        </p:nvGraphicFramePr>
        <p:xfrm>
          <a:off x="6338385" y="1482437"/>
          <a:ext cx="5410270" cy="23414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095030661"/>
              </p:ext>
            </p:extLst>
          </p:nvPr>
        </p:nvGraphicFramePr>
        <p:xfrm>
          <a:off x="210127" y="4073236"/>
          <a:ext cx="9792857" cy="1950720"/>
        </p:xfrm>
        <a:graphic>
          <a:graphicData uri="http://schemas.openxmlformats.org/drawingml/2006/table">
            <a:tbl>
              <a:tblPr firstRow="1" bandRow="1">
                <a:tableStyleId>{93296810-A885-4BE3-A3E7-6D5BEEA58F35}</a:tableStyleId>
              </a:tblPr>
              <a:tblGrid>
                <a:gridCol w="2808902">
                  <a:extLst>
                    <a:ext uri="{9D8B030D-6E8A-4147-A177-3AD203B41FA5}">
                      <a16:colId xmlns:a16="http://schemas.microsoft.com/office/drawing/2014/main" val="1356476293"/>
                    </a:ext>
                  </a:extLst>
                </a:gridCol>
                <a:gridCol w="2297432">
                  <a:extLst>
                    <a:ext uri="{9D8B030D-6E8A-4147-A177-3AD203B41FA5}">
                      <a16:colId xmlns:a16="http://schemas.microsoft.com/office/drawing/2014/main" val="2328181967"/>
                    </a:ext>
                  </a:extLst>
                </a:gridCol>
                <a:gridCol w="2648310">
                  <a:extLst>
                    <a:ext uri="{9D8B030D-6E8A-4147-A177-3AD203B41FA5}">
                      <a16:colId xmlns:a16="http://schemas.microsoft.com/office/drawing/2014/main" val="987353544"/>
                    </a:ext>
                  </a:extLst>
                </a:gridCol>
                <a:gridCol w="2038213">
                  <a:extLst>
                    <a:ext uri="{9D8B030D-6E8A-4147-A177-3AD203B41FA5}">
                      <a16:colId xmlns:a16="http://schemas.microsoft.com/office/drawing/2014/main" val="1017595817"/>
                    </a:ext>
                  </a:extLst>
                </a:gridCol>
              </a:tblGrid>
              <a:tr h="1233054">
                <a:tc>
                  <a:txBody>
                    <a:bodyPr/>
                    <a:lstStyle/>
                    <a:p>
                      <a:r>
                        <a:rPr lang="en-GB" sz="2400" b="0" dirty="0" smtClean="0">
                          <a:solidFill>
                            <a:schemeClr val="tx1"/>
                          </a:solidFill>
                          <a:latin typeface="Times New Roman" panose="02020603050405020304" pitchFamily="18" charset="0"/>
                          <a:cs typeface="Times New Roman" panose="02020603050405020304" pitchFamily="18" charset="0"/>
                        </a:rPr>
                        <a:t>Using English as a first language</a:t>
                      </a:r>
                      <a:endParaRPr lang="en-GB"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Using English as a second Language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Using English in various organizations world</a:t>
                      </a:r>
                      <a:endPar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800" b="0" dirty="0" smtClean="0">
                          <a:solidFill>
                            <a:schemeClr val="tx1"/>
                          </a:solidFill>
                          <a:latin typeface="Times New Roman" panose="02020603050405020304" pitchFamily="18" charset="0"/>
                          <a:cs typeface="Times New Roman" panose="02020603050405020304" pitchFamily="18" charset="0"/>
                        </a:rPr>
                        <a:t>Information of world computer</a:t>
                      </a:r>
                      <a:endParaRPr lang="en-GB" sz="28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4894716"/>
                  </a:ext>
                </a:extLst>
              </a:tr>
              <a:tr h="370840">
                <a:tc>
                  <a:txBody>
                    <a:bodyPr/>
                    <a:lstStyle/>
                    <a:p>
                      <a:r>
                        <a:rPr lang="en-GB" sz="3200" dirty="0" smtClean="0">
                          <a:latin typeface="Times New Roman" panose="02020603050405020304" pitchFamily="18" charset="0"/>
                          <a:cs typeface="Times New Roman" panose="02020603050405020304" pitchFamily="18" charset="0"/>
                        </a:rPr>
                        <a:t>       58%</a:t>
                      </a:r>
                      <a:endParaRPr lang="en-GB"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200" dirty="0" smtClean="0">
                          <a:latin typeface="Times New Roman" panose="02020603050405020304" pitchFamily="18" charset="0"/>
                          <a:cs typeface="Times New Roman" panose="02020603050405020304" pitchFamily="18" charset="0"/>
                        </a:rPr>
                        <a:t>       50%</a:t>
                      </a:r>
                      <a:endParaRPr lang="en-GB"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3200" dirty="0" smtClean="0">
                          <a:latin typeface="Times New Roman" panose="02020603050405020304" pitchFamily="18" charset="0"/>
                          <a:cs typeface="Times New Roman" panose="02020603050405020304" pitchFamily="18" charset="0"/>
                        </a:rPr>
                        <a:t>       33%</a:t>
                      </a:r>
                      <a:endParaRPr lang="en-GB"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GB"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80%</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3870779"/>
                  </a:ext>
                </a:extLst>
              </a:tr>
            </a:tbl>
          </a:graphicData>
        </a:graphic>
      </p:graphicFrame>
      <p:sp>
        <p:nvSpPr>
          <p:cNvPr id="5" name="Rectangle 2"/>
          <p:cNvSpPr txBox="1">
            <a:spLocks noChangeArrowheads="1"/>
          </p:cNvSpPr>
          <p:nvPr/>
        </p:nvSpPr>
        <p:spPr>
          <a:xfrm>
            <a:off x="1092126" y="297120"/>
            <a:ext cx="10427929" cy="741970"/>
          </a:xfrm>
          <a:prstGeom prst="rect">
            <a:avLst/>
          </a:prstGeom>
          <a:solidFill>
            <a:schemeClr val="accent6">
              <a:lumMod val="20000"/>
              <a:lumOff val="8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FF3300"/>
                </a:solidFill>
                <a:latin typeface="Times New Roman" panose="02020603050405020304" pitchFamily="18" charset="0"/>
                <a:cs typeface="Times New Roman" panose="02020603050405020304" pitchFamily="18" charset="0"/>
              </a:rPr>
              <a:t>There are different types of graphs and charts</a:t>
            </a:r>
            <a:endParaRPr lang="en-US" dirty="0">
              <a:solidFill>
                <a:srgbClr val="FF3300"/>
              </a:solidFill>
              <a:latin typeface="Times New Roman" panose="02020603050405020304" pitchFamily="18" charset="0"/>
              <a:cs typeface="Times New Roman" panose="02020603050405020304" pitchFamily="18" charset="0"/>
            </a:endParaRPr>
          </a:p>
        </p:txBody>
      </p:sp>
      <p:sp>
        <p:nvSpPr>
          <p:cNvPr id="7" name="Left Arrow 6"/>
          <p:cNvSpPr/>
          <p:nvPr/>
        </p:nvSpPr>
        <p:spPr>
          <a:xfrm>
            <a:off x="3098799" y="1569659"/>
            <a:ext cx="2424547" cy="432114"/>
          </a:xfrm>
          <a:prstGeom prst="leftArrow">
            <a:avLst>
              <a:gd name="adj1" fmla="val 100000"/>
              <a:gd name="adj2" fmla="val 50000"/>
            </a:avLst>
          </a:prstGeom>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Times New Roman" panose="02020603050405020304" pitchFamily="18" charset="0"/>
                <a:cs typeface="Times New Roman" panose="02020603050405020304" pitchFamily="18" charset="0"/>
              </a:rPr>
              <a:t>Bar graph</a:t>
            </a: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8" name="Left Arrow 7"/>
          <p:cNvSpPr/>
          <p:nvPr/>
        </p:nvSpPr>
        <p:spPr>
          <a:xfrm>
            <a:off x="9649688" y="1922214"/>
            <a:ext cx="1870367" cy="432114"/>
          </a:xfrm>
          <a:prstGeom prst="leftArrow">
            <a:avLst>
              <a:gd name="adj1" fmla="val 100000"/>
              <a:gd name="adj2" fmla="val 50000"/>
            </a:avLst>
          </a:prstGeom>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Times New Roman" panose="02020603050405020304" pitchFamily="18" charset="0"/>
                <a:cs typeface="Times New Roman" panose="02020603050405020304" pitchFamily="18" charset="0"/>
              </a:rPr>
              <a:t>Pie chart</a:t>
            </a:r>
            <a:endParaRPr lang="en-GB" sz="3200" dirty="0">
              <a:solidFill>
                <a:schemeClr val="tx1"/>
              </a:solidFill>
              <a:latin typeface="Times New Roman" panose="02020603050405020304" pitchFamily="18" charset="0"/>
              <a:cs typeface="Times New Roman" panose="02020603050405020304" pitchFamily="18" charset="0"/>
            </a:endParaRPr>
          </a:p>
        </p:txBody>
      </p:sp>
      <p:sp>
        <p:nvSpPr>
          <p:cNvPr id="9" name="Left Arrow 8"/>
          <p:cNvSpPr/>
          <p:nvPr/>
        </p:nvSpPr>
        <p:spPr>
          <a:xfrm>
            <a:off x="4764809" y="5996246"/>
            <a:ext cx="2029696" cy="432114"/>
          </a:xfrm>
          <a:prstGeom prst="leftArrow">
            <a:avLst>
              <a:gd name="adj1" fmla="val 100000"/>
              <a:gd name="adj2" fmla="val 0"/>
            </a:avLst>
          </a:prstGeom>
          <a:solidFill>
            <a:schemeClr val="accent5">
              <a:lumMod val="60000"/>
              <a:lumOff val="4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Times New Roman" panose="02020603050405020304" pitchFamily="18" charset="0"/>
                <a:cs typeface="Times New Roman" panose="02020603050405020304" pitchFamily="18" charset="0"/>
              </a:rPr>
              <a:t>Chart</a:t>
            </a:r>
            <a:endParaRPr lang="en-GB" sz="3200" b="1" dirty="0">
              <a:solidFill>
                <a:schemeClr val="tx1"/>
              </a:solidFill>
              <a:latin typeface="Times New Roman" panose="02020603050405020304" pitchFamily="18" charset="0"/>
              <a:cs typeface="Times New Roman" panose="02020603050405020304" pitchFamily="18" charset="0"/>
            </a:endParaRPr>
          </a:p>
        </p:txBody>
      </p:sp>
      <p:sp>
        <p:nvSpPr>
          <p:cNvPr id="10" name="Left Arrow 9"/>
          <p:cNvSpPr/>
          <p:nvPr/>
        </p:nvSpPr>
        <p:spPr>
          <a:xfrm>
            <a:off x="2842489" y="3357852"/>
            <a:ext cx="2937168" cy="432114"/>
          </a:xfrm>
          <a:prstGeom prst="leftArrow">
            <a:avLst>
              <a:gd name="adj1" fmla="val 100000"/>
              <a:gd name="adj2" fmla="val 50000"/>
            </a:avLst>
          </a:prstGeom>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Times New Roman" panose="02020603050405020304" pitchFamily="18" charset="0"/>
                <a:cs typeface="Times New Roman" panose="02020603050405020304" pitchFamily="18" charset="0"/>
              </a:rPr>
              <a:t>Vertical graph</a:t>
            </a:r>
            <a:endParaRPr lang="en-GB"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74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out)">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right)">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32"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circle(out)">
                                      <p:cBhvr>
                                        <p:cTn id="29" dur="2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right)">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1000"/>
                                        <p:tgtEl>
                                          <p:spTgt spid="2"/>
                                        </p:tgtEl>
                                      </p:cBhvr>
                                    </p:animEffect>
                                    <p:anim calcmode="lin" valueType="num">
                                      <p:cBhvr>
                                        <p:cTn id="40" dur="1000" fill="hold"/>
                                        <p:tgtEl>
                                          <p:spTgt spid="2"/>
                                        </p:tgtEl>
                                        <p:attrNameLst>
                                          <p:attrName>ppt_x</p:attrName>
                                        </p:attrNameLst>
                                      </p:cBhvr>
                                      <p:tavLst>
                                        <p:tav tm="0">
                                          <p:val>
                                            <p:strVal val="#ppt_x"/>
                                          </p:val>
                                        </p:tav>
                                        <p:tav tm="100000">
                                          <p:val>
                                            <p:strVal val="#ppt_x"/>
                                          </p:val>
                                        </p:tav>
                                      </p:tavLst>
                                    </p:anim>
                                    <p:anim calcmode="lin" valueType="num">
                                      <p:cBhvr>
                                        <p:cTn id="4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p:cNvSpPr txBox="1"/>
          <p:nvPr/>
        </p:nvSpPr>
        <p:spPr>
          <a:xfrm>
            <a:off x="325581" y="318738"/>
            <a:ext cx="11291456" cy="5324535"/>
          </a:xfrm>
          <a:prstGeom prst="rect">
            <a:avLst/>
          </a:prstGeom>
          <a:solidFill>
            <a:schemeClr val="accent4">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b="1" u="sng" dirty="0" smtClean="0">
                <a:solidFill>
                  <a:srgbClr val="002060"/>
                </a:solidFill>
                <a:latin typeface="Times New Roman" panose="02020603050405020304" pitchFamily="18" charset="0"/>
                <a:cs typeface="Times New Roman" panose="02020603050405020304" pitchFamily="18" charset="0"/>
              </a:rPr>
              <a:t>Learning outcomes</a:t>
            </a:r>
          </a:p>
          <a:p>
            <a:pPr algn="ctr"/>
            <a:r>
              <a:rPr lang="en-US" sz="4000" dirty="0" smtClean="0">
                <a:solidFill>
                  <a:schemeClr val="tx1"/>
                </a:solidFill>
                <a:latin typeface="Times New Roman" panose="02020603050405020304" pitchFamily="18" charset="0"/>
                <a:cs typeface="Times New Roman" panose="02020603050405020304" pitchFamily="18" charset="0"/>
              </a:rPr>
              <a:t>By </a:t>
            </a:r>
            <a:r>
              <a:rPr lang="en-US" sz="4000" dirty="0">
                <a:solidFill>
                  <a:schemeClr val="tx1"/>
                </a:solidFill>
                <a:latin typeface="Times New Roman" panose="02020603050405020304" pitchFamily="18" charset="0"/>
                <a:cs typeface="Times New Roman" panose="02020603050405020304" pitchFamily="18" charset="0"/>
              </a:rPr>
              <a:t>the end of the </a:t>
            </a:r>
            <a:r>
              <a:rPr lang="en-US" sz="4000" dirty="0" smtClean="0">
                <a:solidFill>
                  <a:schemeClr val="tx1"/>
                </a:solidFill>
                <a:latin typeface="Times New Roman" panose="02020603050405020304" pitchFamily="18" charset="0"/>
                <a:cs typeface="Times New Roman" panose="02020603050405020304" pitchFamily="18" charset="0"/>
              </a:rPr>
              <a:t>lesson, students will be able to------</a:t>
            </a:r>
          </a:p>
          <a:p>
            <a:r>
              <a:rPr lang="en-US" sz="4000" dirty="0" smtClean="0">
                <a:solidFill>
                  <a:schemeClr val="tx1"/>
                </a:solidFill>
                <a:latin typeface="Times New Roman" panose="02020603050405020304" pitchFamily="18" charset="0"/>
                <a:cs typeface="Times New Roman" panose="02020603050405020304" pitchFamily="18" charset="0"/>
              </a:rPr>
              <a:t>      a)tell </a:t>
            </a:r>
            <a:r>
              <a:rPr lang="en-US" sz="4000" dirty="0">
                <a:solidFill>
                  <a:schemeClr val="tx1"/>
                </a:solidFill>
                <a:latin typeface="Times New Roman" panose="02020603050405020304" pitchFamily="18" charset="0"/>
                <a:cs typeface="Times New Roman" panose="02020603050405020304" pitchFamily="18" charset="0"/>
              </a:rPr>
              <a:t>and write </a:t>
            </a:r>
            <a:r>
              <a:rPr lang="en-US" sz="4000" dirty="0" smtClean="0">
                <a:solidFill>
                  <a:schemeClr val="tx1"/>
                </a:solidFill>
                <a:latin typeface="Times New Roman" panose="02020603050405020304" pitchFamily="18" charset="0"/>
                <a:cs typeface="Times New Roman" panose="02020603050405020304" pitchFamily="18" charset="0"/>
              </a:rPr>
              <a:t>about information shown in graph</a:t>
            </a:r>
          </a:p>
          <a:p>
            <a:r>
              <a:rPr lang="en-US" sz="4000" dirty="0" smtClean="0">
                <a:solidFill>
                  <a:schemeClr val="tx1"/>
                </a:solidFill>
                <a:latin typeface="Times New Roman" panose="02020603050405020304" pitchFamily="18" charset="0"/>
                <a:cs typeface="Times New Roman" panose="02020603050405020304" pitchFamily="18" charset="0"/>
              </a:rPr>
              <a:t>          and chart</a:t>
            </a:r>
          </a:p>
          <a:p>
            <a:r>
              <a:rPr lang="en-US" sz="3600" dirty="0" smtClean="0">
                <a:solidFill>
                  <a:schemeClr val="tx1"/>
                </a:solidFill>
                <a:latin typeface="Times New Roman" panose="02020603050405020304" pitchFamily="18" charset="0"/>
                <a:cs typeface="Times New Roman" panose="02020603050405020304" pitchFamily="18" charset="0"/>
              </a:rPr>
              <a:t>      b) compare </a:t>
            </a:r>
            <a:r>
              <a:rPr lang="en-US" sz="3600" dirty="0">
                <a:solidFill>
                  <a:schemeClr val="tx1"/>
                </a:solidFill>
                <a:latin typeface="Times New Roman" panose="02020603050405020304" pitchFamily="18" charset="0"/>
                <a:cs typeface="Times New Roman" panose="02020603050405020304" pitchFamily="18" charset="0"/>
              </a:rPr>
              <a:t>the </a:t>
            </a:r>
            <a:r>
              <a:rPr lang="en-US" sz="3600" dirty="0" smtClean="0">
                <a:solidFill>
                  <a:schemeClr val="tx1"/>
                </a:solidFill>
                <a:latin typeface="Times New Roman" panose="02020603050405020304" pitchFamily="18" charset="0"/>
                <a:cs typeface="Times New Roman" panose="02020603050405020304" pitchFamily="18" charset="0"/>
              </a:rPr>
              <a:t>information</a:t>
            </a:r>
          </a:p>
          <a:p>
            <a:r>
              <a:rPr lang="en-US" sz="3600" dirty="0">
                <a:solidFill>
                  <a:schemeClr val="tx1"/>
                </a:solidFill>
                <a:latin typeface="Times New Roman" panose="02020603050405020304" pitchFamily="18" charset="0"/>
                <a:cs typeface="Times New Roman" panose="02020603050405020304" pitchFamily="18" charset="0"/>
              </a:rPr>
              <a:t> </a:t>
            </a:r>
            <a:r>
              <a:rPr lang="en-US" sz="3600" dirty="0" smtClean="0">
                <a:solidFill>
                  <a:schemeClr val="tx1"/>
                </a:solidFill>
                <a:latin typeface="Times New Roman" panose="02020603050405020304" pitchFamily="18" charset="0"/>
                <a:cs typeface="Times New Roman" panose="02020603050405020304" pitchFamily="18" charset="0"/>
              </a:rPr>
              <a:t>     c) describe </a:t>
            </a:r>
            <a:r>
              <a:rPr lang="en-US" sz="3600" dirty="0">
                <a:solidFill>
                  <a:schemeClr val="tx1"/>
                </a:solidFill>
                <a:latin typeface="Times New Roman" panose="02020603050405020304" pitchFamily="18" charset="0"/>
                <a:cs typeface="Times New Roman" panose="02020603050405020304" pitchFamily="18" charset="0"/>
              </a:rPr>
              <a:t>the changes </a:t>
            </a:r>
            <a:r>
              <a:rPr lang="en-US" sz="3600" dirty="0" smtClean="0">
                <a:solidFill>
                  <a:schemeClr val="tx1"/>
                </a:solidFill>
                <a:latin typeface="Times New Roman" panose="02020603050405020304" pitchFamily="18" charset="0"/>
                <a:cs typeface="Times New Roman" panose="02020603050405020304" pitchFamily="18" charset="0"/>
              </a:rPr>
              <a:t>easily using </a:t>
            </a:r>
            <a:r>
              <a:rPr lang="en-US" sz="3600" dirty="0">
                <a:solidFill>
                  <a:schemeClr val="tx1"/>
                </a:solidFill>
                <a:latin typeface="Times New Roman" panose="02020603050405020304" pitchFamily="18" charset="0"/>
                <a:cs typeface="Times New Roman" panose="02020603050405020304" pitchFamily="18" charset="0"/>
              </a:rPr>
              <a:t>data and </a:t>
            </a:r>
            <a:r>
              <a:rPr lang="en-US" sz="3600" dirty="0" smtClean="0">
                <a:solidFill>
                  <a:schemeClr val="tx1"/>
                </a:solidFill>
                <a:latin typeface="Times New Roman" panose="02020603050405020304" pitchFamily="18" charset="0"/>
                <a:cs typeface="Times New Roman" panose="02020603050405020304" pitchFamily="18" charset="0"/>
              </a:rPr>
              <a:t>number</a:t>
            </a:r>
          </a:p>
          <a:p>
            <a:r>
              <a:rPr lang="en-US" sz="3600" dirty="0">
                <a:solidFill>
                  <a:schemeClr val="tx1"/>
                </a:solidFill>
                <a:latin typeface="Times New Roman" panose="02020603050405020304" pitchFamily="18" charset="0"/>
                <a:cs typeface="Times New Roman" panose="02020603050405020304" pitchFamily="18" charset="0"/>
              </a:rPr>
              <a:t> </a:t>
            </a:r>
            <a:r>
              <a:rPr lang="en-US" sz="3600" dirty="0" smtClean="0">
                <a:solidFill>
                  <a:schemeClr val="tx1"/>
                </a:solidFill>
                <a:latin typeface="Times New Roman" panose="02020603050405020304" pitchFamily="18" charset="0"/>
                <a:cs typeface="Times New Roman" panose="02020603050405020304" pitchFamily="18" charset="0"/>
              </a:rPr>
              <a:t>         from the graph/chart,</a:t>
            </a:r>
            <a:endParaRPr lang="en-US" sz="3600" dirty="0">
              <a:solidFill>
                <a:schemeClr val="tx1"/>
              </a:solidFill>
              <a:latin typeface="Times New Roman" panose="02020603050405020304" pitchFamily="18" charset="0"/>
              <a:cs typeface="Times New Roman" panose="02020603050405020304" pitchFamily="18" charset="0"/>
            </a:endParaRPr>
          </a:p>
          <a:p>
            <a:r>
              <a:rPr lang="en-US" sz="3600" dirty="0" smtClean="0">
                <a:solidFill>
                  <a:schemeClr val="tx1"/>
                </a:solidFill>
                <a:latin typeface="Times New Roman" panose="02020603050405020304" pitchFamily="18" charset="0"/>
                <a:cs typeface="Times New Roman" panose="02020603050405020304" pitchFamily="18" charset="0"/>
              </a:rPr>
              <a:t>     d) talk </a:t>
            </a:r>
            <a:r>
              <a:rPr lang="en-US" sz="3600" dirty="0">
                <a:solidFill>
                  <a:schemeClr val="tx1"/>
                </a:solidFill>
                <a:latin typeface="Times New Roman" panose="02020603050405020304" pitchFamily="18" charset="0"/>
                <a:cs typeface="Times New Roman" panose="02020603050405020304" pitchFamily="18" charset="0"/>
              </a:rPr>
              <a:t>about </a:t>
            </a:r>
            <a:r>
              <a:rPr lang="en-US" sz="3600" dirty="0" smtClean="0">
                <a:solidFill>
                  <a:schemeClr val="tx1"/>
                </a:solidFill>
                <a:latin typeface="Times New Roman" panose="02020603050405020304" pitchFamily="18" charset="0"/>
                <a:cs typeface="Times New Roman" panose="02020603050405020304" pitchFamily="18" charset="0"/>
              </a:rPr>
              <a:t>similarities and differences between the</a:t>
            </a:r>
          </a:p>
          <a:p>
            <a:r>
              <a:rPr lang="en-US" sz="3600" dirty="0">
                <a:solidFill>
                  <a:schemeClr val="tx1"/>
                </a:solidFill>
                <a:latin typeface="Times New Roman" panose="02020603050405020304" pitchFamily="18" charset="0"/>
                <a:cs typeface="Times New Roman" panose="02020603050405020304" pitchFamily="18" charset="0"/>
              </a:rPr>
              <a:t> </a:t>
            </a:r>
            <a:r>
              <a:rPr lang="en-US" sz="3600" dirty="0" smtClean="0">
                <a:solidFill>
                  <a:schemeClr val="tx1"/>
                </a:solidFill>
                <a:latin typeface="Times New Roman" panose="02020603050405020304" pitchFamily="18" charset="0"/>
                <a:cs typeface="Times New Roman" panose="02020603050405020304" pitchFamily="18" charset="0"/>
              </a:rPr>
              <a:t>        groups shown.</a:t>
            </a:r>
          </a:p>
        </p:txBody>
      </p:sp>
    </p:spTree>
    <p:extLst>
      <p:ext uri="{BB962C8B-B14F-4D97-AF65-F5344CB8AC3E}">
        <p14:creationId xmlns:p14="http://schemas.microsoft.com/office/powerpoint/2010/main" val="209364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32609" y="1089792"/>
            <a:ext cx="7412183" cy="2677656"/>
          </a:xfrm>
          <a:prstGeom prst="rect">
            <a:avLst/>
          </a:prstGeom>
          <a:solidFill>
            <a:schemeClr val="accent5">
              <a:lumMod val="20000"/>
              <a:lumOff val="80000"/>
            </a:schemeClr>
          </a:solidFill>
          <a:ln w="28575">
            <a:solidFill>
              <a:schemeClr val="tx1"/>
            </a:solidFill>
          </a:ln>
        </p:spPr>
        <p:txBody>
          <a:bodyPr wrap="square">
            <a:spAutoFit/>
          </a:bodyPr>
          <a:lstStyle/>
          <a:p>
            <a:pPr algn="just"/>
            <a:r>
              <a:rPr lang="en-GB" sz="2400" b="1" dirty="0" smtClean="0">
                <a:latin typeface="Times New Roman" panose="02020603050405020304" pitchFamily="18" charset="0"/>
                <a:cs typeface="Times New Roman" panose="02020603050405020304" pitchFamily="18" charset="0"/>
              </a:rPr>
              <a:t>A pie </a:t>
            </a:r>
            <a:r>
              <a:rPr lang="en-GB" sz="2400" b="1" dirty="0">
                <a:latin typeface="Times New Roman" panose="02020603050405020304" pitchFamily="18" charset="0"/>
                <a:cs typeface="Times New Roman" panose="02020603050405020304" pitchFamily="18" charset="0"/>
              </a:rPr>
              <a:t>chart is one kind of descriptive paragraph in which </a:t>
            </a:r>
            <a:r>
              <a:rPr lang="en-GB" sz="2400" b="1" dirty="0" smtClean="0">
                <a:latin typeface="Times New Roman" panose="02020603050405020304" pitchFamily="18" charset="0"/>
                <a:cs typeface="Times New Roman" panose="02020603050405020304" pitchFamily="18" charset="0"/>
              </a:rPr>
              <a:t>students arc </a:t>
            </a:r>
            <a:r>
              <a:rPr lang="en-GB" sz="2400" b="1" dirty="0">
                <a:latin typeface="Times New Roman" panose="02020603050405020304" pitchFamily="18" charset="0"/>
                <a:cs typeface="Times New Roman" panose="02020603050405020304" pitchFamily="18" charset="0"/>
              </a:rPr>
              <a:t>asked to illustrate the </a:t>
            </a:r>
            <a:r>
              <a:rPr lang="en-GB" sz="2400" b="1" dirty="0" smtClean="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chart provided in the question paper. In </a:t>
            </a:r>
            <a:r>
              <a:rPr lang="en-GB" sz="2400" b="1" dirty="0" smtClean="0">
                <a:latin typeface="Times New Roman" panose="02020603050405020304" pitchFamily="18" charset="0"/>
                <a:cs typeface="Times New Roman" panose="02020603050405020304" pitchFamily="18" charset="0"/>
              </a:rPr>
              <a:t>writing chart, students </a:t>
            </a:r>
            <a:r>
              <a:rPr lang="en-GB" sz="2400" b="1" dirty="0">
                <a:latin typeface="Times New Roman" panose="02020603050405020304" pitchFamily="18" charset="0"/>
                <a:cs typeface="Times New Roman" panose="02020603050405020304" pitchFamily="18" charset="0"/>
              </a:rPr>
              <a:t>don't need to provide extra information which is not available in the </a:t>
            </a:r>
            <a:r>
              <a:rPr lang="en-GB" sz="2400" b="1" dirty="0" smtClean="0">
                <a:latin typeface="Times New Roman" panose="02020603050405020304" pitchFamily="18" charset="0"/>
                <a:cs typeface="Times New Roman" panose="02020603050405020304" pitchFamily="18" charset="0"/>
              </a:rPr>
              <a:t>chart. </a:t>
            </a:r>
            <a:r>
              <a:rPr lang="en-GB" sz="2400" b="1" dirty="0">
                <a:latin typeface="Times New Roman" panose="02020603050405020304" pitchFamily="18" charset="0"/>
                <a:cs typeface="Times New Roman" panose="02020603050405020304" pitchFamily="18" charset="0"/>
              </a:rPr>
              <a:t>Rather, </a:t>
            </a:r>
            <a:r>
              <a:rPr lang="en-GB" sz="2400" b="1" dirty="0" smtClean="0">
                <a:latin typeface="Times New Roman" panose="02020603050405020304" pitchFamily="18" charset="0"/>
                <a:cs typeface="Times New Roman" panose="02020603050405020304" pitchFamily="18" charset="0"/>
              </a:rPr>
              <a:t>students </a:t>
            </a:r>
            <a:r>
              <a:rPr lang="en-GB" sz="2400" b="1" dirty="0">
                <a:latin typeface="Times New Roman" panose="02020603050405020304" pitchFamily="18" charset="0"/>
                <a:cs typeface="Times New Roman" panose="02020603050405020304" pitchFamily="18" charset="0"/>
              </a:rPr>
              <a:t>should describe the information </a:t>
            </a:r>
            <a:r>
              <a:rPr lang="en-GB" sz="2400" b="1" dirty="0" smtClean="0">
                <a:latin typeface="Times New Roman" panose="02020603050405020304" pitchFamily="18" charset="0"/>
                <a:cs typeface="Times New Roman" panose="02020603050405020304" pitchFamily="18" charset="0"/>
              </a:rPr>
              <a:t>by analysing/ comparing/ contrasting </a:t>
            </a:r>
            <a:r>
              <a:rPr lang="en-GB" sz="2400" b="1" dirty="0">
                <a:latin typeface="Times New Roman" panose="02020603050405020304" pitchFamily="18" charset="0"/>
                <a:cs typeface="Times New Roman" panose="02020603050405020304" pitchFamily="18" charset="0"/>
              </a:rPr>
              <a:t>given in the </a:t>
            </a:r>
            <a:r>
              <a:rPr lang="en-GB" sz="2400" b="1" dirty="0" smtClean="0">
                <a:latin typeface="Times New Roman" panose="02020603050405020304" pitchFamily="18" charset="0"/>
                <a:cs typeface="Times New Roman" panose="02020603050405020304" pitchFamily="18" charset="0"/>
              </a:rPr>
              <a:t>chart. </a:t>
            </a:r>
            <a:endParaRPr lang="en-GB" sz="2400" b="1" dirty="0">
              <a:latin typeface="Times New Roman" panose="02020603050405020304" pitchFamily="18" charset="0"/>
              <a:cs typeface="Times New Roman" panose="02020603050405020304" pitchFamily="18" charset="0"/>
            </a:endParaRPr>
          </a:p>
        </p:txBody>
      </p:sp>
      <p:sp>
        <p:nvSpPr>
          <p:cNvPr id="4" name="Rectangle 3"/>
          <p:cNvSpPr/>
          <p:nvPr/>
        </p:nvSpPr>
        <p:spPr>
          <a:xfrm>
            <a:off x="4432609" y="267439"/>
            <a:ext cx="4573688" cy="707886"/>
          </a:xfrm>
          <a:prstGeom prst="rect">
            <a:avLst/>
          </a:prstGeom>
          <a:solidFill>
            <a:schemeClr val="accent6">
              <a:lumMod val="60000"/>
              <a:lumOff val="40000"/>
            </a:schemeClr>
          </a:solidFill>
          <a:ln>
            <a:solidFill>
              <a:srgbClr val="002060"/>
            </a:solidFill>
          </a:ln>
        </p:spPr>
        <p:txBody>
          <a:bodyPr wrap="none">
            <a:spAutoFit/>
          </a:bodyPr>
          <a:lstStyle/>
          <a:p>
            <a:r>
              <a:rPr lang="en-GB" dirty="0" smtClean="0">
                <a:latin typeface="Times New Roman" panose="02020603050405020304" pitchFamily="18" charset="0"/>
                <a:cs typeface="Times New Roman" panose="02020603050405020304" pitchFamily="18" charset="0"/>
              </a:rPr>
              <a:t> </a:t>
            </a:r>
            <a:r>
              <a:rPr lang="en-GB" sz="4000" dirty="0" smtClean="0">
                <a:latin typeface="Times New Roman" panose="02020603050405020304" pitchFamily="18" charset="0"/>
                <a:cs typeface="Times New Roman" panose="02020603050405020304" pitchFamily="18" charset="0"/>
              </a:rPr>
              <a:t>What is a </a:t>
            </a:r>
            <a:r>
              <a:rPr lang="en-GB" sz="4000" dirty="0">
                <a:latin typeface="Times New Roman" panose="02020603050405020304" pitchFamily="18" charset="0"/>
                <a:cs typeface="Times New Roman" panose="02020603050405020304" pitchFamily="18" charset="0"/>
              </a:rPr>
              <a:t>pie </a:t>
            </a:r>
            <a:r>
              <a:rPr lang="en-GB" sz="4000" dirty="0" smtClean="0">
                <a:latin typeface="Times New Roman" panose="02020603050405020304" pitchFamily="18" charset="0"/>
                <a:cs typeface="Times New Roman" panose="02020603050405020304" pitchFamily="18" charset="0"/>
              </a:rPr>
              <a:t>chart ? </a:t>
            </a:r>
            <a:endParaRPr lang="en-GB" dirty="0"/>
          </a:p>
        </p:txBody>
      </p:sp>
      <p:sp>
        <p:nvSpPr>
          <p:cNvPr id="5" name="Rectangle 4"/>
          <p:cNvSpPr/>
          <p:nvPr/>
        </p:nvSpPr>
        <p:spPr>
          <a:xfrm>
            <a:off x="397094" y="3881915"/>
            <a:ext cx="8501063" cy="2246769"/>
          </a:xfrm>
          <a:prstGeom prst="rect">
            <a:avLst/>
          </a:prstGeom>
          <a:solidFill>
            <a:schemeClr val="accent3">
              <a:lumMod val="40000"/>
              <a:lumOff val="60000"/>
            </a:schemeClr>
          </a:solidFill>
          <a:ln>
            <a:solidFill>
              <a:srgbClr val="002060"/>
            </a:solidFill>
          </a:ln>
        </p:spPr>
        <p:txBody>
          <a:bodyPr wrap="square">
            <a:spAutoFit/>
          </a:bodyPr>
          <a:lstStyle/>
          <a:p>
            <a:r>
              <a:rPr lang="en-GB" sz="2800" dirty="0" smtClean="0">
                <a:latin typeface="Times New Roman" panose="02020603050405020304" pitchFamily="18" charset="0"/>
                <a:cs typeface="Times New Roman" panose="02020603050405020304" pitchFamily="18" charset="0"/>
              </a:rPr>
              <a:t>Key point:</a:t>
            </a:r>
          </a:p>
          <a:p>
            <a:pPr marL="457200" indent="-457200">
              <a:buFont typeface="Wingdings" panose="05000000000000000000" pitchFamily="2" charset="2"/>
              <a:buChar char="ü"/>
            </a:pPr>
            <a:r>
              <a:rPr lang="en-GB" sz="2800" dirty="0" smtClean="0">
                <a:latin typeface="Times New Roman" panose="02020603050405020304" pitchFamily="18" charset="0"/>
                <a:cs typeface="Times New Roman" panose="02020603050405020304" pitchFamily="18" charset="0"/>
              </a:rPr>
              <a:t>One </a:t>
            </a:r>
            <a:r>
              <a:rPr lang="en-GB" sz="2800" dirty="0">
                <a:latin typeface="Times New Roman" panose="02020603050405020304" pitchFamily="18" charset="0"/>
                <a:cs typeface="Times New Roman" panose="02020603050405020304" pitchFamily="18" charset="0"/>
              </a:rPr>
              <a:t>kind of descriptive paragraph, </a:t>
            </a:r>
          </a:p>
          <a:p>
            <a:pPr marL="457200" indent="-457200">
              <a:buFont typeface="Wingdings" panose="05000000000000000000" pitchFamily="2" charset="2"/>
              <a:buChar char="ü"/>
            </a:pPr>
            <a:r>
              <a:rPr lang="en-GB" sz="2800" dirty="0">
                <a:latin typeface="Times New Roman" panose="02020603050405020304" pitchFamily="18" charset="0"/>
                <a:cs typeface="Times New Roman" panose="02020603050405020304" pitchFamily="18" charset="0"/>
              </a:rPr>
              <a:t> No need to provide extra information out of the chart,</a:t>
            </a:r>
          </a:p>
          <a:p>
            <a:pPr marL="457200" indent="-457200">
              <a:buFont typeface="Wingdings" panose="05000000000000000000" pitchFamily="2" charset="2"/>
              <a:buChar char="ü"/>
            </a:pPr>
            <a:r>
              <a:rPr lang="en-GB" sz="2800" dirty="0">
                <a:latin typeface="Times New Roman" panose="02020603050405020304" pitchFamily="18" charset="0"/>
                <a:cs typeface="Times New Roman" panose="02020603050405020304" pitchFamily="18" charset="0"/>
              </a:rPr>
              <a:t> Illustrate the information by </a:t>
            </a:r>
            <a:r>
              <a:rPr lang="en-GB" sz="2800" dirty="0" smtClean="0">
                <a:latin typeface="Times New Roman" panose="02020603050405020304" pitchFamily="18" charset="0"/>
                <a:cs typeface="Times New Roman" panose="02020603050405020304" pitchFamily="18" charset="0"/>
              </a:rPr>
              <a:t>analysing/ </a:t>
            </a:r>
            <a:r>
              <a:rPr lang="en-GB" sz="2800" dirty="0">
                <a:latin typeface="Times New Roman" panose="02020603050405020304" pitchFamily="18" charset="0"/>
                <a:cs typeface="Times New Roman" panose="02020603050405020304" pitchFamily="18" charset="0"/>
              </a:rPr>
              <a:t>comparing/contrasting the chart.</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2203" b="3080"/>
          <a:stretch/>
        </p:blipFill>
        <p:spPr>
          <a:xfrm>
            <a:off x="96982" y="621382"/>
            <a:ext cx="3864572" cy="2976626"/>
          </a:xfrm>
          <a:prstGeom prst="rect">
            <a:avLst/>
          </a:prstGeom>
          <a:ln w="28575">
            <a:solidFill>
              <a:schemeClr val="tx1"/>
            </a:solidFill>
          </a:ln>
        </p:spPr>
      </p:pic>
    </p:spTree>
    <p:extLst>
      <p:ext uri="{BB962C8B-B14F-4D97-AF65-F5344CB8AC3E}">
        <p14:creationId xmlns:p14="http://schemas.microsoft.com/office/powerpoint/2010/main" val="375805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12191999" cy="6858000"/>
          </a:xfrm>
          <a:prstGeom prst="frame">
            <a:avLst>
              <a:gd name="adj1" fmla="val 170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p:cNvSpPr txBox="1">
            <a:spLocks noChangeArrowheads="1"/>
          </p:cNvSpPr>
          <p:nvPr/>
        </p:nvSpPr>
        <p:spPr>
          <a:xfrm>
            <a:off x="3181402" y="210783"/>
            <a:ext cx="5999019" cy="741970"/>
          </a:xfrm>
          <a:prstGeom prst="rect">
            <a:avLst/>
          </a:prstGeom>
          <a:solidFill>
            <a:schemeClr val="accent6">
              <a:lumMod val="20000"/>
              <a:lumOff val="8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FF3300"/>
                </a:solidFill>
                <a:latin typeface="Times New Roman" panose="02020603050405020304" pitchFamily="18" charset="0"/>
                <a:cs typeface="Times New Roman" panose="02020603050405020304" pitchFamily="18" charset="0"/>
              </a:rPr>
              <a:t> </a:t>
            </a:r>
            <a:r>
              <a:rPr lang="en-US" dirty="0" smtClean="0">
                <a:solidFill>
                  <a:srgbClr val="FF3300"/>
                </a:solidFill>
                <a:latin typeface="Times New Roman" panose="02020603050405020304" pitchFamily="18" charset="0"/>
                <a:cs typeface="Times New Roman" panose="02020603050405020304" pitchFamily="18" charset="0"/>
              </a:rPr>
              <a:t>Why is Pie Chart used ?</a:t>
            </a:r>
            <a:endParaRPr lang="en-US" dirty="0">
              <a:solidFill>
                <a:srgbClr val="FF33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362808" y="1905506"/>
            <a:ext cx="5635227" cy="3046988"/>
          </a:xfrm>
          <a:prstGeom prst="rect">
            <a:avLst/>
          </a:prstGeom>
          <a:solidFill>
            <a:schemeClr val="accent6">
              <a:lumMod val="20000"/>
              <a:lumOff val="80000"/>
            </a:schemeClr>
          </a:solidFill>
          <a:ln>
            <a:solidFill>
              <a:srgbClr val="7030A0"/>
            </a:solidFill>
          </a:ln>
        </p:spPr>
        <p:txBody>
          <a:bodyPr wrap="square">
            <a:spAutoFit/>
          </a:bodyPr>
          <a:lstStyle/>
          <a:p>
            <a:pPr lvl="0"/>
            <a:r>
              <a:rPr lang="en-GB" sz="3200" dirty="0">
                <a:latin typeface="Times New Roman" panose="02020603050405020304" pitchFamily="18" charset="0"/>
                <a:cs typeface="Times New Roman" panose="02020603050405020304" pitchFamily="18" charset="0"/>
              </a:rPr>
              <a:t>Pie charts </a:t>
            </a:r>
            <a:r>
              <a:rPr lang="en-GB" sz="3200" dirty="0" smtClean="0">
                <a:latin typeface="Times New Roman" panose="02020603050405020304" pitchFamily="18" charset="0"/>
                <a:cs typeface="Times New Roman" panose="02020603050405020304" pitchFamily="18" charset="0"/>
              </a:rPr>
              <a:t>are generally</a:t>
            </a:r>
            <a:r>
              <a:rPr lang="en-GB" sz="3200" dirty="0">
                <a:latin typeface="Times New Roman" panose="02020603050405020304" pitchFamily="18" charset="0"/>
                <a:cs typeface="Times New Roman" panose="02020603050405020304" pitchFamily="18" charset="0"/>
              </a:rPr>
              <a:t> used to show percentage or proportional data and usually the percentage represented by each category is provided </a:t>
            </a:r>
            <a:r>
              <a:rPr lang="en-GB" sz="3200" dirty="0" smtClean="0">
                <a:latin typeface="Times New Roman" panose="02020603050405020304" pitchFamily="18" charset="0"/>
                <a:cs typeface="Times New Roman" panose="02020603050405020304" pitchFamily="18" charset="0"/>
              </a:rPr>
              <a:t>in the </a:t>
            </a:r>
            <a:r>
              <a:rPr lang="en-GB" sz="3200" dirty="0">
                <a:latin typeface="Times New Roman" panose="02020603050405020304" pitchFamily="18" charset="0"/>
                <a:cs typeface="Times New Roman" panose="02020603050405020304" pitchFamily="18" charset="0"/>
              </a:rPr>
              <a:t>c</a:t>
            </a:r>
            <a:r>
              <a:rPr lang="en-GB" sz="3200" dirty="0" smtClean="0">
                <a:latin typeface="Times New Roman" panose="02020603050405020304" pitchFamily="18" charset="0"/>
                <a:cs typeface="Times New Roman" panose="02020603050405020304" pitchFamily="18" charset="0"/>
              </a:rPr>
              <a:t>hart .</a:t>
            </a:r>
            <a:r>
              <a:rPr lang="en-GB" sz="3200" dirty="0">
                <a:latin typeface="Times New Roman" panose="02020603050405020304" pitchFamily="18" charset="0"/>
                <a:cs typeface="Times New Roman" panose="02020603050405020304" pitchFamily="18" charset="0"/>
              </a:rPr>
              <a:t> </a:t>
            </a:r>
            <a:r>
              <a:rPr lang="en-GB" sz="3200" dirty="0" smtClean="0">
                <a:latin typeface="Times New Roman" panose="02020603050405020304" pitchFamily="18" charset="0"/>
                <a:cs typeface="Times New Roman" panose="02020603050405020304" pitchFamily="18" charset="0"/>
              </a:rPr>
              <a:t>It’s a easy way for </a:t>
            </a:r>
            <a:r>
              <a:rPr lang="en-GB" sz="3200" dirty="0">
                <a:latin typeface="Times New Roman" panose="02020603050405020304" pitchFamily="18" charset="0"/>
                <a:cs typeface="Times New Roman" panose="02020603050405020304" pitchFamily="18" charset="0"/>
              </a:rPr>
              <a:t>displaying </a:t>
            </a:r>
            <a:r>
              <a:rPr lang="en-GB" sz="3200" dirty="0" smtClean="0">
                <a:latin typeface="Times New Roman" panose="02020603050405020304" pitchFamily="18" charset="0"/>
                <a:cs typeface="Times New Roman" panose="02020603050405020304" pitchFamily="18" charset="0"/>
              </a:rPr>
              <a:t>data.</a:t>
            </a:r>
            <a:endParaRPr lang="en-US" sz="3200"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Chart 4"/>
          <p:cNvGraphicFramePr/>
          <p:nvPr>
            <p:extLst>
              <p:ext uri="{D42A27DB-BD31-4B8C-83A1-F6EECF244321}">
                <p14:modId xmlns:p14="http://schemas.microsoft.com/office/powerpoint/2010/main" val="3918414493"/>
              </p:ext>
            </p:extLst>
          </p:nvPr>
        </p:nvGraphicFramePr>
        <p:xfrm>
          <a:off x="257186" y="1734801"/>
          <a:ext cx="5603286" cy="41702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331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82076" y="205453"/>
            <a:ext cx="5241709" cy="741970"/>
          </a:xfrm>
          <a:prstGeom prst="rect">
            <a:avLst/>
          </a:prstGeom>
          <a:solidFill>
            <a:schemeClr val="accent6">
              <a:lumMod val="20000"/>
              <a:lumOff val="8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FF3300"/>
                </a:solidFill>
                <a:latin typeface="Times New Roman" panose="02020603050405020304" pitchFamily="18" charset="0"/>
                <a:cs typeface="Times New Roman" panose="02020603050405020304" pitchFamily="18" charset="0"/>
              </a:rPr>
              <a:t>Observe the pie chart</a:t>
            </a:r>
            <a:endParaRPr lang="en-US" dirty="0">
              <a:solidFill>
                <a:srgbClr val="FF3300"/>
              </a:solidFill>
              <a:latin typeface="Times New Roman" panose="02020603050405020304" pitchFamily="18" charset="0"/>
              <a:cs typeface="Times New Roman" panose="02020603050405020304" pitchFamily="18" charset="0"/>
            </a:endParaRPr>
          </a:p>
        </p:txBody>
      </p:sp>
      <p:graphicFrame>
        <p:nvGraphicFramePr>
          <p:cNvPr id="3" name="Chart 2"/>
          <p:cNvGraphicFramePr/>
          <p:nvPr>
            <p:extLst>
              <p:ext uri="{D42A27DB-BD31-4B8C-83A1-F6EECF244321}">
                <p14:modId xmlns:p14="http://schemas.microsoft.com/office/powerpoint/2010/main" val="541573443"/>
              </p:ext>
            </p:extLst>
          </p:nvPr>
        </p:nvGraphicFramePr>
        <p:xfrm>
          <a:off x="387927" y="1080655"/>
          <a:ext cx="6525489" cy="5375563"/>
        </p:xfrm>
        <a:graphic>
          <a:graphicData uri="http://schemas.openxmlformats.org/drawingml/2006/chart">
            <c:chart xmlns:c="http://schemas.openxmlformats.org/drawingml/2006/chart" xmlns:r="http://schemas.openxmlformats.org/officeDocument/2006/relationships" r:id="rId2"/>
          </a:graphicData>
        </a:graphic>
      </p:graphicFrame>
      <p:sp>
        <p:nvSpPr>
          <p:cNvPr id="4" name="Left Arrow 3"/>
          <p:cNvSpPr/>
          <p:nvPr/>
        </p:nvSpPr>
        <p:spPr>
          <a:xfrm>
            <a:off x="7148943" y="1537290"/>
            <a:ext cx="4849093" cy="2419231"/>
          </a:xfrm>
          <a:prstGeom prst="leftArrow">
            <a:avLst>
              <a:gd name="adj1" fmla="val 100000"/>
              <a:gd name="adj2" fmla="val 17930"/>
            </a:avLst>
          </a:prstGeom>
          <a:solidFill>
            <a:schemeClr val="accent6">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rgbClr val="002060"/>
                </a:solidFill>
                <a:latin typeface="Times New Roman" panose="02020603050405020304" pitchFamily="18" charset="0"/>
                <a:cs typeface="Times New Roman" panose="02020603050405020304" pitchFamily="18" charset="0"/>
              </a:rPr>
              <a:t>The percentage of a family’s household income distributed into different categories</a:t>
            </a:r>
            <a:endParaRPr lang="en-GB" sz="3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76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1428</TotalTime>
  <Words>1692</Words>
  <Application>Microsoft Office PowerPoint</Application>
  <PresentationFormat>Widescreen</PresentationFormat>
  <Paragraphs>246</Paragraphs>
  <Slides>30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Arial</vt:lpstr>
      <vt:lpstr>Calibri</vt:lpstr>
      <vt:lpstr>Calibri Light</vt:lpstr>
      <vt:lpstr>Candara</vt:lpstr>
      <vt:lpstr>Comic Sans MS</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Manik Chandra Majumder</cp:lastModifiedBy>
  <cp:revision>227</cp:revision>
  <dcterms:created xsi:type="dcterms:W3CDTF">2020-03-25T13:20:56Z</dcterms:created>
  <dcterms:modified xsi:type="dcterms:W3CDTF">2020-10-11T06:03:31Z</dcterms:modified>
</cp:coreProperties>
</file>