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7" r:id="rId20"/>
    <p:sldId id="278" r:id="rId21"/>
    <p:sldId id="279" r:id="rId22"/>
    <p:sldId id="284" r:id="rId23"/>
    <p:sldId id="275" r:id="rId24"/>
    <p:sldId id="274" r:id="rId25"/>
    <p:sldId id="273" r:id="rId26"/>
    <p:sldId id="281" r:id="rId27"/>
    <p:sldId id="280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21A15E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EE0E6-1BC8-40C2-BEBB-C240D5CB8F40}" type="datetimeFigureOut">
              <a:rPr lang="en-US" smtClean="0"/>
              <a:t>11-Oct-20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5B598-DE2B-4CB3-AEB4-FA3C7231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1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5B598-DE2B-4CB3-AEB4-FA3C723198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5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11-Oct-20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hadmanheya@gmail.com" TargetMode="Externa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m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m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15400" cy="67818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7296" y="76200"/>
              <a:ext cx="9067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2552" y="6781800"/>
              <a:ext cx="90188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62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90678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3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7296" y="76200"/>
              <a:ext cx="9067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2552" y="6781800"/>
              <a:ext cx="90188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62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0678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905000" y="990600"/>
            <a:ext cx="5334000" cy="64633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ভেবে দেখি পারি কিনা-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362200"/>
            <a:ext cx="7086600" cy="646331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১। কুরআন মজিদ কার কালাম ?</a:t>
            </a:r>
            <a:endParaRPr lang="en-US" sz="36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3377625"/>
            <a:ext cx="7467600" cy="584775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২। সর্বশেষ আসমানি কিতাব কোনটি ?</a:t>
            </a:r>
            <a:endParaRPr lang="en-US" sz="32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4230469"/>
            <a:ext cx="7086600" cy="646331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৩। তাজবিদ কাকে বলে ?</a:t>
            </a:r>
            <a:endParaRPr lang="en-US" sz="36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0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8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7296" y="76200"/>
              <a:ext cx="9067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2552" y="6781800"/>
              <a:ext cx="90188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62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0678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 rot="17300783">
            <a:off x="-352985" y="1759404"/>
            <a:ext cx="3909982" cy="11079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3914" y="455474"/>
            <a:ext cx="5929086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নং-৯০ ও ৯১ )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4" descr="C:\Users\User\Desktop\18d0e8d4-1f7a-4a7b-bdf4-fdaf5ed5e2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199" y="2283913"/>
            <a:ext cx="4123267" cy="3050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8036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7296" y="76200"/>
              <a:ext cx="9067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2552" y="6781800"/>
              <a:ext cx="90188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62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0678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209800" y="1106269"/>
            <a:ext cx="6400800" cy="646331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কুরআন মজিদ কার কালাম ?</a:t>
            </a:r>
            <a:endParaRPr lang="en-US" sz="36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2477869"/>
            <a:ext cx="7467600" cy="646331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কুরআন মজিদ আল্লাহর কালাম ।</a:t>
            </a:r>
            <a:endParaRPr lang="en-US" sz="36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715869"/>
            <a:ext cx="1676400" cy="646331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উত্তর </a:t>
            </a:r>
            <a:r>
              <a:rPr lang="en-US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en-US" sz="36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1868269"/>
            <a:ext cx="3886200" cy="646331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কালাম</a:t>
            </a:r>
            <a:r>
              <a:rPr lang="en-US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অর্থ</a:t>
            </a:r>
            <a:r>
              <a:rPr lang="en-US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কী</a:t>
            </a:r>
            <a:r>
              <a:rPr lang="bn-IN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?</a:t>
            </a:r>
            <a:endParaRPr lang="en-US" sz="36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2858869"/>
            <a:ext cx="4114800" cy="646331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কালাম</a:t>
            </a:r>
            <a:r>
              <a:rPr lang="en-US" sz="3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অর্থ</a:t>
            </a:r>
            <a:r>
              <a:rPr lang="en-US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বাণী</a:t>
            </a:r>
            <a:r>
              <a:rPr lang="bn-IN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।</a:t>
            </a:r>
            <a:endParaRPr lang="en-US" sz="36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2819400"/>
            <a:ext cx="1676400" cy="646331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উত্তর </a:t>
            </a:r>
            <a:r>
              <a:rPr lang="en-US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en-US" sz="36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304800"/>
            <a:ext cx="57912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শিক্ষকের পাঠ উপস্থাপন- </a:t>
            </a:r>
            <a:endParaRPr lang="en-US" sz="3600" b="1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35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7296" y="76200"/>
              <a:ext cx="9067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2552" y="6781800"/>
              <a:ext cx="90188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62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0678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838200" y="381000"/>
            <a:ext cx="7924800" cy="1200329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কুরআন মজিদ আল্লাহ তায়ালা কার উপর নাযিল করেন ?</a:t>
            </a:r>
            <a:endParaRPr lang="en-US" sz="36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2477869"/>
            <a:ext cx="7467600" cy="1077218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কুরআন মজিদ আল্লাহ তায়ালা মহানবি  (স) -এর উপর নাযিল করেন । </a:t>
            </a:r>
            <a:endParaRPr lang="en-US" sz="32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715869"/>
            <a:ext cx="1676400" cy="646331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উত্তর </a:t>
            </a:r>
            <a:r>
              <a:rPr lang="en-US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en-US" sz="36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752600"/>
            <a:ext cx="7543800" cy="1200329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কোন কিতাব কোন পরিবর্তন হয়নি এবং হবেও না ?</a:t>
            </a:r>
            <a:endParaRPr lang="en-US" sz="36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3875782"/>
            <a:ext cx="6096000" cy="1077218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2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কুরআন মজিদ পরিবর্তন</a:t>
            </a:r>
            <a:r>
              <a:rPr lang="bn-IN" sz="1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2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হয়নি 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এবং ভবিষ্যতে  </a:t>
            </a:r>
            <a:r>
              <a:rPr lang="bn-IN" sz="32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হবেও না 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।</a:t>
            </a:r>
            <a:endParaRPr lang="en-US" sz="32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3392269"/>
            <a:ext cx="1676400" cy="646331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উত্তর </a:t>
            </a:r>
            <a:r>
              <a:rPr lang="en-US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en-US" sz="36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4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"/>
                            </p:stCondLst>
                            <p:childTnLst>
                              <p:par>
                                <p:cTn id="5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7296" y="76200"/>
              <a:ext cx="9067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2552" y="6781800"/>
              <a:ext cx="90188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62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0678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838200" y="294382"/>
            <a:ext cx="7924800" cy="1077218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কুরআন মজিদ হিফাযত সম্পর্কে আল্লাহ তায়ালা কী বলেছেন ?</a:t>
            </a:r>
            <a:endParaRPr lang="en-US" sz="32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196405"/>
            <a:ext cx="8153400" cy="1384995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28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কুরআন মজিদ হিফাযত সম্পর্কে আল্লাহ </a:t>
            </a:r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তায়ালা বলেছেন-  ‘ আমি কুরআন মজিদ নাজিল করেছি  আর এর হেফাজতকারীও আমি ’। </a:t>
            </a:r>
            <a:endParaRPr lang="en-US" sz="28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472625"/>
            <a:ext cx="1676400" cy="584775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উত্তর </a:t>
            </a:r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en-US" sz="32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268624"/>
            <a:ext cx="7848600" cy="523220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কুরআন মজিদ তেলাওয়াতের উদ্দেশ্য কয়টি ?</a:t>
            </a:r>
            <a:endParaRPr lang="en-US" sz="28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3037582"/>
            <a:ext cx="6096000" cy="1077218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2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কুরআন মজিদ 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তিলায়াতের উদ্দেশ্য চারটি ।</a:t>
            </a:r>
            <a:endParaRPr lang="en-US" sz="32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199382"/>
            <a:ext cx="1676400" cy="646331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উত্তর </a:t>
            </a:r>
            <a:r>
              <a:rPr lang="en-US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en-US" sz="36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4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7296" y="76200"/>
              <a:ext cx="9067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2552" y="6781800"/>
              <a:ext cx="90188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62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0678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04800" y="467380"/>
            <a:ext cx="8458200" cy="523220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কুরআন</a:t>
            </a:r>
            <a:r>
              <a:rPr lang="bn-IN" sz="2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মজিদ</a:t>
            </a:r>
            <a:r>
              <a:rPr lang="bn-IN" sz="1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তেলাওয়াতের</a:t>
            </a:r>
            <a:r>
              <a:rPr lang="en-US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উদ্দেশ্যগুলো</a:t>
            </a:r>
            <a:r>
              <a:rPr lang="en-US" sz="2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কী</a:t>
            </a:r>
            <a:r>
              <a:rPr lang="en-US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কী</a:t>
            </a:r>
            <a:r>
              <a:rPr lang="en-US" sz="11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28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143000"/>
            <a:ext cx="1676400" cy="584775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উত্তর </a:t>
            </a:r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en-US" sz="32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824335"/>
            <a:ext cx="8305800" cy="523220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কুরআন মজিদ</a:t>
            </a:r>
            <a:r>
              <a:rPr lang="bn-IN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তেলাওয়াতের</a:t>
            </a:r>
            <a:r>
              <a:rPr lang="en-US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11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উদ্দেশ্যগুলো</a:t>
            </a:r>
            <a:r>
              <a:rPr lang="en-US" sz="105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হচ্ছে</a:t>
            </a:r>
            <a:r>
              <a:rPr lang="en-US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endParaRPr lang="en-US" sz="1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2738735"/>
            <a:ext cx="7315200" cy="584775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১</a:t>
            </a:r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সহীহ-শুদ্ধভাবে তিলাও</a:t>
            </a:r>
            <a:r>
              <a:rPr lang="en-US" sz="3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য়াত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করা ।</a:t>
            </a:r>
            <a:endParaRPr lang="en-US" sz="32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3429000"/>
            <a:ext cx="3886200" cy="584775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২.  </a:t>
            </a:r>
            <a:r>
              <a:rPr lang="en-US" sz="3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এর</a:t>
            </a:r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অর্থ</a:t>
            </a:r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বোঝা</a:t>
            </a:r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।</a:t>
            </a:r>
            <a:endParaRPr lang="en-US" sz="32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3900" y="4191000"/>
            <a:ext cx="7629099" cy="1077218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৩.  </a:t>
            </a:r>
            <a:r>
              <a:rPr lang="en-US" sz="3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আল্লাহ</a:t>
            </a:r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পাক</a:t>
            </a:r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যা</a:t>
            </a:r>
            <a:r>
              <a:rPr lang="en-US" sz="32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</a:t>
            </a:r>
            <a:r>
              <a:rPr lang="en-US" sz="3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দেশ</a:t>
            </a:r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করেছেন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তা </a:t>
            </a:r>
          </a:p>
          <a:p>
            <a:r>
              <a:rPr lang="bn-IN" sz="32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পালন করা ।</a:t>
            </a:r>
            <a:endParaRPr lang="en-US" sz="32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5493603"/>
            <a:ext cx="7619999" cy="1077218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৪. </a:t>
            </a:r>
            <a:r>
              <a:rPr lang="en-US" sz="32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আল্লাহ</a:t>
            </a:r>
            <a:r>
              <a:rPr lang="en-US" sz="32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পাক</a:t>
            </a:r>
            <a:r>
              <a:rPr lang="en-US" sz="32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যা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নিষেধ করেছেন তা  </a:t>
            </a:r>
          </a:p>
          <a:p>
            <a:r>
              <a:rPr lang="bn-IN" sz="32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থেকে বিরত থাকা ।</a:t>
            </a:r>
            <a:endParaRPr lang="en-US" sz="32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3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8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7296" y="76200"/>
              <a:ext cx="9067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2552" y="6781800"/>
              <a:ext cx="90188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62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0678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609600" y="467380"/>
            <a:ext cx="7924800" cy="523220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সাহাবিরা কীভাবে নেতৃত্ব দিতে সক্ষম হয়েছিল</a:t>
            </a:r>
            <a:r>
              <a:rPr lang="en-US" sz="11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28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143000"/>
            <a:ext cx="1368188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উত্তর </a:t>
            </a:r>
            <a:r>
              <a:rPr lang="en-US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en-US" sz="28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1824335"/>
            <a:ext cx="7848600" cy="1384995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সাহাবিরা কুরআন মজিদ</a:t>
            </a:r>
            <a:r>
              <a:rPr lang="bn-IN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তেলাওয়াতের</a:t>
            </a:r>
            <a:r>
              <a:rPr lang="en-US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11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উদ্দেশ্য</a:t>
            </a:r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আর এতে যা নির্দেশ রয়েছে তা পুরোপুরি মেনে চলার কারণে </a:t>
            </a:r>
            <a:r>
              <a:rPr lang="bn-IN" sz="28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নেতৃত্ব দিতে সক্ষম </a:t>
            </a:r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হয়েছিল ।</a:t>
            </a:r>
            <a:endParaRPr lang="en-US" sz="1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607" y="341293"/>
            <a:ext cx="6632812" cy="954107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কুরআন মজিদ বুঝে তেলাও</a:t>
            </a:r>
            <a:r>
              <a:rPr lang="en-US" sz="28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য়াত</a:t>
            </a:r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করলে আমরা  কী কী জানতে পারব ?</a:t>
            </a:r>
            <a:endParaRPr lang="en-US" sz="28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683603"/>
            <a:ext cx="12954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উত্তর </a:t>
            </a:r>
            <a:r>
              <a:rPr lang="en-US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en-US" sz="28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1455003"/>
            <a:ext cx="6777252" cy="830997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কুরআন মজিদ বুঝে তেলাও</a:t>
            </a:r>
            <a:r>
              <a:rPr lang="en-US" sz="24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য়াত</a:t>
            </a:r>
            <a:r>
              <a:rPr lang="bn-IN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করলে আমরা জানতে পারব- </a:t>
            </a:r>
            <a:endParaRPr lang="en-US" sz="24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7169" y="2516832"/>
            <a:ext cx="3962400" cy="461665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১</a:t>
            </a:r>
            <a:r>
              <a:rPr lang="en-US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r>
              <a:rPr lang="bn-IN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আল্লাহ্‌ তায়ালার পরিচয়</a:t>
            </a:r>
            <a:endParaRPr lang="en-US" sz="24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3276600"/>
            <a:ext cx="4038600" cy="461665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২.  </a:t>
            </a:r>
            <a:r>
              <a:rPr lang="bn-IN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নবি-রাসূলগণের পরিচয়</a:t>
            </a:r>
            <a:endParaRPr lang="en-US" sz="24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3881735"/>
            <a:ext cx="3962400" cy="461665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৩</a:t>
            </a:r>
            <a:r>
              <a:rPr lang="en-US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 </a:t>
            </a:r>
            <a:r>
              <a:rPr lang="bn-IN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ফেরেস্তাগণের পরিচয়</a:t>
            </a:r>
            <a:endParaRPr lang="en-US" sz="24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4495800"/>
            <a:ext cx="3339152" cy="461665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৪</a:t>
            </a:r>
            <a:r>
              <a:rPr lang="en-US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 </a:t>
            </a:r>
            <a:r>
              <a:rPr lang="bn-IN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পরকালের পরিচয়</a:t>
            </a:r>
            <a:endParaRPr lang="en-US" sz="24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0008" y="1714380"/>
            <a:ext cx="5348216" cy="461665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আরও জানতে পারব, কে আমাদের-</a:t>
            </a:r>
            <a:r>
              <a:rPr lang="en-US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24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03712" y="2286000"/>
            <a:ext cx="1745776" cy="461665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IN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সৃষ্টিকর্তা</a:t>
            </a:r>
            <a:r>
              <a:rPr lang="en-US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24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03712" y="3597055"/>
            <a:ext cx="2132464" cy="461665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IN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পালনকর্তা</a:t>
            </a:r>
            <a:r>
              <a:rPr lang="en-US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24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62200" y="2967335"/>
            <a:ext cx="2284864" cy="461665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IN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রিজিকদাতা</a:t>
            </a:r>
            <a:r>
              <a:rPr lang="en-US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24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95182" y="4112918"/>
            <a:ext cx="2284864" cy="461665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IN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সর্বশক্তিমান</a:t>
            </a:r>
            <a:endParaRPr lang="en-US" sz="24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87790" y="4648200"/>
            <a:ext cx="3041748" cy="461665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IN" sz="24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সব কিছুর মালিক</a:t>
            </a:r>
            <a:r>
              <a:rPr lang="en-US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24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89496" y="5257800"/>
            <a:ext cx="2126493" cy="461665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IN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পরম দয়ালু </a:t>
            </a:r>
            <a:endParaRPr lang="en-US" sz="24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97456" y="5862935"/>
            <a:ext cx="3195284" cy="461665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IN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একমাত্র শান্তিদাতা</a:t>
            </a:r>
            <a:endParaRPr lang="en-US" sz="24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4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7296" y="76200"/>
              <a:ext cx="9067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2552" y="6781800"/>
              <a:ext cx="90188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62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0678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838200" y="294382"/>
            <a:ext cx="7924800" cy="584775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আমরা কুরআন মজিদ কীভাবে শিখব ?</a:t>
            </a:r>
            <a:endParaRPr lang="en-US" sz="32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1066800"/>
            <a:ext cx="6781800" cy="954107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আমরা কুরআন </a:t>
            </a:r>
            <a:r>
              <a:rPr lang="bn-IN" sz="28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মজিদ </a:t>
            </a:r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অর্থ বুঝে সহীহ-</a:t>
            </a:r>
          </a:p>
          <a:p>
            <a:r>
              <a:rPr lang="bn-IN" sz="28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শুদ্ধভাবে তেলাওয়াত শিখব । </a:t>
            </a:r>
            <a:endParaRPr lang="en-US" sz="28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066800"/>
            <a:ext cx="1524000" cy="584775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উত্তর </a:t>
            </a:r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en-US" sz="32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159675"/>
            <a:ext cx="8153400" cy="523220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সঠিকভাবে কুরআন তেলাওয়াত করলে কী হয় ?</a:t>
            </a:r>
            <a:endParaRPr lang="en-US" sz="28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3694093"/>
            <a:ext cx="7315200" cy="954107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সঠিকভাবে </a:t>
            </a:r>
            <a:r>
              <a:rPr lang="bn-IN" sz="28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কুরআন তেলাওয়াত করলে </a:t>
            </a:r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আল্লাহ্‌ তায়ালার কালামের অর্থ ঠিক</a:t>
            </a:r>
            <a:r>
              <a:rPr lang="bn-IN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থাকে । </a:t>
            </a:r>
            <a:endParaRPr lang="en-US" sz="28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932093"/>
            <a:ext cx="1524000" cy="584775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উত্তর </a:t>
            </a:r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en-US" sz="32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381000"/>
            <a:ext cx="4076700" cy="523220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তাজবিদ কাকে বলে ?</a:t>
            </a:r>
            <a:endParaRPr lang="en-US" sz="28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1880175"/>
            <a:ext cx="7772400" cy="1077218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শুদ্ধভাবে </a:t>
            </a:r>
            <a:r>
              <a:rPr lang="bn-IN" sz="32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কুরআন 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মজিদ তিলাওয়াতের</a:t>
            </a:r>
          </a:p>
          <a:p>
            <a:r>
              <a:rPr lang="bn-IN" sz="32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নিয়মকে তাজবিদ বলে । </a:t>
            </a:r>
            <a:endParaRPr lang="en-US" sz="32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143000"/>
            <a:ext cx="1524000" cy="584775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উত্তর </a:t>
            </a:r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en-US" sz="32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3794" y="3606225"/>
            <a:ext cx="5983406" cy="584775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তাজবিদে কী কী বিষয় থাকে ?</a:t>
            </a:r>
            <a:endParaRPr lang="en-US" sz="32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27579" y="5094982"/>
            <a:ext cx="7010400" cy="1077218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তাজবিদে মাখরাজ, ইদ্গাম ও গুন্নাহ</a:t>
            </a:r>
          </a:p>
          <a:p>
            <a:r>
              <a:rPr lang="bn-IN" sz="32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ইত্যাদি বিষয়ের বিবরণ থাকে ।</a:t>
            </a:r>
            <a:endParaRPr lang="en-US" sz="32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4343400"/>
            <a:ext cx="1524000" cy="584775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উত্তর </a:t>
            </a:r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en-US" sz="32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638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4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6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2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7296" y="76200"/>
              <a:ext cx="9067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2552" y="6781800"/>
              <a:ext cx="90188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62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0678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F006EF6-0AB8-441B-B721-ABE39633A482}"/>
              </a:ext>
            </a:extLst>
          </p:cNvPr>
          <p:cNvSpPr txBox="1"/>
          <p:nvPr/>
        </p:nvSpPr>
        <p:spPr>
          <a:xfrm>
            <a:off x="1219200" y="304800"/>
            <a:ext cx="6781800" cy="830997"/>
          </a:xfrm>
          <a:prstGeom prst="rect">
            <a:avLst/>
          </a:prstGeom>
          <a:solidFill>
            <a:srgbClr val="00B0F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উত্তরটিতে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006EF6-0AB8-441B-B721-ABE39633A482}"/>
              </a:ext>
            </a:extLst>
          </p:cNvPr>
          <p:cNvSpPr txBox="1"/>
          <p:nvPr/>
        </p:nvSpPr>
        <p:spPr>
          <a:xfrm>
            <a:off x="609600" y="1295400"/>
            <a:ext cx="5486400" cy="646331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(1)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2133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(ক)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2133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(খ)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80196" y="2133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(গ)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2133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(ঘ)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71600" y="2133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২টি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4158" y="2133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৬টি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2133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৪টি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2133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৩টি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114800" y="1752600"/>
            <a:ext cx="589330" cy="1092958"/>
            <a:chOff x="1961208" y="3667381"/>
            <a:chExt cx="589330" cy="1092958"/>
          </a:xfrm>
        </p:grpSpPr>
        <p:sp>
          <p:nvSpPr>
            <p:cNvPr id="19" name="Minus 18"/>
            <p:cNvSpPr/>
            <p:nvPr/>
          </p:nvSpPr>
          <p:spPr>
            <a:xfrm rot="18458981">
              <a:off x="1981200" y="4191000"/>
              <a:ext cx="1092958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Minus 19"/>
            <p:cNvSpPr/>
            <p:nvPr/>
          </p:nvSpPr>
          <p:spPr>
            <a:xfrm rot="3558733" flipV="1">
              <a:off x="1862607" y="4255419"/>
              <a:ext cx="573692" cy="16457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Minus 20"/>
            <p:cNvSpPr/>
            <p:nvPr/>
          </p:nvSpPr>
          <p:spPr>
            <a:xfrm rot="7960788" flipV="1">
              <a:off x="1912356" y="4199481"/>
              <a:ext cx="143423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F006EF6-0AB8-441B-B721-ABE39633A482}"/>
              </a:ext>
            </a:extLst>
          </p:cNvPr>
          <p:cNvSpPr txBox="1"/>
          <p:nvPr/>
        </p:nvSpPr>
        <p:spPr>
          <a:xfrm>
            <a:off x="609600" y="2819400"/>
            <a:ext cx="5486400" cy="646331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আল্লাহর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3657601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(ক)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438400" y="3657601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(খ)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096000" y="3657601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(ঘ)</a:t>
            </a:r>
            <a:endParaRPr 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295400" y="3657601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হাদিস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0" y="365760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কালাম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76800" y="3657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ফিকহ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81800" y="3657601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তাজবিদ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438400" y="3300748"/>
            <a:ext cx="589330" cy="1092958"/>
            <a:chOff x="1961208" y="3667381"/>
            <a:chExt cx="589330" cy="1092958"/>
          </a:xfrm>
        </p:grpSpPr>
        <p:sp>
          <p:nvSpPr>
            <p:cNvPr id="32" name="Minus 31"/>
            <p:cNvSpPr/>
            <p:nvPr/>
          </p:nvSpPr>
          <p:spPr>
            <a:xfrm rot="18458981">
              <a:off x="1981200" y="4191000"/>
              <a:ext cx="1092958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Minus 32"/>
            <p:cNvSpPr/>
            <p:nvPr/>
          </p:nvSpPr>
          <p:spPr>
            <a:xfrm rot="3558733" flipV="1">
              <a:off x="1862607" y="4255419"/>
              <a:ext cx="573692" cy="16457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Minus 33"/>
            <p:cNvSpPr/>
            <p:nvPr/>
          </p:nvSpPr>
          <p:spPr>
            <a:xfrm rot="7960788" flipV="1">
              <a:off x="1912356" y="4199481"/>
              <a:ext cx="143423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267200" y="36677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(গ)</a:t>
            </a:r>
            <a:endParaRPr lang="en-US" sz="28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F006EF6-0AB8-441B-B721-ABE39633A482}"/>
              </a:ext>
            </a:extLst>
          </p:cNvPr>
          <p:cNvSpPr txBox="1"/>
          <p:nvPr/>
        </p:nvSpPr>
        <p:spPr>
          <a:xfrm>
            <a:off x="609601" y="4850642"/>
            <a:ext cx="3446060" cy="646331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কালাম অর্থ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9600" y="5688843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(ক)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438400" y="5688843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(খ)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096000" y="5688843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(ঘ)</a:t>
            </a:r>
            <a:endParaRPr lang="en-US" sz="2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295400" y="5688843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কথা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48000" y="5688843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বাণী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76800" y="5688842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উক্তি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81800" y="5688843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হাদিস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67200" y="569902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(গ)</a:t>
            </a:r>
            <a:endParaRPr lang="en-US" sz="2800" b="1" dirty="0"/>
          </a:p>
        </p:txBody>
      </p:sp>
      <p:grpSp>
        <p:nvGrpSpPr>
          <p:cNvPr id="49" name="Group 48"/>
          <p:cNvGrpSpPr/>
          <p:nvPr/>
        </p:nvGrpSpPr>
        <p:grpSpPr>
          <a:xfrm>
            <a:off x="2438400" y="5307842"/>
            <a:ext cx="589330" cy="1092958"/>
            <a:chOff x="1961208" y="3667381"/>
            <a:chExt cx="589330" cy="1092958"/>
          </a:xfrm>
        </p:grpSpPr>
        <p:sp>
          <p:nvSpPr>
            <p:cNvPr id="50" name="Minus 49"/>
            <p:cNvSpPr/>
            <p:nvPr/>
          </p:nvSpPr>
          <p:spPr>
            <a:xfrm rot="18458981">
              <a:off x="1981200" y="4191000"/>
              <a:ext cx="1092958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Minus 50"/>
            <p:cNvSpPr/>
            <p:nvPr/>
          </p:nvSpPr>
          <p:spPr>
            <a:xfrm rot="3558733" flipV="1">
              <a:off x="1862607" y="4255419"/>
              <a:ext cx="573692" cy="16457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Minus 51"/>
            <p:cNvSpPr/>
            <p:nvPr/>
          </p:nvSpPr>
          <p:spPr>
            <a:xfrm rot="7960788" flipV="1">
              <a:off x="1912356" y="4199481"/>
              <a:ext cx="143423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FF006EF6-0AB8-441B-B721-ABE39633A482}"/>
              </a:ext>
            </a:extLst>
          </p:cNvPr>
          <p:cNvSpPr txBox="1"/>
          <p:nvPr/>
        </p:nvSpPr>
        <p:spPr>
          <a:xfrm>
            <a:off x="1219200" y="1305580"/>
            <a:ext cx="5867400" cy="646331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সর্বশেষ আসমানি কিতাব কোনটি  ?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09600" y="22961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(ক)</a:t>
            </a:r>
            <a:endParaRPr lang="en-US" sz="28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4055660" y="2301867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(খ)</a:t>
            </a:r>
            <a:endParaRPr lang="en-US" sz="28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4114800" y="3200401"/>
            <a:ext cx="1049740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(ঘ)</a:t>
            </a:r>
            <a:endParaRPr lang="en-US" sz="28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1335206" y="2301867"/>
            <a:ext cx="281769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কুরআন মজিদ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822209" y="2296180"/>
            <a:ext cx="16547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তাওরাত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447800" y="3200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ইঞ্জিল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953000" y="3200401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যাবুর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85800" y="32105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(গ)</a:t>
            </a:r>
            <a:endParaRPr lang="en-US" sz="2800" b="1" dirty="0"/>
          </a:p>
        </p:txBody>
      </p:sp>
      <p:grpSp>
        <p:nvGrpSpPr>
          <p:cNvPr id="75" name="Group 74"/>
          <p:cNvGrpSpPr/>
          <p:nvPr/>
        </p:nvGrpSpPr>
        <p:grpSpPr>
          <a:xfrm>
            <a:off x="598931" y="1924566"/>
            <a:ext cx="589330" cy="1092958"/>
            <a:chOff x="1961208" y="3667381"/>
            <a:chExt cx="589330" cy="1092958"/>
          </a:xfrm>
        </p:grpSpPr>
        <p:sp>
          <p:nvSpPr>
            <p:cNvPr id="76" name="Minus 75"/>
            <p:cNvSpPr/>
            <p:nvPr/>
          </p:nvSpPr>
          <p:spPr>
            <a:xfrm rot="18458981">
              <a:off x="1981200" y="4191000"/>
              <a:ext cx="1092958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Minus 76"/>
            <p:cNvSpPr/>
            <p:nvPr/>
          </p:nvSpPr>
          <p:spPr>
            <a:xfrm rot="3558733" flipV="1">
              <a:off x="1862607" y="4255419"/>
              <a:ext cx="573692" cy="16457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Minus 77"/>
            <p:cNvSpPr/>
            <p:nvPr/>
          </p:nvSpPr>
          <p:spPr>
            <a:xfrm rot="7960788" flipV="1">
              <a:off x="1912356" y="4199481"/>
              <a:ext cx="143423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803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6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6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6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6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6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6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6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7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2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3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3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3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3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3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3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3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3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3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3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3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3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3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500"/>
                            </p:stCondLst>
                            <p:childTnLst>
                              <p:par>
                                <p:cTn id="3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500"/>
                            </p:stCondLst>
                            <p:childTnLst>
                              <p:par>
                                <p:cTn id="3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2500"/>
                            </p:stCondLst>
                            <p:childTnLst>
                              <p:par>
                                <p:cTn id="3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500"/>
                            </p:stCondLst>
                            <p:childTnLst>
                              <p:par>
                                <p:cTn id="3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500"/>
                            </p:stCondLst>
                            <p:childTnLst>
                              <p:par>
                                <p:cTn id="3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5500"/>
                            </p:stCondLst>
                            <p:childTnLst>
                              <p:par>
                                <p:cTn id="3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6500"/>
                            </p:stCondLst>
                            <p:childTnLst>
                              <p:par>
                                <p:cTn id="3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8500"/>
                            </p:stCondLst>
                            <p:childTnLst>
                              <p:par>
                                <p:cTn id="3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3" grpId="0" animBg="1"/>
      <p:bldP spid="23" grpId="1" animBg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5" grpId="0"/>
      <p:bldP spid="35" grpId="1"/>
      <p:bldP spid="36" grpId="0" animBg="1"/>
      <p:bldP spid="36" grpId="1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66" grpId="0" animBg="1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7296" y="76200"/>
              <a:ext cx="9067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2552" y="6781800"/>
              <a:ext cx="90188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62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0678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F006EF6-0AB8-441B-B721-ABE39633A482}"/>
              </a:ext>
            </a:extLst>
          </p:cNvPr>
          <p:cNvSpPr txBox="1"/>
          <p:nvPr/>
        </p:nvSpPr>
        <p:spPr>
          <a:xfrm>
            <a:off x="380999" y="558225"/>
            <a:ext cx="8153399" cy="584775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সঠিক উচ্চারণে কুরআন  মজিদ  তিলাওয়াত না করলে-</a:t>
            </a:r>
            <a:r>
              <a:rPr lang="en-GB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371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(ক)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55660" y="1377287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(খ)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1981201"/>
            <a:ext cx="1049740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(ঘ)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35206" y="1377287"/>
            <a:ext cx="208668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অশুদ্ধ হয়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2208" y="1371600"/>
            <a:ext cx="231272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অর্থ ঠিক হয়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799" y="1981200"/>
            <a:ext cx="213360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সওয়াব হয়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2999" y="1981201"/>
            <a:ext cx="318231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অর্থ ঠিক থাকে না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19913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(গ)</a:t>
            </a:r>
            <a:endParaRPr lang="en-US" sz="2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F006EF6-0AB8-441B-B721-ABE39633A482}"/>
              </a:ext>
            </a:extLst>
          </p:cNvPr>
          <p:cNvSpPr txBox="1"/>
          <p:nvPr/>
        </p:nvSpPr>
        <p:spPr>
          <a:xfrm>
            <a:off x="1066800" y="2829580"/>
            <a:ext cx="5867400" cy="646331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সর্বশেষ নবি ও রাসূল  কে  ?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599" y="3581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(ক)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648200" y="3587087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(খ)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57800" y="4277381"/>
            <a:ext cx="1049740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(ঘ)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295400" y="3581400"/>
            <a:ext cx="38293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হযরত আদম (আঃ)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" y="42773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(গ)</a:t>
            </a:r>
            <a:endParaRPr 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238464" y="3581400"/>
            <a:ext cx="38293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হযরত মুহাম্মদ </a:t>
            </a:r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(স)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3600" y="4300127"/>
            <a:ext cx="38293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হযরত হুদ (আঃ)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95400" y="4277381"/>
            <a:ext cx="425298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হযরত সুলায়মান  (আঃ)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F006EF6-0AB8-441B-B721-ABE39633A482}"/>
              </a:ext>
            </a:extLst>
          </p:cNvPr>
          <p:cNvSpPr txBox="1"/>
          <p:nvPr/>
        </p:nvSpPr>
        <p:spPr>
          <a:xfrm>
            <a:off x="1022031" y="4992469"/>
            <a:ext cx="5867400" cy="646331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কোরআন 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মজিদের ভাষা-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599" y="578773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(ক)</a:t>
            </a:r>
            <a:endParaRPr 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371600" y="578773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উর্দূ 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35087" y="5787732"/>
            <a:ext cx="106907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ফার্সি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38400" y="578773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(খ)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436660" y="58013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(গ)</a:t>
            </a:r>
            <a:endParaRPr lang="en-US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341660" y="5787732"/>
            <a:ext cx="1049740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(ঘ)</a:t>
            </a:r>
            <a:endParaRPr lang="en-US" sz="2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323480" y="5787732"/>
            <a:ext cx="106907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হিন্দি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34938" y="5787732"/>
            <a:ext cx="139946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আরবি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155024" y="1600200"/>
            <a:ext cx="589330" cy="1092958"/>
            <a:chOff x="1961208" y="3667381"/>
            <a:chExt cx="589330" cy="1092958"/>
          </a:xfrm>
        </p:grpSpPr>
        <p:sp>
          <p:nvSpPr>
            <p:cNvPr id="40" name="Minus 39"/>
            <p:cNvSpPr/>
            <p:nvPr/>
          </p:nvSpPr>
          <p:spPr>
            <a:xfrm rot="18458981">
              <a:off x="1981200" y="4191000"/>
              <a:ext cx="1092958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Minus 40"/>
            <p:cNvSpPr/>
            <p:nvPr/>
          </p:nvSpPr>
          <p:spPr>
            <a:xfrm rot="3558733" flipV="1">
              <a:off x="1862607" y="4255419"/>
              <a:ext cx="573692" cy="16457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Minus 41"/>
            <p:cNvSpPr/>
            <p:nvPr/>
          </p:nvSpPr>
          <p:spPr>
            <a:xfrm rot="7960788" flipV="1">
              <a:off x="1912356" y="4199481"/>
              <a:ext cx="143423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77000" y="5334000"/>
            <a:ext cx="589330" cy="1092958"/>
            <a:chOff x="1961208" y="3667381"/>
            <a:chExt cx="589330" cy="1092958"/>
          </a:xfrm>
        </p:grpSpPr>
        <p:sp>
          <p:nvSpPr>
            <p:cNvPr id="44" name="Minus 43"/>
            <p:cNvSpPr/>
            <p:nvPr/>
          </p:nvSpPr>
          <p:spPr>
            <a:xfrm rot="18458981">
              <a:off x="1981200" y="4191000"/>
              <a:ext cx="1092958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Minus 44"/>
            <p:cNvSpPr/>
            <p:nvPr/>
          </p:nvSpPr>
          <p:spPr>
            <a:xfrm rot="3558733" flipV="1">
              <a:off x="1862607" y="4255419"/>
              <a:ext cx="573692" cy="16457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Minus 45"/>
            <p:cNvSpPr/>
            <p:nvPr/>
          </p:nvSpPr>
          <p:spPr>
            <a:xfrm rot="7960788" flipV="1">
              <a:off x="1912356" y="4199481"/>
              <a:ext cx="143423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701909" y="3276600"/>
            <a:ext cx="589330" cy="1092958"/>
            <a:chOff x="1961208" y="3667381"/>
            <a:chExt cx="589330" cy="1092958"/>
          </a:xfrm>
        </p:grpSpPr>
        <p:sp>
          <p:nvSpPr>
            <p:cNvPr id="48" name="Minus 47"/>
            <p:cNvSpPr/>
            <p:nvPr/>
          </p:nvSpPr>
          <p:spPr>
            <a:xfrm rot="18458981">
              <a:off x="1981200" y="4191000"/>
              <a:ext cx="1092958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Minus 48"/>
            <p:cNvSpPr/>
            <p:nvPr/>
          </p:nvSpPr>
          <p:spPr>
            <a:xfrm rot="3558733" flipV="1">
              <a:off x="1862607" y="4255419"/>
              <a:ext cx="573692" cy="16457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Minus 49"/>
            <p:cNvSpPr/>
            <p:nvPr/>
          </p:nvSpPr>
          <p:spPr>
            <a:xfrm rot="7960788" flipV="1">
              <a:off x="1912356" y="4199481"/>
              <a:ext cx="143423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F006EF6-0AB8-441B-B721-ABE39633A482}"/>
              </a:ext>
            </a:extLst>
          </p:cNvPr>
          <p:cNvSpPr txBox="1"/>
          <p:nvPr/>
        </p:nvSpPr>
        <p:spPr>
          <a:xfrm>
            <a:off x="380999" y="265162"/>
            <a:ext cx="8153399" cy="584775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শুদ্ধভাবে কুরআন  মজিদ  তিলাওয়াতের নিয়মকে বলে-</a:t>
            </a:r>
            <a:r>
              <a:rPr lang="en-GB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9600" y="102716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(ক)</a:t>
            </a:r>
            <a:endParaRPr lang="en-US" sz="28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4055660" y="1032849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(খ)</a:t>
            </a:r>
            <a:endParaRPr lang="en-US" sz="28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114800" y="1560563"/>
            <a:ext cx="1049740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(ঘ)</a:t>
            </a:r>
            <a:endParaRPr lang="en-US" sz="28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335206" y="1032849"/>
            <a:ext cx="208668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তাজবিদ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22208" y="1103362"/>
            <a:ext cx="174307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মাখরাজ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47799" y="1560562"/>
            <a:ext cx="213360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গুন্নাহ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52999" y="1560563"/>
            <a:ext cx="138866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ইদ্গাম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0" y="157074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(গ)</a:t>
            </a:r>
            <a:endParaRPr lang="en-US" sz="28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FF006EF6-0AB8-441B-B721-ABE39633A482}"/>
              </a:ext>
            </a:extLst>
          </p:cNvPr>
          <p:cNvSpPr txBox="1"/>
          <p:nvPr/>
        </p:nvSpPr>
        <p:spPr>
          <a:xfrm>
            <a:off x="1066800" y="2170162"/>
            <a:ext cx="5867400" cy="646331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কে একমাত্র  শান্তিদাতা  ?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9599" y="300836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(ক)</a:t>
            </a:r>
            <a:endParaRPr lang="en-US" sz="28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105400" y="3014049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(খ)</a:t>
            </a:r>
            <a:endParaRPr lang="en-US" sz="28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203405" y="3581400"/>
            <a:ext cx="1049740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(ঘ)</a:t>
            </a:r>
            <a:endParaRPr lang="en-US" sz="28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5867400" y="3018542"/>
            <a:ext cx="247422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মহান আল্লাহ্‌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5800" y="370434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(গ)</a:t>
            </a:r>
            <a:endParaRPr lang="en-US" sz="28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1352264" y="3018542"/>
            <a:ext cx="38293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হযরত মুহাম্মদ </a:t>
            </a:r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(স)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000661" y="3604146"/>
            <a:ext cx="245753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বুদ্ধিজীবিগণ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95401" y="3704343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পয়গম্বরগণ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FF006EF6-0AB8-441B-B721-ABE39633A482}"/>
              </a:ext>
            </a:extLst>
          </p:cNvPr>
          <p:cNvSpPr txBox="1"/>
          <p:nvPr/>
        </p:nvSpPr>
        <p:spPr>
          <a:xfrm>
            <a:off x="1022031" y="4379962"/>
            <a:ext cx="6597969" cy="646331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 এ দুনিয়ায় কার হুকুম মানব-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85800" y="522834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(ক)</a:t>
            </a:r>
            <a:endParaRPr lang="en-US" sz="28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4686866" y="5841893"/>
            <a:ext cx="293256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মহান আল্লাহর 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606687" y="5218162"/>
            <a:ext cx="179411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মানুষের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62400" y="521816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(খ)</a:t>
            </a:r>
            <a:endParaRPr lang="en-US" sz="28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685800" y="576174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(গ)</a:t>
            </a:r>
            <a:endParaRPr lang="en-US" sz="28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3903260" y="5837942"/>
            <a:ext cx="1049740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(ঘ)</a:t>
            </a:r>
            <a:endParaRPr lang="en-US" sz="28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1572620" y="5748094"/>
            <a:ext cx="181145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নবীদের 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526418" y="5304542"/>
            <a:ext cx="170426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পীরদের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53670" y="646162"/>
            <a:ext cx="589330" cy="1092958"/>
            <a:chOff x="1961208" y="3667381"/>
            <a:chExt cx="589330" cy="1092958"/>
          </a:xfrm>
        </p:grpSpPr>
        <p:sp>
          <p:nvSpPr>
            <p:cNvPr id="79" name="Minus 78"/>
            <p:cNvSpPr/>
            <p:nvPr/>
          </p:nvSpPr>
          <p:spPr>
            <a:xfrm rot="18458981">
              <a:off x="1981200" y="4191000"/>
              <a:ext cx="1092958" cy="45719"/>
            </a:xfrm>
            <a:prstGeom prst="mathMinus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Minus 79"/>
            <p:cNvSpPr/>
            <p:nvPr/>
          </p:nvSpPr>
          <p:spPr>
            <a:xfrm rot="3558733" flipV="1">
              <a:off x="1862607" y="4255419"/>
              <a:ext cx="573692" cy="164571"/>
            </a:xfrm>
            <a:prstGeom prst="mathMinus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Minus 80"/>
            <p:cNvSpPr/>
            <p:nvPr/>
          </p:nvSpPr>
          <p:spPr>
            <a:xfrm rot="7960788" flipV="1">
              <a:off x="1912356" y="4199481"/>
              <a:ext cx="143423" cy="45719"/>
            </a:xfrm>
            <a:prstGeom prst="mathMinus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903260" y="5460242"/>
            <a:ext cx="589330" cy="1092958"/>
            <a:chOff x="1961208" y="3667381"/>
            <a:chExt cx="589330" cy="1092958"/>
          </a:xfrm>
        </p:grpSpPr>
        <p:sp>
          <p:nvSpPr>
            <p:cNvPr id="83" name="Minus 82"/>
            <p:cNvSpPr/>
            <p:nvPr/>
          </p:nvSpPr>
          <p:spPr>
            <a:xfrm rot="18458981">
              <a:off x="1981200" y="4191000"/>
              <a:ext cx="1092958" cy="45719"/>
            </a:xfrm>
            <a:prstGeom prst="mathMinus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Minus 83"/>
            <p:cNvSpPr/>
            <p:nvPr/>
          </p:nvSpPr>
          <p:spPr>
            <a:xfrm rot="3558733" flipV="1">
              <a:off x="1862607" y="4255419"/>
              <a:ext cx="573692" cy="164571"/>
            </a:xfrm>
            <a:prstGeom prst="mathMinus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Minus 84"/>
            <p:cNvSpPr/>
            <p:nvPr/>
          </p:nvSpPr>
          <p:spPr>
            <a:xfrm rot="7960788" flipV="1">
              <a:off x="1912356" y="4199481"/>
              <a:ext cx="143423" cy="45719"/>
            </a:xfrm>
            <a:prstGeom prst="mathMinus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181600" y="2627362"/>
            <a:ext cx="589330" cy="1092958"/>
            <a:chOff x="1961208" y="3667381"/>
            <a:chExt cx="589330" cy="1092958"/>
          </a:xfrm>
        </p:grpSpPr>
        <p:sp>
          <p:nvSpPr>
            <p:cNvPr id="87" name="Minus 86"/>
            <p:cNvSpPr/>
            <p:nvPr/>
          </p:nvSpPr>
          <p:spPr>
            <a:xfrm rot="18458981">
              <a:off x="1981200" y="4191000"/>
              <a:ext cx="1092958" cy="45719"/>
            </a:xfrm>
            <a:prstGeom prst="mathMinus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Minus 87"/>
            <p:cNvSpPr/>
            <p:nvPr/>
          </p:nvSpPr>
          <p:spPr>
            <a:xfrm rot="3558733" flipV="1">
              <a:off x="1862607" y="4255419"/>
              <a:ext cx="573692" cy="164571"/>
            </a:xfrm>
            <a:prstGeom prst="mathMinus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Minus 88"/>
            <p:cNvSpPr/>
            <p:nvPr/>
          </p:nvSpPr>
          <p:spPr>
            <a:xfrm rot="7960788" flipV="1">
              <a:off x="1912356" y="4199481"/>
              <a:ext cx="143423" cy="45719"/>
            </a:xfrm>
            <a:prstGeom prst="mathMinus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985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4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6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8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9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1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800"/>
                            </p:stCondLst>
                            <p:childTnLst>
                              <p:par>
                                <p:cTn id="7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200"/>
                            </p:stCondLst>
                            <p:childTnLst>
                              <p:par>
                                <p:cTn id="8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400"/>
                            </p:stCondLst>
                            <p:childTnLst>
                              <p:par>
                                <p:cTn id="9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800"/>
                            </p:stCondLst>
                            <p:childTnLst>
                              <p:par>
                                <p:cTn id="9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400"/>
                            </p:stCondLst>
                            <p:childTnLst>
                              <p:par>
                                <p:cTn id="10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800"/>
                            </p:stCondLst>
                            <p:childTnLst>
                              <p:par>
                                <p:cTn id="1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700"/>
                            </p:stCondLst>
                            <p:childTnLst>
                              <p:par>
                                <p:cTn id="1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700"/>
                            </p:stCondLst>
                            <p:childTnLst>
                              <p:par>
                                <p:cTn id="1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700"/>
                            </p:stCondLst>
                            <p:childTnLst>
                              <p:par>
                                <p:cTn id="16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900"/>
                            </p:stCondLst>
                            <p:childTnLst>
                              <p:par>
                                <p:cTn id="16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8100"/>
                            </p:stCondLst>
                            <p:childTnLst>
                              <p:par>
                                <p:cTn id="17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9300"/>
                            </p:stCondLst>
                            <p:childTnLst>
                              <p:par>
                                <p:cTn id="18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300"/>
                            </p:stCondLst>
                            <p:childTnLst>
                              <p:par>
                                <p:cTn id="18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2300"/>
                            </p:stCondLst>
                            <p:childTnLst>
                              <p:par>
                                <p:cTn id="30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3500"/>
                            </p:stCondLst>
                            <p:childTnLst>
                              <p:par>
                                <p:cTn id="3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4500"/>
                            </p:stCondLst>
                            <p:childTnLst>
                              <p:par>
                                <p:cTn id="3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700"/>
                            </p:stCondLst>
                            <p:childTnLst>
                              <p:par>
                                <p:cTn id="3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6700"/>
                            </p:stCondLst>
                            <p:childTnLst>
                              <p:par>
                                <p:cTn id="3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900"/>
                            </p:stCondLst>
                            <p:childTnLst>
                              <p:par>
                                <p:cTn id="3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8900"/>
                            </p:stCondLst>
                            <p:childTnLst>
                              <p:par>
                                <p:cTn id="3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100"/>
                            </p:stCondLst>
                            <p:childTnLst>
                              <p:par>
                                <p:cTn id="3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00"/>
                            </p:stCondLst>
                            <p:childTnLst>
                              <p:par>
                                <p:cTn id="3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600"/>
                            </p:stCondLst>
                            <p:childTnLst>
                              <p:par>
                                <p:cTn id="36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3800"/>
                            </p:stCondLst>
                            <p:childTnLst>
                              <p:par>
                                <p:cTn id="37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900"/>
                            </p:stCondLst>
                            <p:childTnLst>
                              <p:par>
                                <p:cTn id="37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6100"/>
                            </p:stCondLst>
                            <p:childTnLst>
                              <p:par>
                                <p:cTn id="38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8700"/>
                            </p:stCondLst>
                            <p:childTnLst>
                              <p:par>
                                <p:cTn id="39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9700"/>
                            </p:stCondLst>
                            <p:childTnLst>
                              <p:par>
                                <p:cTn id="40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0900"/>
                            </p:stCondLst>
                            <p:childTnLst>
                              <p:par>
                                <p:cTn id="40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000"/>
                            </p:stCondLst>
                            <p:childTnLst>
                              <p:par>
                                <p:cTn id="4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2800"/>
                            </p:stCondLst>
                            <p:childTnLst>
                              <p:par>
                                <p:cTn id="4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4000"/>
                            </p:stCondLst>
                            <p:childTnLst>
                              <p:par>
                                <p:cTn id="43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5100"/>
                            </p:stCondLst>
                            <p:childTnLst>
                              <p:par>
                                <p:cTn id="44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6300"/>
                            </p:stCondLst>
                            <p:childTnLst>
                              <p:par>
                                <p:cTn id="4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7300"/>
                            </p:stCondLst>
                            <p:childTnLst>
                              <p:par>
                                <p:cTn id="45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8500"/>
                            </p:stCondLst>
                            <p:childTnLst>
                              <p:par>
                                <p:cTn id="46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0700"/>
                            </p:stCondLst>
                            <p:childTnLst>
                              <p:par>
                                <p:cTn id="47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 animBg="1"/>
      <p:bldP spid="18" grpId="1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 animBg="1"/>
      <p:bldP spid="30" grpId="1" animBg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51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 animBg="1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 animBg="1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1828800"/>
            <a:ext cx="4772271" cy="30008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শামছুন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নূর</a:t>
            </a:r>
            <a:endParaRPr lang="en-US" sz="5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মুরারগাঁও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38" y="1760449"/>
            <a:ext cx="1927062" cy="20876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57200" y="4209871"/>
            <a:ext cx="3657600" cy="1200329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Email :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hlinkClick r:id="rId5"/>
              </a:rPr>
              <a:t>shadmanheya@gmail.com</a:t>
            </a:r>
            <a:endParaRPr lang="en-US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NikoshBAN" panose="02000000000000000000" pitchFamily="2" charset="0"/>
              </a:rPr>
              <a:t>Mobile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hnschrift SemiBold" pitchFamily="34" charset="0"/>
                <a:cs typeface="NikoshBAN" panose="02000000000000000000" pitchFamily="2" charset="0"/>
              </a:rPr>
              <a:t>01712-307039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hnschrift SemiBold" pitchFamily="34" charset="0"/>
              <a:cs typeface="NikoshBAN" panose="02000000000000000000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2667000" y="203537"/>
            <a:ext cx="4038600" cy="1320463"/>
          </a:xfrm>
          <a:prstGeom prst="horizontalScroll">
            <a:avLst/>
          </a:prstGeom>
          <a:solidFill>
            <a:schemeClr val="accent3"/>
          </a:solidFill>
          <a:ln w="5715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19400" y="355937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6000" b="1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endParaRPr lang="en-US" sz="6000" b="1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819400" y="1855252"/>
            <a:ext cx="914400" cy="614149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819400" y="3424451"/>
            <a:ext cx="914400" cy="614149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7296" y="76200"/>
              <a:ext cx="9067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2552" y="6781800"/>
              <a:ext cx="90188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62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90678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396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2" grpId="0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7296" y="76200"/>
              <a:ext cx="9067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2552" y="6781800"/>
              <a:ext cx="90188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62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0678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F006EF6-0AB8-441B-B721-ABE39633A482}"/>
              </a:ext>
            </a:extLst>
          </p:cNvPr>
          <p:cNvSpPr txBox="1"/>
          <p:nvPr/>
        </p:nvSpPr>
        <p:spPr>
          <a:xfrm>
            <a:off x="839338" y="381001"/>
            <a:ext cx="2743200" cy="584775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 পূরণ কর</a:t>
            </a:r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GB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1143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(ক)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19913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(খ)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2540" y="4038600"/>
            <a:ext cx="1049740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(ঘ)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335206" y="1148687"/>
            <a:ext cx="674199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কুরআন মজিদ আল্লাহর -----------------।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25908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(গ)</a:t>
            </a:r>
            <a:endParaRPr lang="en-US" sz="28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1335206" y="1970965"/>
            <a:ext cx="674199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কুরআন মজিদের ভাষা -----------------।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35206" y="2590800"/>
            <a:ext cx="7732594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সঠিক ও শুদ্ধভাবে তিলাওয়াত করতে না </a:t>
            </a:r>
          </a:p>
          <a:p>
            <a:endParaRPr lang="bn-IN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পারলে আল্লাহর কালামের-----------------------।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35206" y="4038600"/>
            <a:ext cx="6741994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শুদ্ধভাবে </a:t>
            </a:r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কুরআন মজিদ তিলাওয়াতের </a:t>
            </a:r>
          </a:p>
          <a:p>
            <a:endParaRPr lang="bn-IN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নিয়মকে-----------------বলে ।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2540" y="5791200"/>
            <a:ext cx="1049740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(ঙ )</a:t>
            </a:r>
            <a:endParaRPr lang="en-US" sz="28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335206" y="5791199"/>
            <a:ext cx="674199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আমাদের রিযিকদাতা -----------------।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66997" y="1404610"/>
            <a:ext cx="144780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আরবি</a:t>
            </a:r>
            <a:endParaRPr lang="en-US" sz="32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96400" y="558225"/>
            <a:ext cx="167640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কালাম</a:t>
            </a:r>
            <a:endParaRPr lang="en-US" sz="32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96400" y="3429000"/>
            <a:ext cx="3167988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অর্থ ঠিক থাকে না</a:t>
            </a:r>
            <a:endParaRPr lang="en-US" sz="28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22725" y="2155336"/>
            <a:ext cx="16764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তাজবিদ</a:t>
            </a:r>
            <a:endParaRPr lang="en-US" sz="40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75125" y="2690603"/>
            <a:ext cx="13716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আল্লাহ্‌</a:t>
            </a:r>
            <a:endParaRPr lang="en-US" sz="40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296400" y="0"/>
            <a:ext cx="2997391" cy="4561819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2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9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4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3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300"/>
                            </p:stCondLst>
                            <p:childTnLst>
                              <p:par>
                                <p:cTn id="6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03053E-7 L -0.38333 0.0425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2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79186E-6 L -0.41441 0.052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29" y="26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67253E-6 L -0.69983 0.3559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0" y="17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67808E-7 L -0.46649 0.4111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33" y="20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42276E-6 L -0.39826 -0.0270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13" y="-1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/>
      <p:bldP spid="21" grpId="0"/>
      <p:bldP spid="56" grpId="0"/>
      <p:bldP spid="57" grpId="0"/>
      <p:bldP spid="58" grpId="0"/>
      <p:bldP spid="59" grpId="0"/>
      <p:bldP spid="60" grpId="0"/>
      <p:bldP spid="20" grpId="0"/>
      <p:bldP spid="22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7296" y="76200"/>
              <a:ext cx="9067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2552" y="6781800"/>
              <a:ext cx="90188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62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0678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F006EF6-0AB8-441B-B721-ABE39633A482}"/>
              </a:ext>
            </a:extLst>
          </p:cNvPr>
          <p:cNvSpPr txBox="1"/>
          <p:nvPr/>
        </p:nvSpPr>
        <p:spPr>
          <a:xfrm>
            <a:off x="839338" y="381001"/>
            <a:ext cx="7847462" cy="584775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বামপাশের  কথাগুলোর সাথে ডানপাশের কথাগুলো মিল কর</a:t>
            </a:r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GB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1175" y="1581090"/>
            <a:ext cx="4371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/>
              <a:t>১) কুরআন মজিদ তিলাওয়াতের উদ্দেশ্য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1905000"/>
            <a:ext cx="4161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/>
              <a:t>২) কুরআন মজিদ হলো সর্বশেষ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966850" y="226689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/>
              <a:t>৩) কুরআন মজিদের ভাষা 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003698" y="2671640"/>
            <a:ext cx="339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/>
              <a:t>৪) মহানবি (স) হলেন সর্বশেষ 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139042" y="3161179"/>
            <a:ext cx="2555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/>
              <a:t>৫) তাজবিদে থাকে 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0" y="1557340"/>
            <a:ext cx="2151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/>
              <a:t>নবি ও রাসূল 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715000" y="1803406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/>
              <a:t>মাখরাজ, ইদ্গাম ও  গুন্নাহ 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878530" y="2189393"/>
            <a:ext cx="58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/>
              <a:t>উর্দূ 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930481" y="2712195"/>
            <a:ext cx="647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৪টি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716071" y="3124200"/>
            <a:ext cx="172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/>
              <a:t>তাশদীদ </a:t>
            </a:r>
            <a:r>
              <a:rPr lang="bn-IN" sz="2000" dirty="0" smtClean="0"/>
              <a:t> 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778747" y="3629055"/>
            <a:ext cx="2310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আসমানি  </a:t>
            </a:r>
            <a:r>
              <a:rPr lang="bn-IN" sz="2000" dirty="0"/>
              <a:t>কিতাব 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867400" y="41148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/>
              <a:t>আরবি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5715000" y="106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/>
              <a:t>ডানপাশ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09800" y="1066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/>
              <a:t>বামপাশ</a:t>
            </a:r>
            <a:endParaRPr lang="en-US" sz="2000" dirty="0"/>
          </a:p>
        </p:txBody>
      </p:sp>
      <p:sp>
        <p:nvSpPr>
          <p:cNvPr id="27" name="Rounded Rectangle 26"/>
          <p:cNvSpPr/>
          <p:nvPr/>
        </p:nvSpPr>
        <p:spPr>
          <a:xfrm>
            <a:off x="839338" y="1102596"/>
            <a:ext cx="7847462" cy="331700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5402263" y="1102596"/>
            <a:ext cx="0" cy="33170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39338" y="1436132"/>
            <a:ext cx="78474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40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6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6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6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1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6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7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2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6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60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6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600"/>
                            </p:stCondLst>
                            <p:childTnLst>
                              <p:par>
                                <p:cTn id="1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700"/>
                            </p:stCondLst>
                            <p:childTnLst>
                              <p:par>
                                <p:cTn id="1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3.88889E-6 -1.96115E-6 L 0.00659 0.4509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2254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4.16667E-6 -4.31082E-6 L 0.00782 0.28631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14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3.88889E-6 -4.99537E-7 L 0.02257 0.4704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2352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3.33333E-6 3.16374E-6 L -3.33333E-6 0.20814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8.33333E-7 5.45791E-7 L 0.00677 0.4842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24214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3.33333E-6 -4.64385E-6 L -0.00833 0.2261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1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3.88889E-6 -2.6272E-6 L 0.04618 0.46971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23474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4.72222E-6 -2.95097E-6 L 0.00747 0.6431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3.88889E-6 -2.96947E-6 L 0.18576 0.45398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8" y="22687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 6.10546E-7 L -0.07083 0.65171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32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8" grpId="0"/>
      <p:bldP spid="18" grpId="1"/>
      <p:bldP spid="19" grpId="0"/>
      <p:bldP spid="19" grpId="1"/>
      <p:bldP spid="20" grpId="0"/>
      <p:bldP spid="21" grpId="0"/>
      <p:bldP spid="21" grpId="1"/>
      <p:bldP spid="22" grpId="0"/>
      <p:bldP spid="23" grpId="0"/>
      <p:bldP spid="23" grpId="1"/>
      <p:bldP spid="24" grpId="0"/>
      <p:bldP spid="24" grpId="1"/>
      <p:bldP spid="25" grpId="0"/>
      <p:bldP spid="26" grpId="0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7296" y="76200"/>
              <a:ext cx="9067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2552" y="6781800"/>
              <a:ext cx="90188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62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0678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F006EF6-0AB8-441B-B721-ABE39633A482}"/>
              </a:ext>
            </a:extLst>
          </p:cNvPr>
          <p:cNvSpPr txBox="1"/>
          <p:nvPr/>
        </p:nvSpPr>
        <p:spPr>
          <a:xfrm>
            <a:off x="1968106" y="260132"/>
            <a:ext cx="49530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GB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4267200" cy="4975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4400"/>
            <a:ext cx="4267200" cy="4975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F006EF6-0AB8-441B-B721-ABE39633A482}"/>
              </a:ext>
            </a:extLst>
          </p:cNvPr>
          <p:cNvSpPr txBox="1"/>
          <p:nvPr/>
        </p:nvSpPr>
        <p:spPr>
          <a:xfrm>
            <a:off x="304800" y="5968425"/>
            <a:ext cx="84582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 পাঠ্য  বইয়ের  ৯১ ও ৯২ পৃষ্ঠা খুলে মিলিয়ে দেখে নাও</a:t>
            </a:r>
            <a:r>
              <a:rPr lang="en-GB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09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7296" y="76200"/>
              <a:ext cx="9067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2552" y="6781800"/>
              <a:ext cx="90188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62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0678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F1E3B7E-9E31-4E47-89D5-6C1565ECBD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3724639" cy="1905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F006EF6-0AB8-441B-B721-ABE39633A482}"/>
              </a:ext>
            </a:extLst>
          </p:cNvPr>
          <p:cNvSpPr txBox="1"/>
          <p:nvPr/>
        </p:nvSpPr>
        <p:spPr>
          <a:xfrm>
            <a:off x="6811470" y="304800"/>
            <a:ext cx="1447800" cy="584775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</a:t>
            </a:r>
            <a:r>
              <a:rPr lang="en-GB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GB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GB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228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দলীয় কাজ </a:t>
            </a:r>
            <a:endParaRPr lang="en-US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F006EF6-0AB8-441B-B721-ABE39633A482}"/>
              </a:ext>
            </a:extLst>
          </p:cNvPr>
          <p:cNvSpPr txBox="1"/>
          <p:nvPr/>
        </p:nvSpPr>
        <p:spPr>
          <a:xfrm>
            <a:off x="5685330" y="405825"/>
            <a:ext cx="1430940" cy="584775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</a:t>
            </a:r>
            <a:r>
              <a:rPr lang="en-GB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GB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F006EF6-0AB8-441B-B721-ABE39633A482}"/>
              </a:ext>
            </a:extLst>
          </p:cNvPr>
          <p:cNvSpPr txBox="1"/>
          <p:nvPr/>
        </p:nvSpPr>
        <p:spPr>
          <a:xfrm rot="18384314">
            <a:off x="4541493" y="961187"/>
            <a:ext cx="2170276" cy="830997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</a:t>
            </a:r>
            <a:r>
              <a:rPr lang="en-GB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4559463" y="3068598"/>
            <a:ext cx="5584209" cy="1384995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কুরআন মজিদ বুঝে তেলাওয়াত করলে কী কী জানতে পারা যায় তার ১টি তালিকা</a:t>
            </a:r>
            <a:r>
              <a:rPr lang="bn-IN" sz="1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তৈরি কর । </a:t>
            </a:r>
            <a:endParaRPr lang="en-US" sz="28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3786123" y="3299253"/>
            <a:ext cx="5219697" cy="830997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কুরআন</a:t>
            </a:r>
            <a:r>
              <a:rPr lang="bn-IN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মজিদ</a:t>
            </a:r>
            <a:r>
              <a:rPr lang="bn-IN" sz="1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তেলাওয়াতের</a:t>
            </a:r>
            <a:r>
              <a:rPr lang="en-US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উদ্দেশ্য</a:t>
            </a:r>
            <a:r>
              <a:rPr lang="bn-IN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কয়টি</a:t>
            </a:r>
            <a:r>
              <a:rPr lang="en-US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? </a:t>
            </a:r>
            <a:r>
              <a:rPr lang="en-US" sz="24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উদ্দেশ্যগুলো</a:t>
            </a:r>
            <a:r>
              <a:rPr lang="en-US" sz="11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লিখ</a:t>
            </a:r>
            <a:r>
              <a:rPr lang="bn-IN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।</a:t>
            </a:r>
            <a:endParaRPr lang="en-US" sz="24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3433862" y="4271970"/>
            <a:ext cx="3866297" cy="523220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তাজবিদ কাকে বলে ?</a:t>
            </a:r>
            <a:endParaRPr lang="en-US" sz="28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577291" y="3545310"/>
            <a:ext cx="5335538" cy="523220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তাজবিদে কী কী বিষয় থাকে ?</a:t>
            </a:r>
            <a:endParaRPr lang="en-US" sz="28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39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2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7296" y="76200"/>
              <a:ext cx="9067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2552" y="6781800"/>
              <a:ext cx="90188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62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0678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B3BB19-9D27-4F74-8E2E-A006DA466282}"/>
              </a:ext>
            </a:extLst>
          </p:cNvPr>
          <p:cNvSpPr txBox="1"/>
          <p:nvPr/>
        </p:nvSpPr>
        <p:spPr>
          <a:xfrm>
            <a:off x="1828800" y="454952"/>
            <a:ext cx="3094367" cy="1057439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 prst="coolSlant"/>
          </a:sp3d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GB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BFDA62E-1A95-423C-BE96-8D2D5B943D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809" y="171449"/>
            <a:ext cx="3762375" cy="2266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762000" y="304800"/>
            <a:ext cx="7696200" cy="954107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কুরআন</a:t>
            </a:r>
            <a:r>
              <a:rPr lang="bn-IN" sz="2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মজিদ</a:t>
            </a:r>
            <a:r>
              <a:rPr lang="bn-IN" sz="1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তেলাওয়াতের</a:t>
            </a:r>
            <a:r>
              <a:rPr lang="en-US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উদ্দেশ্য</a:t>
            </a:r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কয়টি</a:t>
            </a:r>
            <a:r>
              <a:rPr lang="en-US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?   </a:t>
            </a:r>
          </a:p>
          <a:p>
            <a:r>
              <a:rPr lang="en-US" sz="28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</a:t>
            </a:r>
            <a:r>
              <a:rPr lang="en-US" sz="28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উদ্দেশ্যগুলো</a:t>
            </a:r>
            <a:r>
              <a:rPr lang="en-US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28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লিখ</a:t>
            </a:r>
            <a:r>
              <a:rPr lang="en-US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11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28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762000"/>
            <a:ext cx="1676400" cy="584775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উত্তর </a:t>
            </a:r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en-US" sz="32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4081" y="1219200"/>
            <a:ext cx="5429719" cy="646331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উদ্দেশ্যগুলো</a:t>
            </a:r>
            <a:r>
              <a:rPr lang="en-US" sz="1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হচ্ছে</a:t>
            </a:r>
            <a:r>
              <a:rPr lang="en-US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endParaRPr lang="en-US" sz="3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2209800"/>
            <a:ext cx="7315200" cy="584775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১</a:t>
            </a:r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সহীহ-শুদ্ধভাবে তিলাও</a:t>
            </a:r>
            <a:r>
              <a:rPr lang="en-US" sz="3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য়াত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করা ।</a:t>
            </a:r>
            <a:endParaRPr lang="en-US" sz="32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3124200"/>
            <a:ext cx="3886200" cy="584775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২.  </a:t>
            </a:r>
            <a:r>
              <a:rPr lang="en-US" sz="3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এর</a:t>
            </a:r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অর্থ</a:t>
            </a:r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বোঝা</a:t>
            </a:r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।</a:t>
            </a:r>
            <a:endParaRPr lang="en-US" sz="32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00" y="4038600"/>
            <a:ext cx="7629099" cy="1077218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৩.  </a:t>
            </a:r>
            <a:r>
              <a:rPr lang="en-US" sz="3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আল্লাহ</a:t>
            </a:r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পাক</a:t>
            </a:r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যা</a:t>
            </a:r>
            <a:r>
              <a:rPr lang="en-US" sz="32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</a:t>
            </a:r>
            <a:r>
              <a:rPr lang="en-US" sz="3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দেশ</a:t>
            </a:r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করেছেন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তা </a:t>
            </a:r>
          </a:p>
          <a:p>
            <a:r>
              <a:rPr lang="bn-IN" sz="32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পালন করা ।</a:t>
            </a:r>
            <a:endParaRPr lang="en-US" sz="32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5334000"/>
            <a:ext cx="7619999" cy="1077218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৪. </a:t>
            </a:r>
            <a:r>
              <a:rPr lang="en-US" sz="32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আল্লাহ</a:t>
            </a:r>
            <a:r>
              <a:rPr lang="en-US" sz="32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পাক</a:t>
            </a:r>
            <a:r>
              <a:rPr lang="en-US" sz="32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যা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নিষেধ করেছেন তা  </a:t>
            </a:r>
          </a:p>
          <a:p>
            <a:r>
              <a:rPr lang="bn-IN" sz="32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থেকে বিরত থাকা ।</a:t>
            </a:r>
            <a:endParaRPr lang="en-US" sz="32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2200" y="980182"/>
            <a:ext cx="6019800" cy="1077218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2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কুরআন মজিদ </a:t>
            </a:r>
            <a:r>
              <a:rPr lang="en-US" sz="3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তেলাওয়াতের</a:t>
            </a:r>
            <a:endParaRPr lang="bn-IN" sz="3200" b="1" dirty="0" smtClean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bn-IN" sz="32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</a:t>
            </a:r>
            <a:r>
              <a:rPr lang="en-US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1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উদ্দেশ্য</a:t>
            </a:r>
            <a:r>
              <a:rPr lang="bn-IN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চারটি ।</a:t>
            </a:r>
            <a:endParaRPr lang="en-US" sz="32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7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7296" y="76200"/>
              <a:ext cx="9067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2552" y="6781800"/>
              <a:ext cx="90188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62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0678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965915" y="481768"/>
            <a:ext cx="5293725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নিরাময় মূলক ব্যবস্থা 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743" y="1867016"/>
            <a:ext cx="7823257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পারগদের সাহায্যে অপারগদের নিরাময় </a:t>
            </a:r>
            <a:r>
              <a:rPr lang="bn-BD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99278"/>
            <a:ext cx="2060810" cy="23315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363" y="3017100"/>
            <a:ext cx="3263901" cy="2286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pSp>
        <p:nvGrpSpPr>
          <p:cNvPr id="13" name="Group 12"/>
          <p:cNvGrpSpPr/>
          <p:nvPr/>
        </p:nvGrpSpPr>
        <p:grpSpPr>
          <a:xfrm>
            <a:off x="2536624" y="3017100"/>
            <a:ext cx="2797376" cy="2286000"/>
            <a:chOff x="3452885" y="3017100"/>
            <a:chExt cx="2644976" cy="2286000"/>
          </a:xfrm>
        </p:grpSpPr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885" y="3017100"/>
              <a:ext cx="2644976" cy="228600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15" name="Rectangle 14"/>
            <p:cNvSpPr/>
            <p:nvPr/>
          </p:nvSpPr>
          <p:spPr>
            <a:xfrm>
              <a:off x="3452885" y="4872251"/>
              <a:ext cx="491318" cy="3138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306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7296" y="76200"/>
              <a:ext cx="9067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2552" y="6781800"/>
              <a:ext cx="90188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62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0678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438400" y="304800"/>
            <a:ext cx="3897624" cy="1446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362200"/>
            <a:ext cx="8077200" cy="461665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2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তাজবিদ কাকে বলে </a:t>
            </a:r>
            <a:r>
              <a:rPr lang="bn-IN" sz="24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 তাজবিদে কী কী বিষয় থাকে ? </a:t>
            </a:r>
            <a:endParaRPr lang="en-US" sz="24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124200"/>
            <a:ext cx="8077200" cy="1077218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32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 কার বাণী </a:t>
            </a:r>
            <a:r>
              <a:rPr lang="bn-IN" sz="32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কুরআন </a:t>
            </a:r>
            <a:r>
              <a:rPr lang="bn-IN" sz="32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মজিদ তিলাওয়াতের  </a:t>
            </a:r>
          </a:p>
          <a:p>
            <a:r>
              <a:rPr lang="bn-IN" sz="32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৪টি উদ্দেশ্য লিখ ।</a:t>
            </a:r>
            <a:endParaRPr lang="en-US" sz="32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5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7296" y="76200"/>
              <a:ext cx="9067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2552" y="6781800"/>
              <a:ext cx="90188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62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0678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334971" y="263604"/>
            <a:ext cx="3151429" cy="11079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16D35B5-8A21-4590-9494-904582189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7800"/>
            <a:ext cx="5738076" cy="30205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4724400"/>
            <a:ext cx="8001000" cy="1200329"/>
          </a:xfrm>
          <a:prstGeom prst="rect">
            <a:avLst/>
          </a:prstGeom>
          <a:solidFill>
            <a:srgbClr val="E34D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কুরআন মজিদ বুঝে তেলাওয়াত করলে কী কী জানতে পারা যায় তার ১টি তালিকা</a:t>
            </a:r>
            <a:r>
              <a:rPr lang="bn-IN" sz="1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IN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তৈরি ক</a:t>
            </a:r>
            <a:r>
              <a:rPr lang="en-US" sz="24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রে</a:t>
            </a:r>
            <a:r>
              <a:rPr lang="en-US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বাড়ি</a:t>
            </a:r>
            <a:r>
              <a:rPr lang="en-US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থেকে</a:t>
            </a:r>
            <a:r>
              <a:rPr lang="en-US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খাতায়</a:t>
            </a:r>
            <a:endParaRPr lang="en-US" sz="2400" b="1" dirty="0" smtClean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n-US" sz="24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লিখে</a:t>
            </a:r>
            <a:r>
              <a:rPr lang="en-US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নিয়ে</a:t>
            </a:r>
            <a:r>
              <a:rPr lang="en-US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আসবে</a:t>
            </a:r>
            <a:r>
              <a:rPr lang="bn-IN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। </a:t>
            </a:r>
            <a:endParaRPr lang="en-US" sz="24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30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7296" y="76200"/>
              <a:ext cx="9067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2552" y="6781800"/>
              <a:ext cx="90188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62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0678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4" y="228600"/>
            <a:ext cx="8744408" cy="6400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471205">
            <a:off x="-193868" y="2367957"/>
            <a:ext cx="991650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9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অসংখ্য ধন্যবাদ</a:t>
            </a:r>
            <a:r>
              <a:rPr lang="en-US" sz="9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9600" b="1" dirty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2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7296" y="76200"/>
              <a:ext cx="9067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2552" y="6781800"/>
              <a:ext cx="90188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62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0678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810201" y="2333368"/>
            <a:ext cx="5657399" cy="403167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bn-IN" sz="41300" b="1" spc="300" dirty="0" smtClean="0">
                <a:ln w="1143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 সমাপ্তি</a:t>
            </a:r>
            <a:endParaRPr lang="en-US" sz="23900" b="1" spc="300" dirty="0">
              <a:ln w="11430" cmpd="sng">
                <a:solidFill>
                  <a:srgbClr val="00B0F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45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8934" y="1445567"/>
            <a:ext cx="4964066" cy="470898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ঞ্চম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 শিক্ষা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কুরআন মজিদ-------গুন্নাহ ইত্যাদি বিষয়ের বিবরণ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(পৃষ্ঠা নং- ৯১ হতে ৯২ পর্যন্ত )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/১০/২০২০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07" y="1828800"/>
            <a:ext cx="2904393" cy="3505200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2667000" y="152400"/>
            <a:ext cx="4038600" cy="1320463"/>
          </a:xfrm>
          <a:prstGeom prst="horizontalScroll">
            <a:avLst/>
          </a:prstGeom>
          <a:solidFill>
            <a:schemeClr val="accent3"/>
          </a:solidFill>
          <a:ln w="5715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00400" y="2286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endParaRPr lang="en-US" sz="6000" b="1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429000" y="3048000"/>
            <a:ext cx="381608" cy="614149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7296" y="76200"/>
              <a:ext cx="9067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2552" y="6781800"/>
              <a:ext cx="90188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62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90678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119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6321" y="504967"/>
            <a:ext cx="3609679" cy="1323439"/>
          </a:xfrm>
          <a:prstGeom prst="rect">
            <a:avLst/>
          </a:prstGeom>
          <a:solidFill>
            <a:srgbClr val="E34DDC"/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1" y="2362200"/>
            <a:ext cx="3428999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21A1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21A1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7296" y="76200"/>
            <a:ext cx="9067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552" y="6781800"/>
            <a:ext cx="90188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6200" y="76200"/>
            <a:ext cx="0" cy="6705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067800" y="76200"/>
            <a:ext cx="0" cy="6705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4801" y="3048000"/>
            <a:ext cx="617219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৪.1.১  কুরআন মজিদের পরিচয় বল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1" y="3682425"/>
            <a:ext cx="845819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৪.1.৩  তারা কুরআন মজিদ সহীহ করে তেলাওয়াত করতে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1" y="4368225"/>
            <a:ext cx="655319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৪.২.১  তাজবিদের পরিচয় ও গুরুত্ব বলতে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1" y="5105400"/>
            <a:ext cx="769619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৪.২.২  তাঁরা তাজবিদের সাথে কুরআন মজিদ পড়তে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91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9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6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21A1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21A1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7296" y="76200"/>
            <a:ext cx="9067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552" y="6781800"/>
            <a:ext cx="90188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6200" y="76200"/>
            <a:ext cx="0" cy="6705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067800" y="76200"/>
            <a:ext cx="0" cy="6705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62200" y="457200"/>
            <a:ext cx="6016603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endParaRPr lang="en-US" sz="6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0860" y="604153"/>
            <a:ext cx="3846786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2514600"/>
            <a:ext cx="42672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https://www.youtube.com/results?search_query=holy+quran+mazid</a:t>
            </a:r>
          </a:p>
        </p:txBody>
      </p:sp>
    </p:spTree>
    <p:extLst>
      <p:ext uri="{BB962C8B-B14F-4D97-AF65-F5344CB8AC3E}">
        <p14:creationId xmlns:p14="http://schemas.microsoft.com/office/powerpoint/2010/main" val="352506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7296" y="76200"/>
              <a:ext cx="9067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2552" y="6781800"/>
              <a:ext cx="90188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62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90678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145871" y="381000"/>
            <a:ext cx="4635929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এসো ছবিগুলো দেখি-</a:t>
            </a:r>
            <a:endParaRPr lang="en-US" sz="5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2600"/>
            <a:ext cx="3810000" cy="4323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387539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8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7296" y="76200"/>
              <a:ext cx="9067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2552" y="6781800"/>
              <a:ext cx="90188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62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0678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7190"/>
            <a:ext cx="8001000" cy="61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9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7296" y="76200"/>
              <a:ext cx="9067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2552" y="6781800"/>
              <a:ext cx="90188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62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0678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1" y="857250"/>
            <a:ext cx="3867149" cy="39433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8" y="857248"/>
            <a:ext cx="4472622" cy="394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31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76200">
              <a:solidFill>
                <a:srgbClr val="21A1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7296" y="76200"/>
              <a:ext cx="9067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2552" y="6781800"/>
              <a:ext cx="90188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62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067800" y="76200"/>
              <a:ext cx="0" cy="6705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7" y="304800"/>
            <a:ext cx="7646823" cy="60586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4068968">
            <a:off x="-286710" y="3778995"/>
            <a:ext cx="4724400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সবগুলোই পবিত্র কুরআন শরীফের ছবি-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271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1095</TotalTime>
  <Words>1115</Words>
  <Application>Microsoft Office PowerPoint</Application>
  <PresentationFormat>On-screen Show (4:3)</PresentationFormat>
  <Paragraphs>256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100</cp:revision>
  <dcterms:created xsi:type="dcterms:W3CDTF">2006-08-16T00:00:00Z</dcterms:created>
  <dcterms:modified xsi:type="dcterms:W3CDTF">2020-10-11T08:20:04Z</dcterms:modified>
</cp:coreProperties>
</file>