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2" r:id="rId3"/>
    <p:sldId id="274" r:id="rId4"/>
    <p:sldId id="279" r:id="rId5"/>
    <p:sldId id="271" r:id="rId6"/>
    <p:sldId id="275" r:id="rId7"/>
    <p:sldId id="277" r:id="rId8"/>
    <p:sldId id="257" r:id="rId9"/>
    <p:sldId id="261" r:id="rId10"/>
    <p:sldId id="259" r:id="rId11"/>
    <p:sldId id="260" r:id="rId12"/>
    <p:sldId id="262" r:id="rId13"/>
    <p:sldId id="264" r:id="rId14"/>
    <p:sldId id="267" r:id="rId15"/>
    <p:sldId id="265" r:id="rId16"/>
    <p:sldId id="26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99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6" autoAdjust="0"/>
    <p:restoredTop sz="94676" autoAdjust="0"/>
  </p:normalViewPr>
  <p:slideViewPr>
    <p:cSldViewPr>
      <p:cViewPr>
        <p:scale>
          <a:sx n="59" d="100"/>
          <a:sy n="59" d="100"/>
        </p:scale>
        <p:origin x="-94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CB799-D6B1-4F62-96F5-0A7AD8E2DC3C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50F938E-E610-4186-97F5-5A069123A719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ial Narrow" pitchFamily="34" charset="0"/>
            </a:rPr>
            <a:t>Sentence</a:t>
          </a:r>
          <a:endParaRPr lang="en-US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2E5211F-1200-413C-A929-427069B5E2C4}" type="parTrans" cxnId="{9E62C730-F55E-4DF7-9F66-B5E89DF3923B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5411D67E-6C32-4452-B119-34C14CF7A4EB}" type="sibTrans" cxnId="{9E62C730-F55E-4DF7-9F66-B5E89DF3923B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72B32352-2175-4DBA-BAE3-BA914CCB2819}">
      <dgm:prSet phldrT="[Text]" custT="1"/>
      <dgm:spPr/>
      <dgm:t>
        <a:bodyPr lIns="0" tIns="0" rIns="0" bIns="0"/>
        <a:lstStyle/>
        <a:p>
          <a:r>
            <a:rPr lang="en-US" sz="3200" b="1" dirty="0" smtClean="0">
              <a:solidFill>
                <a:schemeClr val="tx1"/>
              </a:solidFill>
              <a:latin typeface="Arial Narrow" pitchFamily="34" charset="0"/>
            </a:rPr>
            <a:t>Simple</a:t>
          </a:r>
          <a:endParaRPr lang="en-US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F6196A8-1175-40C3-8E63-6EEB4CF74316}" type="parTrans" cxnId="{0F4C5CD1-2595-4B61-822F-8B327DF19E0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738F76CE-B42D-4CDE-B622-49778972A30C}" type="sibTrans" cxnId="{0F4C5CD1-2595-4B61-822F-8B327DF19E0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EBF423BD-B6D6-4DE4-80F7-72809A1C0713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ial Narrow" pitchFamily="34" charset="0"/>
            </a:rPr>
            <a:t>Complex</a:t>
          </a:r>
          <a:endParaRPr lang="en-US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1F999A36-E9C1-4E2A-975F-17535C090FBD}" type="parTrans" cxnId="{F5449175-A650-48A4-B478-499409B7A9E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C492D16F-F041-4D27-8EAB-49A2A141BD64}" type="sibTrans" cxnId="{F5449175-A650-48A4-B478-499409B7A9E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7E8332B0-9B81-4A26-9C0E-3A78D29C3675}">
      <dgm:prSet phldrT="[Text]" custT="1"/>
      <dgm:spPr/>
      <dgm:t>
        <a:bodyPr lIns="0" tIns="0" rIns="0" bIns="0"/>
        <a:lstStyle/>
        <a:p>
          <a:r>
            <a:rPr lang="en-US" sz="3200" b="1" dirty="0" smtClean="0">
              <a:solidFill>
                <a:schemeClr val="tx1"/>
              </a:solidFill>
              <a:latin typeface="Arial Narrow" pitchFamily="34" charset="0"/>
            </a:rPr>
            <a:t>Compound</a:t>
          </a:r>
          <a:endParaRPr lang="en-US" sz="3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7E96804-7CAA-475A-9010-7C489AF4E52E}" type="parTrans" cxnId="{52B47F78-079D-40FD-92FC-FD983D7E128E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85348479-C39F-4A51-8F38-4FD39544D600}" type="sibTrans" cxnId="{52B47F78-079D-40FD-92FC-FD983D7E128E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 Narrow" pitchFamily="34" charset="0"/>
          </a:endParaRPr>
        </a:p>
      </dgm:t>
    </dgm:pt>
    <dgm:pt modelId="{02ED032B-C3CA-431E-8100-8C361C91877C}" type="pres">
      <dgm:prSet presAssocID="{D8BCB799-D6B1-4F62-96F5-0A7AD8E2DC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635E1-E069-4421-8C51-DA2086C8A4C7}" type="pres">
      <dgm:prSet presAssocID="{050F938E-E610-4186-97F5-5A069123A719}" presName="centerShape" presStyleLbl="node0" presStyleIdx="0" presStyleCnt="1" custScaleX="121994" custScaleY="76263"/>
      <dgm:spPr/>
      <dgm:t>
        <a:bodyPr/>
        <a:lstStyle/>
        <a:p>
          <a:endParaRPr lang="en-US"/>
        </a:p>
      </dgm:t>
    </dgm:pt>
    <dgm:pt modelId="{79636B34-6641-413C-AA17-5083F5608CD6}" type="pres">
      <dgm:prSet presAssocID="{EF6196A8-1175-40C3-8E63-6EEB4CF74316}" presName="parTrans" presStyleLbl="bgSibTrans2D1" presStyleIdx="0" presStyleCnt="3" custLinFactNeighborX="5337"/>
      <dgm:spPr/>
      <dgm:t>
        <a:bodyPr/>
        <a:lstStyle/>
        <a:p>
          <a:endParaRPr lang="en-US"/>
        </a:p>
      </dgm:t>
    </dgm:pt>
    <dgm:pt modelId="{02697970-069B-4A6B-A97F-C3F7E6B66536}" type="pres">
      <dgm:prSet presAssocID="{72B32352-2175-4DBA-BAE3-BA914CCB2819}" presName="node" presStyleLbl="node1" presStyleIdx="0" presStyleCnt="3" custScaleX="137751" custRadScaleRad="117066" custRadScaleInc="-1106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09F1E6C-497D-4DF2-8898-0BC95E273BA8}" type="pres">
      <dgm:prSet presAssocID="{1F999A36-E9C1-4E2A-975F-17535C090FBD}" presName="parTrans" presStyleLbl="bgSibTrans2D1" presStyleIdx="1" presStyleCnt="3" custLinFactNeighborY="11163"/>
      <dgm:spPr/>
      <dgm:t>
        <a:bodyPr/>
        <a:lstStyle/>
        <a:p>
          <a:endParaRPr lang="en-US"/>
        </a:p>
      </dgm:t>
    </dgm:pt>
    <dgm:pt modelId="{F584EC1D-ABD3-4364-ACE3-DA50F758C71C}" type="pres">
      <dgm:prSet presAssocID="{EBF423BD-B6D6-4DE4-80F7-72809A1C0713}" presName="node" presStyleLbl="node1" presStyleIdx="1" presStyleCnt="3" custScaleX="1337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11DFA83-5611-449E-8533-11011794ABF2}" type="pres">
      <dgm:prSet presAssocID="{B7E96804-7CAA-475A-9010-7C489AF4E52E}" presName="parTrans" presStyleLbl="bgSibTrans2D1" presStyleIdx="2" presStyleCnt="3" custLinFactNeighborX="-2828"/>
      <dgm:spPr/>
      <dgm:t>
        <a:bodyPr/>
        <a:lstStyle/>
        <a:p>
          <a:endParaRPr lang="en-US"/>
        </a:p>
      </dgm:t>
    </dgm:pt>
    <dgm:pt modelId="{880A1608-9619-437C-8BF0-0207019E02DB}" type="pres">
      <dgm:prSet presAssocID="{7E8332B0-9B81-4A26-9C0E-3A78D29C3675}" presName="node" presStyleLbl="node1" presStyleIdx="2" presStyleCnt="3" custScaleX="148851" custRadScaleRad="118406" custRadScaleInc="100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8BBCC524-DB95-456E-91FD-F39D7BF9232A}" type="presOf" srcId="{7E8332B0-9B81-4A26-9C0E-3A78D29C3675}" destId="{880A1608-9619-437C-8BF0-0207019E02DB}" srcOrd="0" destOrd="0" presId="urn:microsoft.com/office/officeart/2005/8/layout/radial4"/>
    <dgm:cxn modelId="{F5449175-A650-48A4-B478-499409B7A9E7}" srcId="{050F938E-E610-4186-97F5-5A069123A719}" destId="{EBF423BD-B6D6-4DE4-80F7-72809A1C0713}" srcOrd="1" destOrd="0" parTransId="{1F999A36-E9C1-4E2A-975F-17535C090FBD}" sibTransId="{C492D16F-F041-4D27-8EAB-49A2A141BD64}"/>
    <dgm:cxn modelId="{2A00016F-E746-4536-A92C-7229DC65FBAE}" type="presOf" srcId="{D8BCB799-D6B1-4F62-96F5-0A7AD8E2DC3C}" destId="{02ED032B-C3CA-431E-8100-8C361C91877C}" srcOrd="0" destOrd="0" presId="urn:microsoft.com/office/officeart/2005/8/layout/radial4"/>
    <dgm:cxn modelId="{106D0E5C-1525-4047-B7AE-02DBB33D8B37}" type="presOf" srcId="{1F999A36-E9C1-4E2A-975F-17535C090FBD}" destId="{009F1E6C-497D-4DF2-8898-0BC95E273BA8}" srcOrd="0" destOrd="0" presId="urn:microsoft.com/office/officeart/2005/8/layout/radial4"/>
    <dgm:cxn modelId="{677F331A-3732-429B-B987-FB86ABFC4ACC}" type="presOf" srcId="{EBF423BD-B6D6-4DE4-80F7-72809A1C0713}" destId="{F584EC1D-ABD3-4364-ACE3-DA50F758C71C}" srcOrd="0" destOrd="0" presId="urn:microsoft.com/office/officeart/2005/8/layout/radial4"/>
    <dgm:cxn modelId="{0F4C5CD1-2595-4B61-822F-8B327DF19E0C}" srcId="{050F938E-E610-4186-97F5-5A069123A719}" destId="{72B32352-2175-4DBA-BAE3-BA914CCB2819}" srcOrd="0" destOrd="0" parTransId="{EF6196A8-1175-40C3-8E63-6EEB4CF74316}" sibTransId="{738F76CE-B42D-4CDE-B622-49778972A30C}"/>
    <dgm:cxn modelId="{52B47F78-079D-40FD-92FC-FD983D7E128E}" srcId="{050F938E-E610-4186-97F5-5A069123A719}" destId="{7E8332B0-9B81-4A26-9C0E-3A78D29C3675}" srcOrd="2" destOrd="0" parTransId="{B7E96804-7CAA-475A-9010-7C489AF4E52E}" sibTransId="{85348479-C39F-4A51-8F38-4FD39544D600}"/>
    <dgm:cxn modelId="{9CD278CA-87A5-4153-AE21-0CA143F575D0}" type="presOf" srcId="{EF6196A8-1175-40C3-8E63-6EEB4CF74316}" destId="{79636B34-6641-413C-AA17-5083F5608CD6}" srcOrd="0" destOrd="0" presId="urn:microsoft.com/office/officeart/2005/8/layout/radial4"/>
    <dgm:cxn modelId="{0ACE730A-5793-405D-BC0D-05003C63546B}" type="presOf" srcId="{B7E96804-7CAA-475A-9010-7C489AF4E52E}" destId="{811DFA83-5611-449E-8533-11011794ABF2}" srcOrd="0" destOrd="0" presId="urn:microsoft.com/office/officeart/2005/8/layout/radial4"/>
    <dgm:cxn modelId="{0808DE1F-722E-4190-8E6A-A8523FAEE1FB}" type="presOf" srcId="{050F938E-E610-4186-97F5-5A069123A719}" destId="{F4D635E1-E069-4421-8C51-DA2086C8A4C7}" srcOrd="0" destOrd="0" presId="urn:microsoft.com/office/officeart/2005/8/layout/radial4"/>
    <dgm:cxn modelId="{9E62C730-F55E-4DF7-9F66-B5E89DF3923B}" srcId="{D8BCB799-D6B1-4F62-96F5-0A7AD8E2DC3C}" destId="{050F938E-E610-4186-97F5-5A069123A719}" srcOrd="0" destOrd="0" parTransId="{D2E5211F-1200-413C-A929-427069B5E2C4}" sibTransId="{5411D67E-6C32-4452-B119-34C14CF7A4EB}"/>
    <dgm:cxn modelId="{631D8688-5468-49F2-841F-3A906B6D7D43}" type="presOf" srcId="{72B32352-2175-4DBA-BAE3-BA914CCB2819}" destId="{02697970-069B-4A6B-A97F-C3F7E6B66536}" srcOrd="0" destOrd="0" presId="urn:microsoft.com/office/officeart/2005/8/layout/radial4"/>
    <dgm:cxn modelId="{0F5704CC-DDD7-4D90-9B9B-18049A6CC4D3}" type="presParOf" srcId="{02ED032B-C3CA-431E-8100-8C361C91877C}" destId="{F4D635E1-E069-4421-8C51-DA2086C8A4C7}" srcOrd="0" destOrd="0" presId="urn:microsoft.com/office/officeart/2005/8/layout/radial4"/>
    <dgm:cxn modelId="{5823FD15-71FA-46F8-986E-91F25E24191C}" type="presParOf" srcId="{02ED032B-C3CA-431E-8100-8C361C91877C}" destId="{79636B34-6641-413C-AA17-5083F5608CD6}" srcOrd="1" destOrd="0" presId="urn:microsoft.com/office/officeart/2005/8/layout/radial4"/>
    <dgm:cxn modelId="{D517AF68-B5F6-4F2D-88EF-C795B659B4E4}" type="presParOf" srcId="{02ED032B-C3CA-431E-8100-8C361C91877C}" destId="{02697970-069B-4A6B-A97F-C3F7E6B66536}" srcOrd="2" destOrd="0" presId="urn:microsoft.com/office/officeart/2005/8/layout/radial4"/>
    <dgm:cxn modelId="{3F2C6B6D-C6EA-45A3-B79E-06ADEBFD1919}" type="presParOf" srcId="{02ED032B-C3CA-431E-8100-8C361C91877C}" destId="{009F1E6C-497D-4DF2-8898-0BC95E273BA8}" srcOrd="3" destOrd="0" presId="urn:microsoft.com/office/officeart/2005/8/layout/radial4"/>
    <dgm:cxn modelId="{443E562C-358E-480F-A333-5AA665C4F620}" type="presParOf" srcId="{02ED032B-C3CA-431E-8100-8C361C91877C}" destId="{F584EC1D-ABD3-4364-ACE3-DA50F758C71C}" srcOrd="4" destOrd="0" presId="urn:microsoft.com/office/officeart/2005/8/layout/radial4"/>
    <dgm:cxn modelId="{0A035D6A-162E-460E-8F4D-3C610610CDB0}" type="presParOf" srcId="{02ED032B-C3CA-431E-8100-8C361C91877C}" destId="{811DFA83-5611-449E-8533-11011794ABF2}" srcOrd="5" destOrd="0" presId="urn:microsoft.com/office/officeart/2005/8/layout/radial4"/>
    <dgm:cxn modelId="{7F59A7EB-597D-4537-93D7-1C1D28D30595}" type="presParOf" srcId="{02ED032B-C3CA-431E-8100-8C361C91877C}" destId="{880A1608-9619-437C-8BF0-0207019E02DB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4235-E188-4425-AB8F-13E5AA6C232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6434-7A76-46F0-94F0-2E34E10C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434-7A76-46F0-94F0-2E34E10C95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434-7A76-46F0-94F0-2E34E10C95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4945956" cy="2148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228600"/>
            <a:ext cx="39624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643497"/>
            <a:ext cx="24384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Baskerville Old Face" pitchFamily="18" charset="0"/>
              </a:rPr>
              <a:t>English 2</a:t>
            </a:r>
            <a:r>
              <a:rPr lang="en-US" sz="3200" spc="-150" baseline="30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Baskerville Old Face" pitchFamily="18" charset="0"/>
              </a:rPr>
              <a:t>nd</a:t>
            </a:r>
            <a:r>
              <a:rPr lang="en-US" sz="3200" spc="-15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Baskerville Old Face" pitchFamily="18" charset="0"/>
              </a:rPr>
              <a:t> Paper</a:t>
            </a:r>
            <a:endParaRPr lang="en-US" sz="3200" spc="-150" dirty="0">
              <a:ln>
                <a:solidFill>
                  <a:schemeClr val="accent3">
                    <a:lumMod val="75000"/>
                  </a:schemeClr>
                </a:solidFill>
              </a:ln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6576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733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Md. Omar </a:t>
            </a:r>
            <a:r>
              <a:rPr lang="en-US" sz="2400" dirty="0" err="1" smtClean="0"/>
              <a:t>Faruq</a:t>
            </a:r>
            <a:endParaRPr lang="en-US" sz="2400" dirty="0" smtClean="0"/>
          </a:p>
          <a:p>
            <a:r>
              <a:rPr lang="en-US" sz="2400" dirty="0" smtClean="0"/>
              <a:t>BA, (</a:t>
            </a:r>
            <a:r>
              <a:rPr lang="en-US" sz="2400" dirty="0" err="1" smtClean="0"/>
              <a:t>Hons</a:t>
            </a:r>
            <a:r>
              <a:rPr lang="en-US" sz="2400" dirty="0" smtClean="0"/>
              <a:t>’), MA, (English), </a:t>
            </a:r>
            <a:r>
              <a:rPr lang="en-US" sz="2400" dirty="0" err="1" smtClean="0"/>
              <a:t>B.Ed</a:t>
            </a:r>
            <a:r>
              <a:rPr lang="en-US" sz="2400" dirty="0" smtClean="0"/>
              <a:t>, EMBA(M.K.T), LL.B</a:t>
            </a:r>
          </a:p>
          <a:p>
            <a:r>
              <a:rPr lang="en-US" sz="2400" dirty="0" smtClean="0"/>
              <a:t>Assistant Teacher (English)</a:t>
            </a:r>
          </a:p>
          <a:p>
            <a:r>
              <a:rPr lang="en-US" sz="2400" dirty="0" err="1" smtClean="0"/>
              <a:t>Adda</a:t>
            </a:r>
            <a:r>
              <a:rPr lang="en-US" sz="2400" dirty="0" smtClean="0"/>
              <a:t> </a:t>
            </a:r>
            <a:r>
              <a:rPr lang="en-US" sz="2400" dirty="0" err="1" smtClean="0"/>
              <a:t>Umedia</a:t>
            </a:r>
            <a:r>
              <a:rPr lang="en-US" sz="2400" dirty="0" smtClean="0"/>
              <a:t> High School, </a:t>
            </a:r>
            <a:r>
              <a:rPr lang="en-US" sz="2400" dirty="0" err="1" smtClean="0"/>
              <a:t>Barura</a:t>
            </a:r>
            <a:r>
              <a:rPr lang="en-US" sz="2400" dirty="0" smtClean="0"/>
              <a:t>, </a:t>
            </a:r>
            <a:r>
              <a:rPr lang="en-US" sz="2400" dirty="0" err="1" smtClean="0"/>
              <a:t>Cumilla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 descr="E:\mmc image\MYXJ_20191220160618_f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3352800" cy="408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0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know the girl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905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who</a:t>
            </a:r>
            <a:r>
              <a:rPr lang="en-US" sz="2800" dirty="0" smtClean="0"/>
              <a:t>  came here yesterday.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05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the pen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9057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that</a:t>
            </a:r>
            <a:r>
              <a:rPr lang="en-US" sz="2800" dirty="0" smtClean="0"/>
              <a:t>   you are finding. 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048000" y="19812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1390650" y="895350"/>
            <a:ext cx="381000" cy="20955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rved Right Arrow 25"/>
          <p:cNvSpPr/>
          <p:nvPr/>
        </p:nvSpPr>
        <p:spPr>
          <a:xfrm rot="5564255">
            <a:off x="2581023" y="829853"/>
            <a:ext cx="402281" cy="1601044"/>
          </a:xfrm>
          <a:prstGeom prst="curvedRightArrow">
            <a:avLst>
              <a:gd name="adj1" fmla="val 25000"/>
              <a:gd name="adj2" fmla="val 83806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4800600" y="-76200"/>
            <a:ext cx="381000" cy="40386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8000" y="2895600"/>
            <a:ext cx="3505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" y="2895600"/>
            <a:ext cx="2438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24200" y="29718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rved Right Arrow 35"/>
          <p:cNvSpPr/>
          <p:nvPr/>
        </p:nvSpPr>
        <p:spPr>
          <a:xfrm rot="5564255">
            <a:off x="2699085" y="1851535"/>
            <a:ext cx="402281" cy="1532289"/>
          </a:xfrm>
          <a:prstGeom prst="curvedRightArrow">
            <a:avLst>
              <a:gd name="adj1" fmla="val 25000"/>
              <a:gd name="adj2" fmla="val 83806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0" y="381000"/>
            <a:ext cx="3810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Complex Sentence</a:t>
            </a:r>
            <a:endParaRPr lang="en-US" sz="3600" b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810000"/>
            <a:ext cx="182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told me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0" y="381000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why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3810000"/>
            <a:ext cx="4038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had bought the book.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4384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</a:rPr>
              <a:t>when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how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46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where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472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will explain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7000" y="4724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how </a:t>
            </a:r>
            <a:r>
              <a:rPr lang="en-US" sz="2800" dirty="0" smtClean="0"/>
              <a:t> the sun gives light to us.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47345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How </a:t>
            </a:r>
            <a:r>
              <a:rPr lang="en-US" sz="2800" dirty="0" smtClean="0"/>
              <a:t> the sun gives light to us   she will explain.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381000" y="5638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As</a:t>
            </a:r>
            <a:r>
              <a:rPr lang="en-US" sz="2800" dirty="0" smtClean="0"/>
              <a:t> it was raining , 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00" y="5638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could not go there. 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" y="5638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could not go there  </a:t>
            </a:r>
            <a:r>
              <a:rPr lang="en-US" sz="2800" dirty="0" smtClean="0">
                <a:solidFill>
                  <a:srgbClr val="CC0000"/>
                </a:solidFill>
              </a:rPr>
              <a:t>as</a:t>
            </a:r>
            <a:r>
              <a:rPr lang="en-US" sz="2800" dirty="0" smtClean="0"/>
              <a:t> it was raining.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524000" y="1905000"/>
            <a:ext cx="1219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47800" y="2971800"/>
            <a:ext cx="1295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.ggirl.jpg"/>
          <p:cNvPicPr>
            <a:picLocks noChangeAspect="1"/>
          </p:cNvPicPr>
          <p:nvPr/>
        </p:nvPicPr>
        <p:blipFill>
          <a:blip r:embed="rId2"/>
          <a:srcRect l="5579" r="10730"/>
          <a:stretch>
            <a:fillRect/>
          </a:stretch>
        </p:blipFill>
        <p:spPr>
          <a:xfrm>
            <a:off x="6492240" y="1066800"/>
            <a:ext cx="2575560" cy="1981200"/>
          </a:xfrm>
          <a:prstGeom prst="rect">
            <a:avLst/>
          </a:prstGeom>
        </p:spPr>
      </p:pic>
      <p:pic>
        <p:nvPicPr>
          <p:cNvPr id="34" name="Picture 33" descr=".finger.jpg"/>
          <p:cNvPicPr>
            <a:picLocks noChangeAspect="1"/>
          </p:cNvPicPr>
          <p:nvPr/>
        </p:nvPicPr>
        <p:blipFill>
          <a:blip r:embed="rId3"/>
          <a:srcRect t="8472" r="5556" b="8472"/>
          <a:stretch>
            <a:fillRect/>
          </a:stretch>
        </p:blipFill>
        <p:spPr>
          <a:xfrm>
            <a:off x="3962400" y="1295400"/>
            <a:ext cx="2819400" cy="12954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0"/>
              </a:schemeClr>
            </a:outerShdw>
          </a:effectLst>
        </p:spPr>
      </p:pic>
      <p:pic>
        <p:nvPicPr>
          <p:cNvPr id="50" name="Picture 49" descr=".ggirl.jpg"/>
          <p:cNvPicPr>
            <a:picLocks noChangeAspect="1"/>
          </p:cNvPicPr>
          <p:nvPr/>
        </p:nvPicPr>
        <p:blipFill>
          <a:blip r:embed="rId2"/>
          <a:srcRect l="5579"/>
          <a:stretch>
            <a:fillRect/>
          </a:stretch>
        </p:blipFill>
        <p:spPr>
          <a:xfrm>
            <a:off x="7238999" y="1447800"/>
            <a:ext cx="1676401" cy="1143000"/>
          </a:xfrm>
          <a:prstGeom prst="rect">
            <a:avLst/>
          </a:prstGeom>
        </p:spPr>
      </p:pic>
      <p:pic>
        <p:nvPicPr>
          <p:cNvPr id="33" name="Picture 32" descr=".offering-pen.jpg"/>
          <p:cNvPicPr>
            <a:picLocks noChangeAspect="1"/>
          </p:cNvPicPr>
          <p:nvPr/>
        </p:nvPicPr>
        <p:blipFill>
          <a:blip r:embed="rId4"/>
          <a:srcRect t="12500" r="17500" b="16250"/>
          <a:stretch>
            <a:fillRect/>
          </a:stretch>
        </p:blipFill>
        <p:spPr>
          <a:xfrm>
            <a:off x="6934200" y="2743200"/>
            <a:ext cx="2133600" cy="1066800"/>
          </a:xfrm>
          <a:prstGeom prst="rect">
            <a:avLst/>
          </a:prstGeom>
        </p:spPr>
      </p:pic>
      <p:sp>
        <p:nvSpPr>
          <p:cNvPr id="53" name="Right Arrow 52">
            <a:hlinkClick r:id="rId5" action="ppaction://hlinksldjump"/>
          </p:cNvPr>
          <p:cNvSpPr/>
          <p:nvPr/>
        </p:nvSpPr>
        <p:spPr>
          <a:xfrm>
            <a:off x="8229600" y="62484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3 0.02636 L -0.03837 0.0263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485 L -0.02916 -1.6763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457E-6 L -0.04166 -2.77457E-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15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15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5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5"/>
                            </p:stCondLst>
                            <p:childTnLst>
                              <p:par>
                                <p:cTn id="1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15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15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5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75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15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15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5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15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15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5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15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15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5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1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1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1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1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25"/>
                            </p:stCondLst>
                            <p:childTnLst>
                              <p:par>
                                <p:cTn id="1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1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1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0485 L 0.5 0.0013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00"/>
                            </p:stCondLst>
                            <p:childTnLst>
                              <p:par>
                                <p:cTn id="2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96532E-6 L -0.29166 0.00624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3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52601E-6 L 0.325 0.00624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6" grpId="2" animBg="1"/>
      <p:bldP spid="38" grpId="0" autoUpdateAnimBg="0"/>
      <p:bldP spid="39" grpId="0" autoUpdateAnimBg="0"/>
      <p:bldP spid="39" grpId="1" animBg="1"/>
      <p:bldP spid="40" grpId="0" autoUpdateAnimBg="0"/>
      <p:bldP spid="41" grpId="0" autoUpdateAnimBg="0"/>
      <p:bldP spid="41" grpId="1"/>
      <p:bldP spid="42" grpId="0" autoUpdateAnimBg="0"/>
      <p:bldP spid="42" grpId="1"/>
      <p:bldP spid="43" grpId="0"/>
      <p:bldP spid="44" grpId="0"/>
      <p:bldP spid="44" grpId="1"/>
      <p:bldP spid="44" grpId="2"/>
      <p:bldP spid="45" grpId="0"/>
      <p:bldP spid="45" grpId="1"/>
      <p:bldP spid="45" grpId="2"/>
      <p:bldP spid="46" grpId="0"/>
      <p:bldP spid="47" grpId="0"/>
      <p:bldP spid="47" grpId="1"/>
      <p:bldP spid="47" grpId="2"/>
      <p:bldP spid="48" grpId="0"/>
      <p:bldP spid="48" grpId="1"/>
      <p:bldP spid="48" grpId="2"/>
      <p:bldP spid="49" grpId="0"/>
      <p:bldP spid="27" grpId="0" animBg="1"/>
      <p:bldP spid="27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57800" y="28295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whom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2819400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him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 bought  it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3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 sister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</a:t>
            </a:r>
            <a:r>
              <a:rPr lang="en-US" sz="2800" dirty="0" smtClean="0"/>
              <a:t>  is  a  student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838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got a prize.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6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balls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that</a:t>
            </a:r>
            <a:r>
              <a:rPr lang="en-US" sz="2800" dirty="0" smtClean="0"/>
              <a:t>   are  rolling here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447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red in </a:t>
            </a:r>
            <a:r>
              <a:rPr lang="en-US" sz="2800" dirty="0" err="1" smtClean="0"/>
              <a:t>colour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58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book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2057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interesting.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2072366"/>
            <a:ext cx="78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20574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yesterday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819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 friend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came here.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invited </a:t>
            </a:r>
            <a:endParaRPr lang="en-US" sz="2800" dirty="0"/>
          </a:p>
        </p:txBody>
      </p:sp>
      <p:pic>
        <p:nvPicPr>
          <p:cNvPr id="25" name="Picture 24" descr=".white-wall-47482815.jpg"/>
          <p:cNvPicPr>
            <a:picLocks noChangeAspect="1"/>
          </p:cNvPicPr>
          <p:nvPr/>
        </p:nvPicPr>
        <p:blipFill>
          <a:blip r:embed="rId3">
            <a:lum bright="16000"/>
          </a:blip>
          <a:stretch>
            <a:fillRect/>
          </a:stretch>
        </p:blipFill>
        <p:spPr>
          <a:xfrm>
            <a:off x="5638800" y="819572"/>
            <a:ext cx="3505200" cy="19998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297359"/>
            <a:ext cx="4953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158750">
            <a:bevelT w="203200" h="406400" prst="softRound"/>
            <a:extrusionClr>
              <a:srgbClr val="C00000"/>
            </a:extrusion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Your turn to answer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1361182"/>
            <a:ext cx="67818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# How many clauses did you find in</a:t>
            </a:r>
          </a:p>
          <a:p>
            <a:r>
              <a:rPr lang="en-US" sz="3200" dirty="0" smtClean="0"/>
              <a:t>   each  sentence?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2580382"/>
            <a:ext cx="6781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# How are the clauses different from</a:t>
            </a:r>
          </a:p>
          <a:p>
            <a:r>
              <a:rPr lang="en-US" sz="3200" dirty="0" smtClean="0"/>
              <a:t>   one another?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3810000"/>
            <a:ext cx="6781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# How are the clauses linked up with</a:t>
            </a:r>
          </a:p>
          <a:p>
            <a:r>
              <a:rPr lang="en-US" sz="3200" dirty="0" smtClean="0"/>
              <a:t>   one another?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5094982"/>
            <a:ext cx="6781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# What is a Complex Sentence? How is</a:t>
            </a:r>
          </a:p>
          <a:p>
            <a:r>
              <a:rPr lang="en-US" sz="3200" dirty="0" smtClean="0"/>
              <a:t>   it different from Simple Sentence?</a:t>
            </a:r>
            <a:endParaRPr lang="en-US" sz="3200" dirty="0"/>
          </a:p>
        </p:txBody>
      </p:sp>
      <p:sp>
        <p:nvSpPr>
          <p:cNvPr id="31" name="5-Point Star 30">
            <a:hlinkClick r:id="rId4" action="ppaction://hlinksldjump"/>
          </p:cNvPr>
          <p:cNvSpPr/>
          <p:nvPr/>
        </p:nvSpPr>
        <p:spPr>
          <a:xfrm>
            <a:off x="8001000" y="685800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5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5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5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21387E-6 L 0.325 0.006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0.00138 L 0.15833 -0.0825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4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5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5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5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166 5.55112E-17 L 0.3875 0.0062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0.00138 L 0.15833 -0.08255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4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166 -1.7341E-6 L 0.14184 -0.06405 C 0.16302 -0.07815 0.19444 -0.08578 0.22725 -0.08578 C 0.26475 -0.08578 0.29461 -0.07815 0.3158 -0.06405 L 0.41666 -1.7341E-6 " pathEditMode="relative" rAng="0" ptsTypes="FffFF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4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416 -1.7341E-6 L -0.13715 -0.05318 C -0.12309 -0.0652 -0.10208 -0.07191 -0.0802 -0.07191 C -0.0552 -0.07191 -0.03524 -0.0652 -0.02118 -0.05318 L 0.04584 -1.7341E-6 " pathEditMode="relative" rAng="0" ptsTypes="FffFF">
                                      <p:cBhvr>
                                        <p:cTn id="102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3333 -1.7341E-6 L -0.16632 -0.05318 C -0.15225 -0.0652 -0.13125 -0.07191 -0.10937 -0.07191 C -0.08437 -0.07191 -0.06441 -0.0652 -0.05034 -0.05318 L 0.01667 -1.7341E-6 " pathEditMode="relative" rAng="0" ptsTypes="FffFF">
                                      <p:cBhvr>
                                        <p:cTn id="104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B133A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B133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938 -0.00162 L -0.09583 -0.05486 C -0.07222 -0.0669 -0.03663 -0.07361 0.00087 -0.07361 C 0.04305 -0.07361 0.0776 -0.0669 0.10104 -0.05486 L 0.21562 -0.00162 " pathEditMode="fixed" rAng="0" ptsTypes="FffFF">
                                      <p:cBhvr>
                                        <p:cTn id="11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1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1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75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1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1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25"/>
                            </p:stCondLst>
                            <p:childTnLst>
                              <p:par>
                                <p:cTn id="1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00"/>
                            </p:stCondLst>
                            <p:childTnLst>
                              <p:par>
                                <p:cTn id="1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15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15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5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5 -4.44444E-6 L -0.24375 0.05325 C -0.22413 0.06528 -0.19462 0.072 -0.16406 0.072 C -0.12899 0.072 -0.10104 0.06528 -0.08142 0.05325 L 0.0125 -4.44444E-6 " pathEditMode="fixed" rAng="0" ptsTypes="FffFF">
                                      <p:cBhvr>
                                        <p:cTn id="14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4.44444E-6 L 0.26667 -0.00487 " pathEditMode="fixed" rAng="0" ptsTypes="AA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44444E-6 L -0.08334 -4.44444E-6 " pathEditMode="fixed" rAng="0" ptsTypes="AA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9847 C -0.16736 -0.1061 -0.2125 -0.11188 -0.25747 -0.11188 C -0.4684 -0.11188 -0.63333 -0.02612 -0.63333 0.0779 C -0.63333 0.18077 -0.4684 0.26537 -0.25747 0.26537 C -0.2125 0.26537 -0.16736 0.26075 -0.125 0.25312 C -0.26667 0.22584 -0.36597 0.15788 -0.36597 0.0779 C -0.36597 -0.00324 -0.26667 -0.0712 -0.125 -0.09847 Z " pathEditMode="relative" rAng="0" ptsTypes="fffffff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17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3" grpId="0" autoUpdateAnimBg="0"/>
      <p:bldP spid="23" grpId="1" animBg="1"/>
      <p:bldP spid="23" grpId="2" animBg="1"/>
      <p:bldP spid="19" grpId="0"/>
      <p:bldP spid="19" grpId="1"/>
      <p:bldP spid="19" grpId="2"/>
      <p:bldP spid="2" grpId="0"/>
      <p:bldP spid="2" grpId="1"/>
      <p:bldP spid="3" grpId="0"/>
      <p:bldP spid="3" grpId="1"/>
      <p:bldP spid="3" grpId="2"/>
      <p:bldP spid="4" grpId="0"/>
      <p:bldP spid="4" grpId="1"/>
      <p:bldP spid="4" grpId="2"/>
      <p:bldP spid="5" grpId="0" autoUpdateAnimBg="0"/>
      <p:bldP spid="5" grpId="1" animBg="1"/>
      <p:bldP spid="5" grpId="2" animBg="1"/>
      <p:bldP spid="6" grpId="0"/>
      <p:bldP spid="6" grpId="1"/>
      <p:bldP spid="7" grpId="0"/>
      <p:bldP spid="7" grpId="1"/>
      <p:bldP spid="7" grpId="2"/>
      <p:bldP spid="8" grpId="0"/>
      <p:bldP spid="8" grpId="1"/>
      <p:bldP spid="8" grpId="2"/>
      <p:bldP spid="9" grpId="0" autoUpdateAnimBg="0"/>
      <p:bldP spid="9" grpId="1" animBg="1"/>
      <p:bldP spid="9" grpId="2" animBg="1"/>
      <p:bldP spid="17" grpId="0"/>
      <p:bldP spid="17" grpId="1"/>
      <p:bldP spid="18" grpId="0"/>
      <p:bldP spid="18" grpId="1"/>
      <p:bldP spid="18" grpId="2"/>
      <p:bldP spid="21" grpId="0"/>
      <p:bldP spid="21" grpId="1"/>
      <p:bldP spid="21" grpId="2"/>
      <p:bldP spid="20" grpId="0" autoUpdateAnimBg="0"/>
      <p:bldP spid="20" grpId="1" animBg="1"/>
      <p:bldP spid="20" grpId="2" animBg="1"/>
      <p:bldP spid="15" grpId="0"/>
      <p:bldP spid="15" grpId="1"/>
      <p:bldP spid="16" grpId="0"/>
      <p:bldP spid="16" grpId="1"/>
      <p:bldP spid="16" grpId="2"/>
      <p:bldP spid="22" grpId="0"/>
      <p:bldP spid="22" grpId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..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" y="0"/>
            <a:ext cx="9115603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1828800"/>
          <a:ext cx="6248400" cy="4053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2800"/>
                <a:gridCol w="2082800"/>
                <a:gridCol w="2082800"/>
              </a:tblGrid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Since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Because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Who</a:t>
                      </a:r>
                      <a:endParaRPr lang="en-US" sz="3200" b="0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Before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Which</a:t>
                      </a:r>
                      <a:endParaRPr lang="en-US" sz="3200" b="0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When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After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That</a:t>
                      </a:r>
                      <a:endParaRPr lang="en-US" sz="3200" b="0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While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Lest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What</a:t>
                      </a:r>
                      <a:endParaRPr lang="en-US" sz="3200" b="0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Though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So that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Whose</a:t>
                      </a:r>
                      <a:endParaRPr lang="en-US" sz="3200" b="0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Although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Provided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Whom</a:t>
                      </a:r>
                      <a:endParaRPr lang="en-US" sz="3200" b="0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If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Till/Until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Where</a:t>
                      </a:r>
                      <a:endParaRPr lang="en-US" sz="3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1091625"/>
            <a:ext cx="533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Linkers in Complex  Sentence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990600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spc="300" dirty="0" smtClean="0">
                <a:latin typeface="BatangChe" pitchFamily="49" charset="-127"/>
                <a:ea typeface="BatangChe" pitchFamily="49" charset="-127"/>
              </a:rPr>
              <a:t>Joining Sentences Together</a:t>
            </a:r>
            <a:endParaRPr lang="en-US" sz="2800" b="1" u="sng" spc="3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1" name="Picture 10" descr="Chai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1"/>
            <a:ext cx="6324600" cy="53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3124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Compound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04800"/>
            <a:ext cx="3124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sentence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37913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Shila</a:t>
            </a:r>
            <a:r>
              <a:rPr lang="en-US" sz="2800" dirty="0" smtClean="0"/>
              <a:t>  </a:t>
            </a:r>
            <a:r>
              <a:rPr lang="en-US" sz="2800" dirty="0" smtClean="0"/>
              <a:t>entered the room 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981200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1981200"/>
            <a:ext cx="81624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 and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981200"/>
            <a:ext cx="25393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occupied a seat.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1" y="2600980"/>
            <a:ext cx="1523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Entering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2590800"/>
            <a:ext cx="15382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room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25908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Shila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2590800"/>
            <a:ext cx="25393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occupied a seat.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32105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err="1" smtClean="0"/>
              <a:t>Shila</a:t>
            </a:r>
            <a:r>
              <a:rPr lang="en-US" sz="2800" dirty="0" smtClean="0"/>
              <a:t> entered </a:t>
            </a:r>
            <a:r>
              <a:rPr lang="en-US" sz="2800" dirty="0" smtClean="0"/>
              <a:t>the room, she occupied a seat.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28600" y="2590800"/>
            <a:ext cx="632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..h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2362200" cy="303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-3.33333E-6 L 0.06076 -3.33333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3.33333E-6 L 0.06111 3.33333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111 -3.33333E-6 L -0.02778 -3.33333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6666 -0.08403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06597 -0.09375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1667 -0.08264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2.22222E-6 L 0.07222 -0.08541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72084 -0.0007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83 -0.0007 L -0.0875 -0.07848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678 L -0.7375 -0.0878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7" grpId="0" animBg="1"/>
      <p:bldP spid="9" grpId="0"/>
      <p:bldP spid="12" grpId="0"/>
      <p:bldP spid="12" grpId="1"/>
      <p:bldP spid="12" grpId="2"/>
      <p:bldP spid="13" grpId="0" animBg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990600"/>
            <a:ext cx="586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spc="300" dirty="0" smtClean="0">
                <a:latin typeface="BatangChe" pitchFamily="49" charset="-127"/>
                <a:ea typeface="BatangChe" pitchFamily="49" charset="-127"/>
              </a:rPr>
              <a:t>Joining Sentences Together</a:t>
            </a:r>
            <a:endParaRPr lang="en-US" sz="2800" b="1" u="sng" spc="3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3124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Compound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04800"/>
            <a:ext cx="3124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sentence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69315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Shila</a:t>
            </a:r>
            <a:r>
              <a:rPr lang="en-US" sz="2800" dirty="0" smtClean="0"/>
              <a:t>  entered the room </a:t>
            </a:r>
            <a:r>
              <a:rPr lang="en-US" sz="2000" dirty="0" smtClean="0"/>
              <a:t>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/>
              <a:t> occupied a seat.</a:t>
            </a:r>
            <a:endParaRPr lang="en-US" sz="2800" dirty="0"/>
          </a:p>
        </p:txBody>
      </p:sp>
      <p:pic>
        <p:nvPicPr>
          <p:cNvPr id="17" name="Picture 16" descr=".ar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9792" y="1600200"/>
            <a:ext cx="1511808" cy="23622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04800" y="2514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Hena</a:t>
            </a:r>
            <a:r>
              <a:rPr lang="en-US" sz="2800" dirty="0" smtClean="0"/>
              <a:t> will go to school and attend her classes.</a:t>
            </a:r>
            <a:endParaRPr lang="en-US" sz="2800" dirty="0"/>
          </a:p>
        </p:txBody>
      </p:sp>
      <p:pic>
        <p:nvPicPr>
          <p:cNvPr id="24" name="Picture 23" descr=".arro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124200"/>
            <a:ext cx="1524000" cy="235915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>
            <a:off x="3581400" y="297180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10000" y="24384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32867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went to school  but  could not attend classes.</a:t>
            </a:r>
            <a:endParaRPr lang="en-US" sz="2800" dirty="0"/>
          </a:p>
        </p:txBody>
      </p:sp>
      <p:sp>
        <p:nvSpPr>
          <p:cNvPr id="37" name="Oval 36"/>
          <p:cNvSpPr/>
          <p:nvPr/>
        </p:nvSpPr>
        <p:spPr>
          <a:xfrm>
            <a:off x="2743200" y="33528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267200" y="373380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4800" y="3820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reached there timely 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3810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missed the bus.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3810000"/>
            <a:ext cx="76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39000" y="4267200"/>
            <a:ext cx="1752600" cy="2400300"/>
            <a:chOff x="4953000" y="4305300"/>
            <a:chExt cx="1752600" cy="2400300"/>
          </a:xfrm>
        </p:grpSpPr>
        <p:pic>
          <p:nvPicPr>
            <p:cNvPr id="43" name="Picture 42" descr=".bann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4305300"/>
              <a:ext cx="1752600" cy="24003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5257800" y="5181600"/>
              <a:ext cx="1219200" cy="13849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parajita" pitchFamily="34" charset="0"/>
                  <a:cs typeface="Aparajita" pitchFamily="34" charset="0"/>
                </a:rPr>
                <a:t>Cause-</a:t>
              </a:r>
            </a:p>
            <a:p>
              <a:r>
                <a:rPr lang="en-US" sz="3200" b="1" dirty="0" smtClean="0">
                  <a:latin typeface="Aparajita" pitchFamily="34" charset="0"/>
                  <a:cs typeface="Aparajita" pitchFamily="34" charset="0"/>
                </a:rPr>
                <a:t>Effect</a:t>
              </a:r>
            </a:p>
            <a:p>
              <a:endParaRPr lang="en-US" sz="2000" b="1" dirty="0">
                <a:latin typeface="Aparajita" pitchFamily="34" charset="0"/>
                <a:cs typeface="Aparajita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4800" y="46583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made a mistake, </a:t>
            </a:r>
            <a:r>
              <a:rPr lang="en-US" sz="2800" b="1" dirty="0" smtClean="0">
                <a:solidFill>
                  <a:srgbClr val="FF0000"/>
                </a:solidFill>
              </a:rPr>
              <a:t>therefore</a:t>
            </a:r>
            <a:r>
              <a:rPr lang="en-US" sz="2800" dirty="0" smtClean="0"/>
              <a:t> I suffered a lot.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5267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stood first, </a:t>
            </a:r>
            <a:r>
              <a:rPr lang="en-US" sz="2800" b="1" dirty="0" smtClean="0">
                <a:solidFill>
                  <a:srgbClr val="FF0000"/>
                </a:solidFill>
              </a:rPr>
              <a:t>so</a:t>
            </a:r>
            <a:r>
              <a:rPr lang="en-US" sz="2800" dirty="0" smtClean="0"/>
              <a:t>  everyone praised you.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1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1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 animBg="1"/>
      <p:bldP spid="39" grpId="0"/>
      <p:bldP spid="41" grpId="0"/>
      <p:bldP spid="42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F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2476500" cy="3352800"/>
          </a:xfrm>
          <a:prstGeom prst="rect">
            <a:avLst/>
          </a:prstGeom>
        </p:spPr>
      </p:pic>
      <p:pic>
        <p:nvPicPr>
          <p:cNvPr id="4" name="Picture 3" descr=".Conjun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52" y="1833762"/>
            <a:ext cx="2419048" cy="3652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47244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Co-relative Conjunctions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53425"/>
            <a:ext cx="3048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An Ideal Student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ideal student is he who possesses several ideal qualities.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556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The first and foremost duty of an ideal student</a:t>
            </a:r>
          </a:p>
          <a:p>
            <a:r>
              <a:rPr lang="en-US" sz="2800" dirty="0" smtClean="0"/>
              <a:t> is to pay attention to study.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2296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          Leaving aside the academic</a:t>
            </a:r>
          </a:p>
          <a:p>
            <a:r>
              <a:rPr lang="en-US" sz="2800" dirty="0" smtClean="0"/>
              <a:t>books, he is well informed in other things like current news, world politics etc.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    He is friendly with everyone but never keeps evil company.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9320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         Since he knows the value of      time, he never wastes time for nothing.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352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                               He gets up early in the morning and goes to bed early.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                       He knows that sound lies in sound body.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So, he takes exercise everyday in the evening.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6846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A student like him really deserves our praise, therefore, all students should follow his footprint.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6172200"/>
            <a:ext cx="152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Simple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6182380"/>
            <a:ext cx="16764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Complex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6172200"/>
            <a:ext cx="1828800" cy="523220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Compound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228600"/>
            <a:ext cx="3505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021140"/>
            <a:ext cx="8915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Read the following paragraph on ‘An Ideal Student’. Find out Simple, Complex and Compound sentences from the paragraph.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34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34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34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0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0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0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1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6" grpId="0"/>
      <p:bldP spid="6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121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Lucida Handwriting" pitchFamily="66" charset="0"/>
              </a:rPr>
              <a:t>Homework</a:t>
            </a:r>
            <a:endParaRPr lang="en-US" sz="48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8518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Write a paragraph on ‘An Ideal Teacher’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Using three kinds of sentences.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718137"/>
            <a:ext cx="4953000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Algerian" pitchFamily="82" charset="0"/>
              </a:rPr>
              <a:t>Goodbye</a:t>
            </a:r>
            <a:endParaRPr lang="en-US" sz="66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7" name="Picture 16" descr="download (1).jpg"/>
          <p:cNvPicPr>
            <a:picLocks noChangeAspect="1"/>
          </p:cNvPicPr>
          <p:nvPr/>
        </p:nvPicPr>
        <p:blipFill>
          <a:blip r:embed="rId4">
            <a:lum bright="-73000" contrast="12000"/>
          </a:blip>
          <a:stretch>
            <a:fillRect/>
          </a:stretch>
        </p:blipFill>
        <p:spPr>
          <a:xfrm rot="1753450">
            <a:off x="959733" y="893586"/>
            <a:ext cx="1426497" cy="152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73543E-7 L 0.67534 -0.0078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34 -0.00786 L 0.67534 0.2807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34 0.28076 L -0.00799 0.2585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00561"/>
            <a:ext cx="8382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Can you describe the activities in the picture box?</a:t>
            </a:r>
            <a:endParaRPr lang="en-US" sz="4000" dirty="0"/>
          </a:p>
        </p:txBody>
      </p:sp>
      <p:pic>
        <p:nvPicPr>
          <p:cNvPr id="3" name="Picture 2" descr="Bli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3886200" cy="201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tud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95800"/>
            <a:ext cx="3886200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atching fi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33" y="2219325"/>
            <a:ext cx="4047067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381000"/>
            <a:ext cx="3505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Students are  attending a class.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514600"/>
            <a:ext cx="426720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Fishermen were fishing </a:t>
            </a:r>
            <a:r>
              <a:rPr lang="en-US" sz="3200" b="1" dirty="0" smtClean="0">
                <a:solidFill>
                  <a:srgbClr val="FF0000"/>
                </a:solidFill>
              </a:rPr>
              <a:t>when</a:t>
            </a:r>
            <a:r>
              <a:rPr lang="en-US" sz="3200" dirty="0" smtClean="0"/>
              <a:t> a launch came.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094982"/>
            <a:ext cx="4724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 student took his seat </a:t>
            </a:r>
            <a:r>
              <a:rPr lang="en-US" sz="3200" b="1" dirty="0" smtClean="0">
                <a:solidFill>
                  <a:srgbClr val="0000FF"/>
                </a:solidFill>
              </a:rPr>
              <a:t>and</a:t>
            </a:r>
            <a:r>
              <a:rPr lang="en-US" sz="3200" dirty="0" smtClean="0"/>
              <a:t> started reading a book.</a:t>
            </a:r>
            <a:endParaRPr lang="en-US" sz="3200" dirty="0"/>
          </a:p>
        </p:txBody>
      </p:sp>
      <p:pic>
        <p:nvPicPr>
          <p:cNvPr id="13" name="Picture 12" descr="Blind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048000"/>
            <a:ext cx="3657600" cy="2286000"/>
          </a:xfrm>
          <a:prstGeom prst="rect">
            <a:avLst/>
          </a:prstGeom>
          <a:ln w="28575">
            <a:solidFill>
              <a:srgbClr val="00B050"/>
            </a:solidFill>
          </a:ln>
          <a:scene3d>
            <a:camera prst="isometricOffAxis1Left"/>
            <a:lightRig rig="threePt" dir="t"/>
          </a:scene3d>
        </p:spPr>
      </p:pic>
      <p:pic>
        <p:nvPicPr>
          <p:cNvPr id="14" name="Picture 13" descr="jgUp-E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276600"/>
            <a:ext cx="3657600" cy="2286000"/>
          </a:xfrm>
          <a:prstGeom prst="rect">
            <a:avLst/>
          </a:prstGeom>
          <a:ln w="28575"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5" name="Picture 14" descr="Student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3657600" cy="3657600"/>
          </a:xfrm>
          <a:prstGeom prst="rect">
            <a:avLst/>
          </a:prstGeom>
          <a:ln w="28575">
            <a:solidFill>
              <a:srgbClr val="00B050"/>
            </a:solidFill>
          </a:ln>
          <a:scene3d>
            <a:camera prst="isometricOffAxis1To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481E-7 L -0.13333 0.3774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0978" y="2429470"/>
            <a:ext cx="4293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Sentence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4962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Arabic Typesetting" pitchFamily="66" charset="-78"/>
                <a:cs typeface="Arabic Typesetting" pitchFamily="66" charset="-78"/>
              </a:rPr>
              <a:t>And its kinds</a:t>
            </a:r>
            <a:endParaRPr lang="en-US" sz="5400" b="1" spc="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8069"/>
            <a:ext cx="3962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Learning Objective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153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By the end of the lesson the students will be able to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a) write simple sentences correctly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29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b) distinguish a simple sentence from complex and compound sentences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673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c) describe things using three kinds of sentences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 flying bi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36" y="152400"/>
            <a:ext cx="3756314" cy="20574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762000" y="2606040"/>
          <a:ext cx="78486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bir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472440"/>
            <a:ext cx="2209800" cy="173736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362200" y="1371600"/>
            <a:ext cx="4724400" cy="1371600"/>
          </a:xfrm>
          <a:prstGeom prst="cloudCallout">
            <a:avLst>
              <a:gd name="adj1" fmla="val -5945"/>
              <a:gd name="adj2" fmla="val 563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birds that I saw were flying.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21133271">
            <a:off x="5638800" y="1981200"/>
            <a:ext cx="3505200" cy="1600200"/>
          </a:xfrm>
          <a:prstGeom prst="cloudCallout">
            <a:avLst>
              <a:gd name="adj1" fmla="val -5686"/>
              <a:gd name="adj2" fmla="val 599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One was crow but  the other was  pigeon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 rot="20700101">
            <a:off x="-42560" y="1734088"/>
            <a:ext cx="3048000" cy="1776715"/>
          </a:xfrm>
          <a:prstGeom prst="cloudCallout">
            <a:avLst>
              <a:gd name="adj1" fmla="val 33"/>
              <a:gd name="adj2" fmla="val 7125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 saw two birds in the sky.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503 -0.00555 L 0.33664 -0.00555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084 0.0155 L -0.64844 -0.04926 C -0.59132 -0.06383 -0.50591 -0.07192 -0.41702 -0.07192 C -0.31528 -0.07192 -0.23403 -0.06383 -0.17691 -0.04926 L 0.09583 0.0155 " pathEditMode="relative" rAng="0" ptsTypes="FffFF">
                                      <p:cBhvr>
                                        <p:cTn id="12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-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D635E1-E069-4421-8C51-DA2086C8A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4D635E1-E069-4421-8C51-DA2086C8A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36B34-6641-413C-AA17-5083F560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9636B34-6641-413C-AA17-5083F5608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97970-069B-4A6B-A97F-C3F7E6B66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2697970-069B-4A6B-A97F-C3F7E6B66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1E6C-497D-4DF2-8898-0BC95E273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09F1E6C-497D-4DF2-8898-0BC95E273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4EC1D-ABD3-4364-ACE3-DA50F758C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584EC1D-ABD3-4364-ACE3-DA50F758C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1DFA83-5611-449E-8533-11011794A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11DFA83-5611-449E-8533-11011794A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A1608-9619-437C-8BF0-0207019E0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880A1608-9619-437C-8BF0-0207019E0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 uiExpand="1" animBg="1"/>
      <p:bldP spid="9" grpId="0" uiExpand="1" animBg="1"/>
      <p:bldP spid="7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68069"/>
            <a:ext cx="3276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Simple Sentence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183898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girl 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2362200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in the kitchen.  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752600" y="1853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 eating  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18536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bread  </a:t>
            </a:r>
            <a:endParaRPr lang="en-US" sz="3200" dirty="0"/>
          </a:p>
        </p:txBody>
      </p:sp>
      <p:pic>
        <p:nvPicPr>
          <p:cNvPr id="40" name="Picture 39" descr="girl-ro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966" y="1758950"/>
            <a:ext cx="3417034" cy="2279650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5715000" y="1752600"/>
            <a:ext cx="1143000" cy="182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86600" y="3048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 rot="20691858">
            <a:off x="5968999" y="482454"/>
            <a:ext cx="1828800" cy="1066800"/>
          </a:xfrm>
          <a:prstGeom prst="wedgeEllipseCallout">
            <a:avLst>
              <a:gd name="adj1" fmla="val -31218"/>
              <a:gd name="adj2" fmla="val 981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Subject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 rot="20066540">
            <a:off x="7315200" y="1143747"/>
            <a:ext cx="1676400" cy="1146048"/>
          </a:xfrm>
          <a:prstGeom prst="wedgeEllipseCallout">
            <a:avLst>
              <a:gd name="adj1" fmla="val -63910"/>
              <a:gd name="adj2" fmla="val 7845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Object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 rot="1712282">
            <a:off x="6681164" y="3249325"/>
            <a:ext cx="1330723" cy="664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Verb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4799" y="5344180"/>
            <a:ext cx="141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</a:t>
            </a:r>
            <a:endParaRPr lang="en-US" sz="3200" dirty="0"/>
          </a:p>
        </p:txBody>
      </p:sp>
      <p:pic>
        <p:nvPicPr>
          <p:cNvPr id="36" name="Picture 35" descr=".my 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86200"/>
            <a:ext cx="3810000" cy="2971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0" y="533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throws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5334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 net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5867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into the water.</a:t>
            </a:r>
            <a:endParaRPr lang="en-US" sz="3200" dirty="0"/>
          </a:p>
        </p:txBody>
      </p:sp>
      <p:sp>
        <p:nvSpPr>
          <p:cNvPr id="18" name="Down Arrow Callout 17"/>
          <p:cNvSpPr/>
          <p:nvPr/>
        </p:nvSpPr>
        <p:spPr>
          <a:xfrm rot="20307656">
            <a:off x="241727" y="4963564"/>
            <a:ext cx="1447800" cy="7620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Subject</a:t>
            </a:r>
            <a:endParaRPr lang="en-US" sz="2800" dirty="0"/>
          </a:p>
        </p:txBody>
      </p:sp>
      <p:sp>
        <p:nvSpPr>
          <p:cNvPr id="21" name="Striped Right Arrow 20"/>
          <p:cNvSpPr/>
          <p:nvPr/>
        </p:nvSpPr>
        <p:spPr>
          <a:xfrm rot="20349100">
            <a:off x="471694" y="5800672"/>
            <a:ext cx="1371600" cy="762000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Verb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249 L 0.15677 -0.101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7" grpId="0"/>
      <p:bldP spid="38" grpId="0"/>
      <p:bldP spid="44" grpId="0" animBg="1"/>
      <p:bldP spid="45" grpId="0" animBg="1"/>
      <p:bldP spid="32" grpId="0" animBg="1"/>
      <p:bldP spid="33" grpId="0" animBg="1"/>
      <p:bldP spid="34" grpId="0" animBg="1"/>
      <p:bldP spid="35" grpId="0"/>
      <p:bldP spid="15" grpId="0"/>
      <p:bldP spid="16" grpId="0"/>
      <p:bldP spid="17" grpId="0"/>
      <p:bldP spid="18" grpId="0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Nazr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918117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..Nazr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54" y="1575911"/>
            <a:ext cx="3765846" cy="2919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7620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Some simple sentences are quite long.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16374E-6 L -0.26076 -0.164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152400"/>
            <a:ext cx="3276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long simple Sentence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039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039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039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decided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03938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039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book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0393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written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03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 </a:t>
            </a:r>
            <a:r>
              <a:rPr lang="en-US" sz="2800" dirty="0" err="1" smtClean="0"/>
              <a:t>Nazrul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Cloud Callout 10"/>
          <p:cNvSpPr/>
          <p:nvPr/>
        </p:nvSpPr>
        <p:spPr>
          <a:xfrm>
            <a:off x="0" y="3352800"/>
            <a:ext cx="2743200" cy="1600200"/>
          </a:xfrm>
          <a:prstGeom prst="cloudCallout">
            <a:avLst>
              <a:gd name="adj1" fmla="val -21429"/>
              <a:gd name="adj2" fmla="val 6974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Present  Participle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286000" y="3429000"/>
            <a:ext cx="2590800" cy="1524000"/>
          </a:xfrm>
          <a:prstGeom prst="cloudCallout">
            <a:avLst>
              <a:gd name="adj1" fmla="val -23416"/>
              <a:gd name="adj2" fmla="val 687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Main Verb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324600" y="3276600"/>
            <a:ext cx="2438400" cy="1524000"/>
          </a:xfrm>
          <a:prstGeom prst="cloudCallout">
            <a:avLst>
              <a:gd name="adj1" fmla="val -33867"/>
              <a:gd name="adj2" fmla="val 736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Past Participle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0393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buy</a:t>
            </a:r>
            <a:endParaRPr lang="en-US" sz="2800" dirty="0"/>
          </a:p>
        </p:txBody>
      </p:sp>
      <p:sp>
        <p:nvSpPr>
          <p:cNvPr id="26" name="Cloud Callout 25"/>
          <p:cNvSpPr/>
          <p:nvPr/>
        </p:nvSpPr>
        <p:spPr>
          <a:xfrm>
            <a:off x="4114800" y="3418820"/>
            <a:ext cx="2514600" cy="1447800"/>
          </a:xfrm>
          <a:prstGeom prst="cloudCallout">
            <a:avLst>
              <a:gd name="adj1" fmla="val -44877"/>
              <a:gd name="adj2" fmla="val 72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Infinitive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7" name="Picture 36" descr="..Nazrul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3767328" cy="2916936"/>
          </a:xfrm>
          <a:prstGeom prst="rect">
            <a:avLst/>
          </a:prstGeom>
          <a:ln>
            <a:noFill/>
          </a:ln>
          <a:effectLst>
            <a:outerShdw blurRad="12700" dist="12700" sx="86000" sy="86000" algn="tl" rotWithShape="0">
              <a:srgbClr val="333333">
                <a:alpha val="8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884"/>
            <a:ext cx="8666684" cy="6355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" y="0"/>
            <a:ext cx="9107276" cy="6858000"/>
            <a:chOff x="1" y="0"/>
            <a:chExt cx="9107276" cy="6858000"/>
          </a:xfrm>
        </p:grpSpPr>
        <p:pic>
          <p:nvPicPr>
            <p:cNvPr id="6" name="Picture 5" descr=".banner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9107276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58635">
              <a:off x="2144669" y="1416056"/>
              <a:ext cx="5053914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A </a:t>
              </a:r>
              <a:r>
                <a:rPr lang="en-US" sz="4800" b="1" dirty="0" smtClean="0">
                  <a:solidFill>
                    <a:srgbClr val="FF0000"/>
                  </a:solidFill>
                </a:rPr>
                <a:t>Simple Sentence </a:t>
              </a:r>
              <a:r>
                <a:rPr lang="en-US" sz="4800" dirty="0" smtClean="0"/>
                <a:t>is a sentence that  centres round a single </a:t>
              </a:r>
              <a:r>
                <a:rPr lang="en-US" sz="4800" b="1" dirty="0" smtClean="0">
                  <a:solidFill>
                    <a:srgbClr val="0000FF"/>
                  </a:solidFill>
                </a:rPr>
                <a:t>Finite Verb</a:t>
              </a:r>
              <a:r>
                <a:rPr lang="en-US" sz="4800" dirty="0" smtClean="0"/>
                <a:t>.</a:t>
              </a:r>
              <a:endParaRPr lang="en-US" sz="3200" dirty="0" smtClean="0"/>
            </a:p>
            <a:p>
              <a:r>
                <a:rPr lang="en-US" sz="3200" dirty="0" smtClean="0"/>
                <a:t>     </a:t>
              </a:r>
              <a:r>
                <a:rPr lang="en-US" sz="3200" b="1" i="1" u="sng" dirty="0" smtClean="0">
                  <a:solidFill>
                    <a:srgbClr val="CC0000"/>
                  </a:solidFill>
                </a:rPr>
                <a:t>It can also take-</a:t>
              </a:r>
            </a:p>
            <a:p>
              <a:r>
                <a:rPr lang="en-US" sz="3200" dirty="0" smtClean="0"/>
                <a:t>          # Infinitive</a:t>
              </a:r>
            </a:p>
            <a:p>
              <a:r>
                <a:rPr lang="en-US" sz="3200" dirty="0" smtClean="0"/>
                <a:t>          # Gerund  or</a:t>
              </a:r>
            </a:p>
            <a:p>
              <a:r>
                <a:rPr lang="en-US" sz="3200" dirty="0" smtClean="0"/>
                <a:t>          # Participle.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720</Words>
  <Application>Microsoft Office PowerPoint</Application>
  <PresentationFormat>On-screen Show (4:3)</PresentationFormat>
  <Paragraphs>172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Toshiba</cp:lastModifiedBy>
  <cp:revision>64</cp:revision>
  <dcterms:created xsi:type="dcterms:W3CDTF">2006-08-16T00:00:00Z</dcterms:created>
  <dcterms:modified xsi:type="dcterms:W3CDTF">2020-10-11T11:20:40Z</dcterms:modified>
</cp:coreProperties>
</file>