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5" r:id="rId2"/>
    <p:sldId id="279" r:id="rId3"/>
    <p:sldId id="423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89E8-7429-47FD-9118-051DE329559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00B4-1B41-4973-AB2C-CB5E53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F4A-6692-4C9F-8F93-8124D7D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B73FD-5D9A-4E14-A22D-45A5F184A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7FF27-D204-408C-B16D-25D6C32C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DD3C-35B4-4143-96E2-E65757B6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852A8-DF7B-45B2-85F8-581AA97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62F9-ADAB-4A2A-A669-1AE3D2BD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A9D03-8F2B-4021-AB3F-FF524B679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ACBE-75BD-43D3-AAF2-CF2C353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4B38-3E34-495F-8B15-A23A5EB3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557E-ED79-43CD-9E9A-5B4FCCB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D8663-9BC9-4107-A11A-D3642B309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EFE7C-B3D7-4885-AED6-7EBDAD602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A7D5-F3FC-47E8-9A71-3047489E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01912-05FA-4E1F-8011-2AC18CE9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228F-EA7F-4F79-B4B2-67090115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87FB-C20C-417F-9148-2CB9A913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5219-0685-4619-A97B-44B526E4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0DC0C-98F4-48A4-9947-FCB13F5D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2414-8B8F-4A4D-B2AF-90ACB5EA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53735-83DA-46E6-99B2-7EC57811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68A7-B73A-4231-B471-E3162FEB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EC538-3690-4C52-8850-D0781582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19CF-BEC0-442C-B161-59B20B35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5ABF2-4BF7-4A31-A9A9-2FF5B74C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1DDAD-7307-48D2-A753-0FE5306D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9BA1-25D3-4382-BE03-A071715D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626B-E22A-4AC5-B985-C5EF1D727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24C8A-1FED-43F6-971F-5A3C2B6E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F31AD-A27C-4C61-A56F-6CE6EFD9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BE94-4E18-4CF3-AD20-263E5B9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B9A5C-5AC2-4E93-A8D4-556C7B97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D8BF-2778-4467-949D-46A85AFF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15F8-E772-466C-9A68-18323C2DC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1B7A5-9B87-47B7-8983-2A07B525B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DD13A-6894-47D0-9148-C50589450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A79F1-D4F7-440E-9D9B-619441526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2515F-C94A-49DD-8E46-1BE7C7B7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446A3-512C-494A-9F1F-80B80DAD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499F9-B066-49EB-8090-2A5A94BF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C24D-6B38-4AE7-9C16-60DC9BE0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A6942-5382-477B-9367-D11D255A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DFEE6-9452-4895-91B2-B61EC774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33386-30B0-489C-8EB1-8A9CB16C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FC0A-912E-473A-9C21-7B44984F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F410-EECC-4FE0-A0D2-81CC37C1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DCCAA-287E-4653-8637-6E15FA8C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3895-0916-4C1C-8B55-D0C600CA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4EF8-C6FC-49A4-BA74-66E17F8E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1AA0E-4DE4-4CBC-A796-2731E0EEB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B557B-4FC7-4A47-8087-1F3E3D73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EA341-3421-4103-87BE-35001783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09469-CBA5-4733-A4FB-194C1D0A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3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6480-D2CB-4562-AEED-97E2DB56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459CE8-7796-4448-A70E-4C1AA3255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FF8AE-A102-4EBB-9F7C-E384C7491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BA464-6791-4CD4-A396-AA84E1A3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D7436-6118-4C9B-B54C-795BF8F681A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A31EC-726F-4274-9FDE-4EF05272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5C974-A366-4F4C-9A91-3D20A33E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AED3585-EC73-4FA2-B7D8-BF7BBBC93ED6}"/>
              </a:ext>
            </a:extLst>
          </p:cNvPr>
          <p:cNvGrpSpPr/>
          <p:nvPr userDrawn="1"/>
        </p:nvGrpSpPr>
        <p:grpSpPr>
          <a:xfrm>
            <a:off x="8012193" y="-1282019"/>
            <a:ext cx="4179807" cy="3044257"/>
            <a:chOff x="8012193" y="-1282019"/>
            <a:chExt cx="4179807" cy="304425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3C3CD18-E9B8-484F-AE78-F9BD113A3D5F}"/>
                </a:ext>
              </a:extLst>
            </p:cNvPr>
            <p:cNvSpPr/>
            <p:nvPr userDrawn="1"/>
          </p:nvSpPr>
          <p:spPr>
            <a:xfrm rot="19679371">
              <a:off x="8012193" y="-1282019"/>
              <a:ext cx="3952108" cy="3044257"/>
            </a:xfrm>
            <a:custGeom>
              <a:avLst/>
              <a:gdLst>
                <a:gd name="connsiteX0" fmla="*/ 3952108 w 3952108"/>
                <a:gd name="connsiteY0" fmla="*/ 2469830 h 3044257"/>
                <a:gd name="connsiteX1" fmla="*/ 3943937 w 3952108"/>
                <a:gd name="connsiteY1" fmla="*/ 2519476 h 3044257"/>
                <a:gd name="connsiteX2" fmla="*/ 3615884 w 3952108"/>
                <a:gd name="connsiteY2" fmla="*/ 3044257 h 3044257"/>
                <a:gd name="connsiteX3" fmla="*/ 3613404 w 3952108"/>
                <a:gd name="connsiteY3" fmla="*/ 3041083 h 3044257"/>
                <a:gd name="connsiteX4" fmla="*/ 3484534 w 3952108"/>
                <a:gd name="connsiteY4" fmla="*/ 2930173 h 3044257"/>
                <a:gd name="connsiteX5" fmla="*/ 1699751 w 3952108"/>
                <a:gd name="connsiteY5" fmla="*/ 1851761 h 3044257"/>
                <a:gd name="connsiteX6" fmla="*/ 422908 w 3952108"/>
                <a:gd name="connsiteY6" fmla="*/ 832173 h 3044257"/>
                <a:gd name="connsiteX7" fmla="*/ 36956 w 3952108"/>
                <a:gd name="connsiteY7" fmla="*/ 93274 h 3044257"/>
                <a:gd name="connsiteX8" fmla="*/ 0 w 3952108"/>
                <a:gd name="connsiteY8" fmla="*/ 0 h 3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2108" h="3044257">
                  <a:moveTo>
                    <a:pt x="3952108" y="2469830"/>
                  </a:moveTo>
                  <a:lnTo>
                    <a:pt x="3943937" y="2519476"/>
                  </a:lnTo>
                  <a:lnTo>
                    <a:pt x="3615884" y="3044257"/>
                  </a:lnTo>
                  <a:lnTo>
                    <a:pt x="3613404" y="3041083"/>
                  </a:lnTo>
                  <a:cubicBezTo>
                    <a:pt x="3577753" y="3000520"/>
                    <a:pt x="3535321" y="2962342"/>
                    <a:pt x="3484534" y="2930173"/>
                  </a:cubicBezTo>
                  <a:cubicBezTo>
                    <a:pt x="3123383" y="2701420"/>
                    <a:pt x="2210022" y="2201427"/>
                    <a:pt x="1699751" y="1851761"/>
                  </a:cubicBezTo>
                  <a:cubicBezTo>
                    <a:pt x="1189479" y="1502095"/>
                    <a:pt x="693966" y="1299484"/>
                    <a:pt x="422908" y="832173"/>
                  </a:cubicBezTo>
                  <a:cubicBezTo>
                    <a:pt x="321262" y="656932"/>
                    <a:pt x="163368" y="378751"/>
                    <a:pt x="36956" y="9327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">
                  <a:schemeClr val="bg1"/>
                </a:gs>
                <a:gs pos="69000">
                  <a:schemeClr val="bg1"/>
                </a:gs>
                <a:gs pos="54000">
                  <a:schemeClr val="accent5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298450" h="6350"/>
              <a:bevelB w="571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C637813-181C-4244-A1B1-B9C693368C3C}"/>
                </a:ext>
              </a:extLst>
            </p:cNvPr>
            <p:cNvSpPr/>
            <p:nvPr userDrawn="1"/>
          </p:nvSpPr>
          <p:spPr>
            <a:xfrm>
              <a:off x="11090366" y="643879"/>
              <a:ext cx="1101634" cy="479527"/>
            </a:xfrm>
            <a:custGeom>
              <a:avLst/>
              <a:gdLst>
                <a:gd name="connsiteX0" fmla="*/ 536599 w 745772"/>
                <a:gd name="connsiteY0" fmla="*/ 49 h 586981"/>
                <a:gd name="connsiteX1" fmla="*/ 600892 w 745772"/>
                <a:gd name="connsiteY1" fmla="*/ 967 h 586981"/>
                <a:gd name="connsiteX2" fmla="*/ 730398 w 745772"/>
                <a:gd name="connsiteY2" fmla="*/ 7703 h 586981"/>
                <a:gd name="connsiteX3" fmla="*/ 745772 w 745772"/>
                <a:gd name="connsiteY3" fmla="*/ 11273 h 586981"/>
                <a:gd name="connsiteX4" fmla="*/ 745772 w 745772"/>
                <a:gd name="connsiteY4" fmla="*/ 586981 h 586981"/>
                <a:gd name="connsiteX5" fmla="*/ 732643 w 745772"/>
                <a:gd name="connsiteY5" fmla="*/ 573691 h 586981"/>
                <a:gd name="connsiteX6" fmla="*/ 548640 w 745772"/>
                <a:gd name="connsiteY6" fmla="*/ 327538 h 586981"/>
                <a:gd name="connsiteX7" fmla="*/ 287383 w 745772"/>
                <a:gd name="connsiteY7" fmla="*/ 131595 h 586981"/>
                <a:gd name="connsiteX8" fmla="*/ 0 w 745772"/>
                <a:gd name="connsiteY8" fmla="*/ 14030 h 586981"/>
                <a:gd name="connsiteX9" fmla="*/ 195943 w 745772"/>
                <a:gd name="connsiteY9" fmla="*/ 967 h 586981"/>
                <a:gd name="connsiteX10" fmla="*/ 365760 w 745772"/>
                <a:gd name="connsiteY10" fmla="*/ 967 h 586981"/>
                <a:gd name="connsiteX11" fmla="*/ 536599 w 745772"/>
                <a:gd name="connsiteY11" fmla="*/ 49 h 58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772" h="586981">
                  <a:moveTo>
                    <a:pt x="536599" y="49"/>
                  </a:moveTo>
                  <a:cubicBezTo>
                    <a:pt x="561704" y="151"/>
                    <a:pt x="584564" y="423"/>
                    <a:pt x="600892" y="967"/>
                  </a:cubicBezTo>
                  <a:cubicBezTo>
                    <a:pt x="649878" y="2600"/>
                    <a:pt x="697639" y="3008"/>
                    <a:pt x="730398" y="7703"/>
                  </a:cubicBezTo>
                  <a:lnTo>
                    <a:pt x="745772" y="11273"/>
                  </a:lnTo>
                  <a:lnTo>
                    <a:pt x="745772" y="586981"/>
                  </a:lnTo>
                  <a:lnTo>
                    <a:pt x="732643" y="573691"/>
                  </a:lnTo>
                  <a:cubicBezTo>
                    <a:pt x="684168" y="516133"/>
                    <a:pt x="609056" y="386321"/>
                    <a:pt x="548640" y="327538"/>
                  </a:cubicBezTo>
                  <a:cubicBezTo>
                    <a:pt x="468086" y="249161"/>
                    <a:pt x="378823" y="183846"/>
                    <a:pt x="287383" y="131595"/>
                  </a:cubicBezTo>
                  <a:cubicBezTo>
                    <a:pt x="195943" y="79344"/>
                    <a:pt x="97971" y="46687"/>
                    <a:pt x="0" y="14030"/>
                  </a:cubicBezTo>
                  <a:lnTo>
                    <a:pt x="195943" y="967"/>
                  </a:lnTo>
                  <a:lnTo>
                    <a:pt x="365760" y="967"/>
                  </a:lnTo>
                  <a:cubicBezTo>
                    <a:pt x="365760" y="967"/>
                    <a:pt x="461283" y="-258"/>
                    <a:pt x="536599" y="4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96B459-FDBD-40DF-976C-FBF306370ED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1" y="6071248"/>
            <a:ext cx="836198" cy="83619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BE339-06A8-42E2-954B-9C804138836C}"/>
              </a:ext>
            </a:extLst>
          </p:cNvPr>
          <p:cNvSpPr txBox="1"/>
          <p:nvPr userDrawn="1"/>
        </p:nvSpPr>
        <p:spPr>
          <a:xfrm>
            <a:off x="10082329" y="38281"/>
            <a:ext cx="2066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Kalam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Shanta</a:t>
            </a:r>
          </a:p>
        </p:txBody>
      </p:sp>
      <p:grpSp>
        <p:nvGrpSpPr>
          <p:cNvPr id="12" name="组合 9">
            <a:extLst>
              <a:ext uri="{FF2B5EF4-FFF2-40B4-BE49-F238E27FC236}">
                <a16:creationId xmlns:a16="http://schemas.microsoft.com/office/drawing/2014/main" id="{9700A796-5E87-4A01-828F-0FA2F074F3C9}"/>
              </a:ext>
            </a:extLst>
          </p:cNvPr>
          <p:cNvGrpSpPr/>
          <p:nvPr userDrawn="1"/>
        </p:nvGrpSpPr>
        <p:grpSpPr>
          <a:xfrm>
            <a:off x="364061" y="379701"/>
            <a:ext cx="664655" cy="66465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0">
              <a:extLst>
                <a:ext uri="{FF2B5EF4-FFF2-40B4-BE49-F238E27FC236}">
                  <a16:creationId xmlns:a16="http://schemas.microsoft.com/office/drawing/2014/main" id="{E79696C6-D630-4E69-9EA3-96B66FC0273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4" name="椭圆 11">
              <a:extLst>
                <a:ext uri="{FF2B5EF4-FFF2-40B4-BE49-F238E27FC236}">
                  <a16:creationId xmlns:a16="http://schemas.microsoft.com/office/drawing/2014/main" id="{0B7E48FE-32E8-41F5-AAB7-A9A6F803BE9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5" name="Half Frame 14">
            <a:extLst>
              <a:ext uri="{FF2B5EF4-FFF2-40B4-BE49-F238E27FC236}">
                <a16:creationId xmlns:a16="http://schemas.microsoft.com/office/drawing/2014/main" id="{10E19DFD-E796-419D-AEE3-8800CC57F7E7}"/>
              </a:ext>
            </a:extLst>
          </p:cNvPr>
          <p:cNvSpPr/>
          <p:nvPr userDrawn="1"/>
        </p:nvSpPr>
        <p:spPr>
          <a:xfrm>
            <a:off x="29651" y="-1"/>
            <a:ext cx="3683227" cy="5786847"/>
          </a:xfrm>
          <a:prstGeom prst="halfFrame">
            <a:avLst>
              <a:gd name="adj1" fmla="val 11854"/>
              <a:gd name="adj2" fmla="val 113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EC17616-E0B3-467F-A833-F4C31C2F11A1}"/>
              </a:ext>
            </a:extLst>
          </p:cNvPr>
          <p:cNvSpPr/>
          <p:nvPr userDrawn="1"/>
        </p:nvSpPr>
        <p:spPr>
          <a:xfrm>
            <a:off x="29651" y="0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61960C8A-8419-4CFE-A2B5-40B7870DA1E7}"/>
              </a:ext>
            </a:extLst>
          </p:cNvPr>
          <p:cNvSpPr/>
          <p:nvPr userDrawn="1"/>
        </p:nvSpPr>
        <p:spPr>
          <a:xfrm flipH="1" flipV="1">
            <a:off x="1205053" y="1567543"/>
            <a:ext cx="10986946" cy="5290456"/>
          </a:xfrm>
          <a:prstGeom prst="halfFrame">
            <a:avLst>
              <a:gd name="adj1" fmla="val 9455"/>
              <a:gd name="adj2" fmla="val 8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BABD3407-1FE3-4361-83E0-464C4B0C96E1}"/>
              </a:ext>
            </a:extLst>
          </p:cNvPr>
          <p:cNvSpPr/>
          <p:nvPr userDrawn="1"/>
        </p:nvSpPr>
        <p:spPr>
          <a:xfrm flipH="1" flipV="1">
            <a:off x="2065907" y="2149008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10-Oct-20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 descr="fami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6" y="300433"/>
            <a:ext cx="11555448" cy="62551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1533379" y="970670"/>
            <a:ext cx="90736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2" y="1063879"/>
            <a:ext cx="5034623" cy="4492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3944" y="360457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My family</a:t>
            </a:r>
            <a:endParaRPr lang="en-US" sz="2800" dirty="0"/>
          </a:p>
        </p:txBody>
      </p:sp>
      <p:sp>
        <p:nvSpPr>
          <p:cNvPr id="11" name="Cloud Callout 10"/>
          <p:cNvSpPr/>
          <p:nvPr/>
        </p:nvSpPr>
        <p:spPr>
          <a:xfrm>
            <a:off x="6091311" y="1308296"/>
            <a:ext cx="5205046" cy="4360984"/>
          </a:xfrm>
          <a:prstGeom prst="cloudCallout">
            <a:avLst>
              <a:gd name="adj1" fmla="val -94347"/>
              <a:gd name="adj2" fmla="val -2653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I’m </a:t>
            </a:r>
            <a:r>
              <a:rPr lang="en-US" sz="3600" dirty="0" err="1">
                <a:solidFill>
                  <a:schemeClr val="tx1"/>
                </a:solidFill>
                <a:latin typeface="Book Antiqua" pitchFamily="18" charset="0"/>
              </a:rPr>
              <a:t>Tisha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. I’m a student. I’m in class 3. There are four people in my family.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8271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1" y="1128939"/>
            <a:ext cx="4591929" cy="486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loud Callout 8"/>
          <p:cNvSpPr/>
          <p:nvPr/>
        </p:nvSpPr>
        <p:spPr>
          <a:xfrm>
            <a:off x="6091311" y="1308296"/>
            <a:ext cx="5205046" cy="4360984"/>
          </a:xfrm>
          <a:prstGeom prst="cloudCallout">
            <a:avLst>
              <a:gd name="adj1" fmla="val -72996"/>
              <a:gd name="adj2" fmla="val 798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My mother is a teacher.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3944" y="360457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My family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4048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9" y="1143000"/>
            <a:ext cx="454386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Retail-Banking-Products-of-the-City-Bank-Lim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026" y="1230144"/>
            <a:ext cx="2011680" cy="5142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3944" y="360457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My family</a:t>
            </a:r>
            <a:endParaRPr lang="en-US" sz="2800" dirty="0"/>
          </a:p>
        </p:txBody>
      </p:sp>
      <p:sp>
        <p:nvSpPr>
          <p:cNvPr id="9" name="Cloud Callout 8"/>
          <p:cNvSpPr/>
          <p:nvPr/>
        </p:nvSpPr>
        <p:spPr>
          <a:xfrm>
            <a:off x="6091311" y="1308296"/>
            <a:ext cx="5205046" cy="4360984"/>
          </a:xfrm>
          <a:prstGeom prst="cloudCallout">
            <a:avLst>
              <a:gd name="adj1" fmla="val -84618"/>
              <a:gd name="adj2" fmla="val 121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My father is a banker.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3880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39078247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0" y="1266091"/>
            <a:ext cx="4403186" cy="452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23944" y="360457"/>
            <a:ext cx="1912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My family</a:t>
            </a:r>
            <a:endParaRPr lang="en-US" sz="2800" dirty="0"/>
          </a:p>
        </p:txBody>
      </p:sp>
      <p:sp>
        <p:nvSpPr>
          <p:cNvPr id="7" name="Cloud Callout 6"/>
          <p:cNvSpPr/>
          <p:nvPr/>
        </p:nvSpPr>
        <p:spPr>
          <a:xfrm>
            <a:off x="6091311" y="1308296"/>
            <a:ext cx="5205046" cy="4360984"/>
          </a:xfrm>
          <a:prstGeom prst="cloudCallout">
            <a:avLst>
              <a:gd name="adj1" fmla="val -111915"/>
              <a:gd name="adj2" fmla="val 1379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My brother is two years old.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5995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01892" y="520501"/>
            <a:ext cx="378821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Teachers reading</a:t>
            </a:r>
          </a:p>
        </p:txBody>
      </p:sp>
      <p:pic>
        <p:nvPicPr>
          <p:cNvPr id="9" name="Picture 8" descr="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0" y="1670538"/>
            <a:ext cx="10719581" cy="46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715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04672" y="604894"/>
            <a:ext cx="338265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Students reading</a:t>
            </a:r>
          </a:p>
        </p:txBody>
      </p:sp>
      <p:pic>
        <p:nvPicPr>
          <p:cNvPr id="6" name="Picture 5" descr="eng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0" y="1670538"/>
            <a:ext cx="10719581" cy="46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6761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217" y="407959"/>
            <a:ext cx="12554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Pair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315" y="1786592"/>
            <a:ext cx="1877437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Ask and answer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5409" y="351690"/>
            <a:ext cx="970670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My family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dirty="0">
                <a:latin typeface="Book Antiqua" pitchFamily="18" charset="0"/>
              </a:rPr>
              <a:t>I’m </a:t>
            </a:r>
            <a:r>
              <a:rPr lang="en-US" dirty="0" err="1">
                <a:latin typeface="Book Antiqua" pitchFamily="18" charset="0"/>
              </a:rPr>
              <a:t>Tisha</a:t>
            </a:r>
            <a:r>
              <a:rPr lang="en-US" dirty="0">
                <a:latin typeface="Book Antiqua" pitchFamily="18" charset="0"/>
              </a:rPr>
              <a:t>. I’m a student. I’m in class 3. There are four people in my family. My mother is a teacher . My father is a banker. My brother is two years old.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205131" y="2569012"/>
            <a:ext cx="102881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is the girl’s name? What class is she in?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How many people are there in her family?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does her mother do?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What does her father do?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ook Antiqua" pitchFamily="18" charset="0"/>
              </a:rPr>
              <a:t>How old her brother?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9589" y="3010481"/>
            <a:ext cx="1005403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Answer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7386" y="3699798"/>
            <a:ext cx="1005403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Answer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9590" y="4459453"/>
            <a:ext cx="1005403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Answer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9589" y="5148770"/>
            <a:ext cx="1005403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Answer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9591" y="5936560"/>
            <a:ext cx="1005403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Answer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47783" y="844063"/>
            <a:ext cx="590839" cy="2250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15254" y="813600"/>
            <a:ext cx="776055" cy="255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00325" y="827667"/>
            <a:ext cx="1254359" cy="255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83545" y="1137155"/>
            <a:ext cx="956602" cy="2555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09481" y="1123089"/>
            <a:ext cx="1437238" cy="227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46918" y="1123087"/>
            <a:ext cx="801857" cy="241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87537" y="2996414"/>
            <a:ext cx="416652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Please click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answer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button for answer</a:t>
            </a:r>
          </a:p>
        </p:txBody>
      </p:sp>
    </p:spTree>
    <p:extLst>
      <p:ext uri="{BB962C8B-B14F-4D97-AF65-F5344CB8AC3E}">
        <p14:creationId xmlns:p14="http://schemas.microsoft.com/office/powerpoint/2010/main" val="244136023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411" y="36045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8413" y="1514678"/>
            <a:ext cx="4559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Which word is missing?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0605" y="2934845"/>
            <a:ext cx="1939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People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4334" y="5256015"/>
            <a:ext cx="2222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Teacher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2808" y="3680433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Banker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8742" y="4440088"/>
            <a:ext cx="19720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Family</a:t>
            </a:r>
            <a:endParaRPr lang="en-US" sz="4400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Book Antiqua" pitchFamily="18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5214" y="1228634"/>
            <a:ext cx="6449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Look attentively. Now we play a game. Everybody close your eyes.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73896" y="1484757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  <a:cs typeface="NikoshBAN" panose="02000000000000000000" pitchFamily="2" charset="0"/>
              </a:rPr>
              <a:t>Open your eyes.</a:t>
            </a:r>
          </a:p>
        </p:txBody>
      </p:sp>
    </p:spTree>
    <p:extLst>
      <p:ext uri="{BB962C8B-B14F-4D97-AF65-F5344CB8AC3E}">
        <p14:creationId xmlns:p14="http://schemas.microsoft.com/office/powerpoint/2010/main" val="364421489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1" grpId="0"/>
      <p:bldP spid="2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vuty.JPG"/>
          <p:cNvPicPr>
            <a:picLocks noChangeAspect="1"/>
          </p:cNvPicPr>
          <p:nvPr/>
        </p:nvPicPr>
        <p:blipFill>
          <a:blip r:embed="rId3"/>
          <a:srcRect t="27038"/>
          <a:stretch>
            <a:fillRect/>
          </a:stretch>
        </p:blipFill>
        <p:spPr>
          <a:xfrm>
            <a:off x="1969476" y="2771334"/>
            <a:ext cx="8299939" cy="309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398568" y="416728"/>
            <a:ext cx="3336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4857" y="1809429"/>
            <a:ext cx="8103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Book Antiqua" pitchFamily="18" charset="0"/>
                <a:cs typeface="NikoshBAN" panose="02000000000000000000" pitchFamily="2" charset="0"/>
              </a:rPr>
              <a:t>Write a paragraph about your family</a:t>
            </a:r>
          </a:p>
        </p:txBody>
      </p:sp>
    </p:spTree>
    <p:extLst>
      <p:ext uri="{BB962C8B-B14F-4D97-AF65-F5344CB8AC3E}">
        <p14:creationId xmlns:p14="http://schemas.microsoft.com/office/powerpoint/2010/main" val="31119659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b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9" y="293760"/>
            <a:ext cx="11535508" cy="62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6655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1DCB4-A1D1-408D-B23E-CB85A3654549}"/>
              </a:ext>
            </a:extLst>
          </p:cNvPr>
          <p:cNvGrpSpPr/>
          <p:nvPr/>
        </p:nvGrpSpPr>
        <p:grpSpPr>
          <a:xfrm flipH="1">
            <a:off x="2926210" y="1345094"/>
            <a:ext cx="1228608" cy="1211132"/>
            <a:chOff x="5882055" y="4366710"/>
            <a:chExt cx="1228608" cy="1211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94FB8-E04F-4392-A5D3-FCEA6FDB839A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1CA6049C-015F-4616-B4A3-69CE3E484ACC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AC668E-7920-4A62-8D70-8CC39DE8E0E4}"/>
              </a:ext>
            </a:extLst>
          </p:cNvPr>
          <p:cNvGrpSpPr/>
          <p:nvPr/>
        </p:nvGrpSpPr>
        <p:grpSpPr>
          <a:xfrm>
            <a:off x="8050233" y="4029176"/>
            <a:ext cx="1228608" cy="1211132"/>
            <a:chOff x="5882055" y="4366710"/>
            <a:chExt cx="1228608" cy="12111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F68A1-10BA-4E08-AF9D-9B15B58AC4E4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EA1C8F4-40A7-4FC4-9047-5674B5F20289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29D13-8760-414A-9A7B-77AAC50FB0D6}"/>
              </a:ext>
            </a:extLst>
          </p:cNvPr>
          <p:cNvCxnSpPr>
            <a:cxnSpLocks/>
          </p:cNvCxnSpPr>
          <p:nvPr/>
        </p:nvCxnSpPr>
        <p:spPr>
          <a:xfrm flipV="1">
            <a:off x="2426167" y="3657648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C82CD9-9DCE-4615-BF1C-9B3EAE258F8D}"/>
              </a:ext>
            </a:extLst>
          </p:cNvPr>
          <p:cNvSpPr/>
          <p:nvPr/>
        </p:nvSpPr>
        <p:spPr>
          <a:xfrm>
            <a:off x="2367595" y="3498003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76D775-B71F-4CD2-AF05-87610699B5A6}"/>
              </a:ext>
            </a:extLst>
          </p:cNvPr>
          <p:cNvSpPr/>
          <p:nvPr/>
        </p:nvSpPr>
        <p:spPr>
          <a:xfrm>
            <a:off x="8270875" y="3504976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A805D-7FBB-4641-BC03-2F3D6F8FC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0" y="580470"/>
            <a:ext cx="2301645" cy="2675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00039D-5295-4FEB-B8A0-0746777E9D26}"/>
              </a:ext>
            </a:extLst>
          </p:cNvPr>
          <p:cNvSpPr/>
          <p:nvPr/>
        </p:nvSpPr>
        <p:spPr>
          <a:xfrm>
            <a:off x="4313885" y="601198"/>
            <a:ext cx="7174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Shanta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No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Charandwip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Sikdaria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Boalkhali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Chattogram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01402491372</a:t>
            </a:r>
            <a:b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shanta.ferdousi@gmail.com</a:t>
            </a:r>
            <a:endParaRPr lang="en-US" sz="2400" b="1" dirty="0"/>
          </a:p>
        </p:txBody>
      </p:sp>
      <p:pic>
        <p:nvPicPr>
          <p:cNvPr id="2" name="Picture 1" descr="Sukesh Sutradhar.jpg">
            <a:extLst>
              <a:ext uri="{FF2B5EF4-FFF2-40B4-BE49-F238E27FC236}">
                <a16:creationId xmlns:a16="http://schemas.microsoft.com/office/drawing/2014/main" id="{9EED536B-B415-49F0-B37F-2B154C9A6D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3032" y="3777720"/>
            <a:ext cx="2025748" cy="183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BE7809-269F-4D05-AABB-0CD1F6EEA919}"/>
              </a:ext>
            </a:extLst>
          </p:cNvPr>
          <p:cNvSpPr txBox="1"/>
          <p:nvPr/>
        </p:nvSpPr>
        <p:spPr>
          <a:xfrm flipH="1">
            <a:off x="2517496" y="3877255"/>
            <a:ext cx="3896751" cy="1738938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Class- Three,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Book Antiqua" pitchFamily="18" charset="0"/>
              </a:rPr>
              <a:t>Subject-English,</a:t>
            </a:r>
          </a:p>
          <a:p>
            <a:r>
              <a:rPr lang="en-US" sz="1700" b="1" i="1" dirty="0">
                <a:solidFill>
                  <a:schemeClr val="tx1"/>
                </a:solidFill>
                <a:latin typeface="Book Antiqua" pitchFamily="18" charset="0"/>
              </a:rPr>
              <a:t>Unit- 34.</a:t>
            </a:r>
          </a:p>
          <a:p>
            <a:r>
              <a:rPr lang="en-US" sz="1600" b="1" i="1" dirty="0">
                <a:solidFill>
                  <a:schemeClr val="tx1"/>
                </a:solidFill>
                <a:latin typeface="Book Antiqua" pitchFamily="18" charset="0"/>
              </a:rPr>
              <a:t>Lessons- 1-3,</a:t>
            </a:r>
          </a:p>
          <a:p>
            <a:r>
              <a:rPr lang="en-US" b="1" i="1" dirty="0">
                <a:solidFill>
                  <a:schemeClr val="tx1"/>
                </a:solidFill>
                <a:latin typeface="Book Antiqua" pitchFamily="18" charset="0"/>
              </a:rPr>
              <a:t>Duration- 40 minutes.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86E3B-C136-429F-8D35-0E17191EAC8A}"/>
              </a:ext>
            </a:extLst>
          </p:cNvPr>
          <p:cNvSpPr txBox="1"/>
          <p:nvPr/>
        </p:nvSpPr>
        <p:spPr>
          <a:xfrm flipH="1">
            <a:off x="6244488" y="0"/>
            <a:ext cx="27736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1"/>
                  </a:solidFill>
                </a:ln>
                <a:latin typeface="Book Antiqua" pitchFamily="18" charset="0"/>
              </a:rPr>
              <a:t>Introduction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binas-family-retouch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51" y="1814747"/>
            <a:ext cx="9580098" cy="447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3080837" y="3418467"/>
            <a:ext cx="1603717" cy="534573"/>
          </a:xfrm>
          <a:prstGeom prst="cloudCallout">
            <a:avLst>
              <a:gd name="adj1" fmla="val 87062"/>
              <a:gd name="adj2" fmla="val 25658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ook Antiqua" pitchFamily="18" charset="0"/>
              </a:rPr>
              <a:t>Father</a:t>
            </a:r>
            <a:endParaRPr lang="en-US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510946" y="3376261"/>
            <a:ext cx="1603717" cy="450167"/>
          </a:xfrm>
          <a:prstGeom prst="cloudCallout">
            <a:avLst>
              <a:gd name="adj1" fmla="val -68201"/>
              <a:gd name="adj2" fmla="val 103125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Mother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458264" y="3713887"/>
            <a:ext cx="1392702" cy="450167"/>
          </a:xfrm>
          <a:prstGeom prst="cloudCallout">
            <a:avLst>
              <a:gd name="adj1" fmla="val -50126"/>
              <a:gd name="adj2" fmla="val 95192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Sister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4881489" y="5317603"/>
            <a:ext cx="1603717" cy="393897"/>
          </a:xfrm>
          <a:prstGeom prst="cloudCallout">
            <a:avLst>
              <a:gd name="adj1" fmla="val -25219"/>
              <a:gd name="adj2" fmla="val -176974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Brother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582479" y="5205064"/>
            <a:ext cx="1392702" cy="450167"/>
          </a:xfrm>
          <a:prstGeom prst="cloudCallout">
            <a:avLst>
              <a:gd name="adj1" fmla="val -50126"/>
              <a:gd name="adj2" fmla="val 95192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Sister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5107" y="487066"/>
            <a:ext cx="6761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ook Antiqua" pitchFamily="18" charset="0"/>
              </a:rPr>
              <a:t>Think about the picture.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74129" y="472990"/>
            <a:ext cx="5243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ook Antiqua" pitchFamily="18" charset="0"/>
              </a:rPr>
              <a:t>What can you see?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0882" y="472993"/>
            <a:ext cx="2730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Book Antiqua" pitchFamily="18" charset="0"/>
              </a:rPr>
              <a:t>A family.</a:t>
            </a:r>
          </a:p>
        </p:txBody>
      </p:sp>
    </p:spTree>
    <p:extLst>
      <p:ext uri="{BB962C8B-B14F-4D97-AF65-F5344CB8AC3E}">
        <p14:creationId xmlns:p14="http://schemas.microsoft.com/office/powerpoint/2010/main" val="226361322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3693063" y="478302"/>
            <a:ext cx="4805875" cy="6463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Today's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Our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Book Antiqua" pitchFamily="18" charset="0"/>
              </a:rPr>
              <a:t>Lesson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ic_launcher-we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390" y="1124633"/>
            <a:ext cx="9397219" cy="5613008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5" name="TextBox 14"/>
          <p:cNvSpPr txBox="1"/>
          <p:nvPr/>
        </p:nvSpPr>
        <p:spPr>
          <a:xfrm>
            <a:off x="4703299" y="2110149"/>
            <a:ext cx="27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My family</a:t>
            </a:r>
          </a:p>
        </p:txBody>
      </p:sp>
    </p:spTree>
    <p:extLst>
      <p:ext uri="{BB962C8B-B14F-4D97-AF65-F5344CB8AC3E}">
        <p14:creationId xmlns:p14="http://schemas.microsoft.com/office/powerpoint/2010/main" val="389229397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39562" y="351688"/>
            <a:ext cx="340830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2466" y="1181682"/>
            <a:ext cx="27430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Students will be able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6514" y="1856931"/>
            <a:ext cx="929493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latin typeface="Book Antiqua" pitchFamily="18" charset="0"/>
              </a:rPr>
              <a:t>Listening: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4.3.1- enjoy and understand simple stories.</a:t>
            </a:r>
          </a:p>
          <a:p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Book Antiqua" pitchFamily="18" charset="0"/>
              </a:rPr>
              <a:t>Speaking: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3.1.1-  ask and answer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Wh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questions.</a:t>
            </a:r>
          </a:p>
          <a:p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Book Antiqua" pitchFamily="18" charset="0"/>
              </a:rPr>
              <a:t>Reading: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5.1.1- read simple paragraphs.</a:t>
            </a:r>
          </a:p>
          <a:p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400" b="1" i="1" dirty="0">
                <a:solidFill>
                  <a:schemeClr val="tx1"/>
                </a:solidFill>
                <a:latin typeface="Book Antiqua" pitchFamily="18" charset="0"/>
              </a:rPr>
              <a:t>Writing: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8.1.3- write sentence from the text book or model.</a:t>
            </a:r>
          </a:p>
          <a:p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10.1.1- write short and simple paragraphs answering a set of questions.</a:t>
            </a:r>
          </a:p>
        </p:txBody>
      </p:sp>
    </p:spTree>
    <p:extLst>
      <p:ext uri="{BB962C8B-B14F-4D97-AF65-F5344CB8AC3E}">
        <p14:creationId xmlns:p14="http://schemas.microsoft.com/office/powerpoint/2010/main" val="205097712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8" y="1698172"/>
            <a:ext cx="5369904" cy="357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5327" y="1809429"/>
            <a:ext cx="2101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People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2539" y="55740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What can you see in the picture?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3531" y="5607706"/>
            <a:ext cx="7098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There are many </a:t>
            </a:r>
            <a:r>
              <a:rPr lang="en-US" sz="3200" dirty="0">
                <a:solidFill>
                  <a:srgbClr val="00B050"/>
                </a:solidFill>
                <a:latin typeface="Book Antiqua" pitchFamily="18" charset="0"/>
              </a:rPr>
              <a:t>people</a:t>
            </a:r>
            <a:r>
              <a:rPr lang="en-US" sz="3200" dirty="0">
                <a:latin typeface="Book Antiqua" pitchFamily="18" charset="0"/>
              </a:rPr>
              <a:t> in this picture.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8811565" y="1517802"/>
            <a:ext cx="285300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Book Antiqua" pitchFamily="18" charset="0"/>
              </a:rPr>
              <a:t>Human beings in general or considered collectively.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2023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-eng-teach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03" y="1405099"/>
            <a:ext cx="5852160" cy="399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69559" y="1809429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Teacher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2539" y="55740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What can you see in the picture?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0820" y="5607706"/>
            <a:ext cx="3890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 want to be a </a:t>
            </a:r>
            <a:r>
              <a:rPr lang="en-US" sz="3200" dirty="0">
                <a:solidFill>
                  <a:srgbClr val="00B050"/>
                </a:solidFill>
              </a:rPr>
              <a:t>teacher.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11565" y="1517802"/>
            <a:ext cx="285300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Book Antiqua" pitchFamily="18" charset="0"/>
              </a:rPr>
              <a:t>A person who teaches, especially in a school.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7798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94" y="1237956"/>
            <a:ext cx="5950634" cy="43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etail-Banking-Products-of-the-City-Bank-Lim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4" y="1272354"/>
            <a:ext cx="2546253" cy="6127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1763" y="1809429"/>
            <a:ext cx="2202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Banker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52539" y="55740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What can you see in the picture?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467" y="5649910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My uncle is a </a:t>
            </a:r>
            <a:r>
              <a:rPr lang="en-US" sz="3200" dirty="0">
                <a:solidFill>
                  <a:srgbClr val="00B050"/>
                </a:solidFill>
                <a:latin typeface="Book Antiqua" pitchFamily="18" charset="0"/>
              </a:rPr>
              <a:t>banker.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11565" y="1517802"/>
            <a:ext cx="285300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Book Antiqua" pitchFamily="18" charset="0"/>
              </a:rPr>
              <a:t>An officer or owner of a bank or group of banks.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8822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mily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37" y="1270391"/>
            <a:ext cx="6260124" cy="425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55491" y="1809429"/>
            <a:ext cx="2135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Family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52539" y="557400"/>
            <a:ext cx="608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What can you see in the picture?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765" y="304179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 Antiqua" pitchFamily="18" charset="0"/>
              </a:rPr>
              <a:t>New Words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3531" y="5607706"/>
            <a:ext cx="6417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There are six people in our </a:t>
            </a:r>
            <a:r>
              <a:rPr lang="en-US" sz="3200" dirty="0">
                <a:solidFill>
                  <a:srgbClr val="00B050"/>
                </a:solidFill>
                <a:latin typeface="Book Antiqua" pitchFamily="18" charset="0"/>
              </a:rPr>
              <a:t>family.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11566" y="1517802"/>
            <a:ext cx="255513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A group consisting of parents and children living together in a household.</a:t>
            </a:r>
          </a:p>
        </p:txBody>
      </p:sp>
    </p:spTree>
    <p:extLst>
      <p:ext uri="{BB962C8B-B14F-4D97-AF65-F5344CB8AC3E}">
        <p14:creationId xmlns:p14="http://schemas.microsoft.com/office/powerpoint/2010/main" val="20361151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442</Words>
  <Application>Microsoft Office PowerPoint</Application>
  <PresentationFormat>Widescreen</PresentationFormat>
  <Paragraphs>114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Saiful Islam</cp:lastModifiedBy>
  <cp:revision>22</cp:revision>
  <dcterms:created xsi:type="dcterms:W3CDTF">2020-06-24T16:42:21Z</dcterms:created>
  <dcterms:modified xsi:type="dcterms:W3CDTF">2020-10-10T13:37:13Z</dcterms:modified>
</cp:coreProperties>
</file>