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0"/>
  </p:notesMasterIdLst>
  <p:sldIdLst>
    <p:sldId id="326" r:id="rId2"/>
    <p:sldId id="344" r:id="rId3"/>
    <p:sldId id="328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37" r:id="rId13"/>
    <p:sldId id="353" r:id="rId14"/>
    <p:sldId id="354" r:id="rId15"/>
    <p:sldId id="355" r:id="rId16"/>
    <p:sldId id="341" r:id="rId17"/>
    <p:sldId id="356" r:id="rId18"/>
    <p:sldId id="34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4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-996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F8F35-C5BF-46A2-B774-AD06CA4FDAAD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EEFA5-F547-46E3-9571-56B15DD1B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8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দের সাথে কুশলবিনিময়ের পর শিক্ষক  শ্রেণি বিন্যাসের দিকে  নজর দিবেন ।</a:t>
            </a:r>
            <a:endParaRPr lang="bn-BD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EEFA5-F547-46E3-9571-56B15DD1BF3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10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জ্ঞাপন দ্বারা শিক্ষক শ্রেণি কক্ষ থেকে বিদায় নিবেন।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12DA0-6788-4263-A34A-99077C01938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93D45-09EF-4514-A2C9-1738A15F65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48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শিরুনাম অবতারণে 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নিজেরা ছবি দেখে চিন্তা করে বলার চেষ্টা করবে ।।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EEFA5-F547-46E3-9571-56B15DD1BF3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26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শিরুণাম</a:t>
            </a:r>
            <a:r>
              <a:rPr lang="en-US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baseline="0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="1" baseline="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EEFA5-F547-46E3-9571-56B15DD1BF3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09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EEFA5-F547-46E3-9571-56B15DD1BF3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47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জোড়ায় কাজে</a:t>
            </a:r>
            <a:r>
              <a:rPr lang="bn-BD" b="1" baseline="0" dirty="0" smtClean="0"/>
              <a:t> সময় </a:t>
            </a:r>
            <a:r>
              <a:rPr lang="bn-IN" b="1" baseline="0" dirty="0" smtClean="0"/>
              <a:t>৭</a:t>
            </a:r>
            <a:r>
              <a:rPr lang="bn-BD" b="1" baseline="0" dirty="0" smtClean="0"/>
              <a:t>/</a:t>
            </a:r>
            <a:r>
              <a:rPr lang="bn-IN" b="1" baseline="0" dirty="0" smtClean="0"/>
              <a:t>৮ </a:t>
            </a:r>
            <a:r>
              <a:rPr lang="bn-BD" b="1" baseline="0" dirty="0" smtClean="0"/>
              <a:t>মিঃ দেয়া যেতে পারে । কাজ শিক্ষক নিজে তদারকী করবেন ।</a:t>
            </a: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baseline="0" dirty="0" smtClean="0"/>
              <a:t>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C616-2F2A-46C3-88FC-759E13E052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81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EEFA5-F547-46E3-9571-56B15DD1BF3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33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27171-8A6B-438F-A212-6FDA70569D5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5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শিক্ষার্থীরা বাড়ির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কাজ খাতায় লিখে নিবেন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D05D00-74EE-42A0-B65D-1714AE0D5D0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5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5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2827605" y="6381690"/>
            <a:ext cx="7413675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রফিকুল ইসলাম, শিক্ষক  জনার কেঁওচিয়া আদর্শ উচ্চ বিদ্যালয়। সাতকানিয়া,চট্টগ্রাম ।</a:t>
            </a:r>
            <a:endParaRPr lang="en-US" sz="2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8821566" y="3297555"/>
            <a:ext cx="6458006" cy="28286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3126594" y="3230419"/>
            <a:ext cx="6458006" cy="282866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8" name="Picture 7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322" y="1416"/>
            <a:ext cx="11665293" cy="20857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9" name="Picture 8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2179" y="6633730"/>
            <a:ext cx="11665293" cy="20857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2827605" y="6381690"/>
            <a:ext cx="7413675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রফিকুল ইসলাম, শিক্ষক  জনার কেঁওচিয়া আদর্শ উচ্চ বিদ্যালয়। সাতকানিয়া,চট্টগ্রাম ।</a:t>
            </a:r>
            <a:endParaRPr lang="en-US" sz="2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8821566" y="3297555"/>
            <a:ext cx="6458006" cy="28286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Picture 9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3126594" y="3230419"/>
            <a:ext cx="6458006" cy="282866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11" name="Picture 10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322" y="1416"/>
            <a:ext cx="11665293" cy="20857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12" name="Picture 11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2179" y="6633730"/>
            <a:ext cx="11665293" cy="20857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95855-0F3E-4DC9-868C-67799B006E94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199" y="729238"/>
            <a:ext cx="9926319" cy="122318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শিক্ষকবৃন্দের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অছে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6043" y="1906707"/>
            <a:ext cx="9889956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2800" b="1" dirty="0" smtClean="0">
                <a:latin typeface="Arial" pitchFamily="34" charset="0"/>
                <a:cs typeface="NikoshBAN" pitchFamily="2" charset="0"/>
              </a:rPr>
              <a:t>5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চেপে উপস্থাপন শুরু করা যেতে পারে 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তাহলে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Hide slide show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করবে না 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1219200" y="3073886"/>
            <a:ext cx="10090485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পাঠটি শ্রেণিকক্ষে উপস্থাপনের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পরামর্শ ও দিক-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Slide Note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এ দেয়া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সম্মানিত শিক্ষকগণ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'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স্লাইড-নোটগুলো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'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বেন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বিয়োজন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850232" y="314024"/>
            <a:ext cx="10498677" cy="54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" name="Rectangle 5"/>
          <p:cNvSpPr/>
          <p:nvPr/>
        </p:nvSpPr>
        <p:spPr>
          <a:xfrm>
            <a:off x="843738" y="336883"/>
            <a:ext cx="45719" cy="6112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Rectangle 6"/>
          <p:cNvSpPr/>
          <p:nvPr/>
        </p:nvSpPr>
        <p:spPr>
          <a:xfrm flipV="1">
            <a:off x="850232" y="6446521"/>
            <a:ext cx="1050517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11309686" y="314024"/>
            <a:ext cx="45719" cy="61349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Rectangle 8"/>
          <p:cNvSpPr/>
          <p:nvPr/>
        </p:nvSpPr>
        <p:spPr>
          <a:xfrm>
            <a:off x="1286043" y="533401"/>
            <a:ext cx="99567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" name="Rectangle 9"/>
          <p:cNvSpPr/>
          <p:nvPr/>
        </p:nvSpPr>
        <p:spPr>
          <a:xfrm>
            <a:off x="1153979" y="533400"/>
            <a:ext cx="60959" cy="5796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" name="Rectangle 10"/>
          <p:cNvSpPr/>
          <p:nvPr/>
        </p:nvSpPr>
        <p:spPr>
          <a:xfrm>
            <a:off x="1214938" y="6281879"/>
            <a:ext cx="993057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" name="Rectangle 11"/>
          <p:cNvSpPr/>
          <p:nvPr/>
        </p:nvSpPr>
        <p:spPr>
          <a:xfrm flipH="1">
            <a:off x="11145514" y="556260"/>
            <a:ext cx="60961" cy="5725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4294967295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/>
          <a:lstStyle/>
          <a:p>
            <a:fld id="{12993AF2-952D-4B19-A1A1-867A517848E9}" type="datetime12">
              <a:rPr lang="bn-BD" b="1" smtClean="0"/>
              <a:t>9/10/2020 12:11 PM</a:t>
            </a:fld>
            <a:endParaRPr lang="en-US" b="1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/>
          <a:lstStyle/>
          <a:p>
            <a:fld id="{F66E699D-9554-49A3-A845-77BEE828BD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3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1" t="5578" r="7023" b="4800"/>
          <a:stretch/>
        </p:blipFill>
        <p:spPr>
          <a:xfrm>
            <a:off x="480646" y="1317415"/>
            <a:ext cx="4203895" cy="31279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4540" y="4490185"/>
            <a:ext cx="341610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ইবনে সিনা</a:t>
            </a:r>
            <a:endParaRPr lang="en-US" sz="40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2363644" y="178567"/>
            <a:ext cx="7441770" cy="685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97545" y="80091"/>
            <a:ext cx="6511719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400" b="1" spc="50" dirty="0">
                <a:ln w="1143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 শাস্ত্রে মুসলমানদের অবদান</a:t>
            </a:r>
            <a:endParaRPr lang="en-US" sz="4400" b="1" spc="50" dirty="0">
              <a:ln w="1143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88272" y="1304698"/>
            <a:ext cx="67790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আবু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আলি আল হুসাইন ইবনে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আব্দুল্লা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ইবনে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সিনা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সংক্ষেপে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ইবনে সিনা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নামে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দশ বছর বয়সে কুরআন হিফজ করেন।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চিকিৎসাশা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স্ত্রে তার রচিত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‘আল-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কানুন ফিত-তিব্ব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একটি অমর গ্রন্থ।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ওসলার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গ্রন্থটিকে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চিকিৎসাশা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স্ত্রের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বাইবেল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বলে উল্লেখ করেন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040" y="5244435"/>
            <a:ext cx="11521440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lvl="4"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কুরানে হাফেজ,দার্শনিক,চিকিৎসক,গণিতবিদ, ও জ্যোতিবিদ্যায়  পারদর্শী ছিলেন। চিকিৎসা শাস্ত্রে অসামান্য অবদানের জন্য তাঁকে আধুনিক চিকিৎসা শাস্ত্রের জনক বলা হয় । </a:t>
            </a:r>
          </a:p>
          <a:p>
            <a:pPr marL="0" lvl="4"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 শাস্ত্রে রচিত ‘আল-কানুন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ফিত তিব্ব’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অমর গ্রন্থ 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50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2" t="19206" r="25309"/>
          <a:stretch/>
        </p:blipFill>
        <p:spPr>
          <a:xfrm>
            <a:off x="1234983" y="438412"/>
            <a:ext cx="2635976" cy="32306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7823" y="3818731"/>
            <a:ext cx="291029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ইবনে রুশদ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3870960" y="115247"/>
            <a:ext cx="5389617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spc="50" dirty="0">
                <a:ln w="1143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 শাস্ত্রে মুসলমানদের অবদান</a:t>
            </a:r>
            <a:endParaRPr lang="en-US" sz="3600" b="1" spc="50" dirty="0">
              <a:ln w="1143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28816" y="1083212"/>
            <a:ext cx="565265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আবু ওয়ালিদ মুহাম্মদ ইবনে আহমদ ইবনে রুশদ। সংক্ষেপে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ইবনে রুশদ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নামে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পরিচিত।</a:t>
            </a: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স্পেনের করডোবায় জম্মগ্রহণ করেন।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চিকিৎসাশা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স্ত্রে তার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রচিত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গ্রন্থের নাম ‘কুল্লিয়াত’।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433515" y="4562473"/>
            <a:ext cx="11377485" cy="206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lvl="4"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বহুপ্রতিভার অধিকারী ছিলেন, পদার্থ,রসায়ন,জ্যোর্তিবিদ্যা, চিকিৎসা ,ও দর্শনশাস্ত্রে অসমান্য অবদান রাখেন।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এরিষ্টটলের গ্রন্থ সমুহ আরবিতে অনুবাদ করেন,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বিভিন্ন বিষয়ে অসংখ্য গ্রন্থ রচনা করেন। তার রচিত ‘আলজামি’ গ্রন্থটি জ্যোর্তিবিদ্যা,দর্শন ও চিকিৎসা শাস্ত্রের জন্য বিখ্যাত ।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17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4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48595" y="522705"/>
            <a:ext cx="3676204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441" y="5281715"/>
            <a:ext cx="10219471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ইবনে সিনাকে চিকিৎসা শাস্ত্রের জনক কেনবলা হয়  ?  </a:t>
            </a:r>
            <a:endParaRPr lang="bn-BD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2" descr="C:\Users\Computer City\Pictures\New folder (7)\20180407_1221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3" t="9453" r="8400"/>
          <a:stretch/>
        </p:blipFill>
        <p:spPr bwMode="auto">
          <a:xfrm>
            <a:off x="7867356" y="2634628"/>
            <a:ext cx="3742006" cy="23825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1" t="5578" r="7023" b="4800"/>
          <a:stretch/>
        </p:blipFill>
        <p:spPr>
          <a:xfrm>
            <a:off x="2705686" y="1889210"/>
            <a:ext cx="4203895" cy="31279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848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5417404"/>
            <a:ext cx="9042400" cy="76944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 ইবনে রুশদ এর অবদান সংক্ষেপে লিখ</a:t>
            </a:r>
            <a:endParaRPr lang="en-US" sz="4400" b="1" dirty="0"/>
          </a:p>
        </p:txBody>
      </p:sp>
      <p:sp>
        <p:nvSpPr>
          <p:cNvPr id="3" name="Rectangle 2"/>
          <p:cNvSpPr/>
          <p:nvPr/>
        </p:nvSpPr>
        <p:spPr>
          <a:xfrm>
            <a:off x="4064000" y="457200"/>
            <a:ext cx="4572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546" y="1745048"/>
            <a:ext cx="6006907" cy="327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4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534" y="326763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76333" y="251762"/>
            <a:ext cx="2784468" cy="965110"/>
          </a:xfrm>
          <a:prstGeom prst="rect">
            <a:avLst/>
          </a:prstGeom>
          <a:solidFill>
            <a:schemeClr val="bg1"/>
          </a:solidFill>
        </p:spPr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5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11257" y="700862"/>
            <a:ext cx="7235680" cy="615689"/>
          </a:xfrm>
          <a:prstGeom prst="rect">
            <a:avLst/>
          </a:prstGeom>
          <a:noFill/>
          <a:ln>
            <a:noFill/>
          </a:ln>
        </p:spPr>
        <p:txBody>
          <a:bodyPr wrap="square" lIns="87097" tIns="43548" rIns="87097" bIns="43548" rtlCol="0">
            <a:spAutoFit/>
          </a:bodyPr>
          <a:lstStyle/>
          <a:p>
            <a:r>
              <a:rPr lang="bn-BD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লেখ  </a:t>
            </a:r>
            <a:endParaRPr lang="en-US" sz="3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11275" y="2097958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27229" y="2104487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3030" y="2104487"/>
            <a:ext cx="3116774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খৃষ্টানদের 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41443" y="2096162"/>
            <a:ext cx="2700997" cy="45727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মুসলমানদের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563" y="3008214"/>
            <a:ext cx="2955653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ইহুদিদের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5479" y="3003172"/>
            <a:ext cx="2788815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>
              <a:defRPr/>
            </a:pP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বৌদ্ধদের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 rot="16200000">
            <a:off x="9641633" y="4435438"/>
            <a:ext cx="738664" cy="3209095"/>
            <a:chOff x="7986724" y="2134145"/>
            <a:chExt cx="984830" cy="3209095"/>
          </a:xfrm>
        </p:grpSpPr>
        <p:sp>
          <p:nvSpPr>
            <p:cNvPr id="12" name="TextBox 11"/>
            <p:cNvSpPr txBox="1"/>
            <p:nvPr/>
          </p:nvSpPr>
          <p:spPr>
            <a:xfrm rot="5400000">
              <a:off x="7308787" y="3246279"/>
              <a:ext cx="2340704" cy="9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1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8595323" y="2102113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27229" y="2090543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14" y="566776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8452967" y="4419854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65831" y="4407452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6326" y="3641389"/>
            <a:ext cx="8130092" cy="51883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 আধুনিক চিকিৎসা শাস্ত্রের জনক বলা হয়  ?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2882" y="4585242"/>
            <a:ext cx="3377919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 রাযি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37000" y="4592815"/>
            <a:ext cx="3087801" cy="45727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ইবনে সিনা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4581" y="5569727"/>
            <a:ext cx="3101635" cy="45727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 বিরুণী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69591" y="5534035"/>
            <a:ext cx="2844703" cy="45727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ইবনে রুশদ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71286" y="4424842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80199" y="4407452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5829" y="1323965"/>
            <a:ext cx="7985457" cy="51883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চিকিৎসা শাস্ত্রে সর্বপ্রথম কাদের অবদান উল্লেখযোগ্য  </a:t>
            </a:r>
          </a:p>
        </p:txBody>
      </p:sp>
    </p:spTree>
    <p:extLst>
      <p:ext uri="{BB962C8B-B14F-4D97-AF65-F5344CB8AC3E}">
        <p14:creationId xmlns:p14="http://schemas.microsoft.com/office/powerpoint/2010/main" val="171599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7" grpId="0" animBg="1"/>
      <p:bldP spid="18" grpId="0" animBg="1"/>
      <p:bldP spid="18" grpId="1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534" y="326763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76333" y="251762"/>
            <a:ext cx="3477928" cy="967511"/>
          </a:xfrm>
          <a:prstGeom prst="rect">
            <a:avLst/>
          </a:prstGeom>
          <a:noFill/>
        </p:spPr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5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8554" y="551025"/>
            <a:ext cx="6412053" cy="557051"/>
          </a:xfrm>
          <a:prstGeom prst="rect">
            <a:avLst/>
          </a:prstGeom>
          <a:noFill/>
          <a:ln>
            <a:noFill/>
          </a:ln>
        </p:spPr>
        <p:txBody>
          <a:bodyPr wrap="square" lIns="87097" tIns="43548" rIns="87097" bIns="43548" rtlCol="0">
            <a:spAutoFit/>
          </a:bodyPr>
          <a:lstStyle/>
          <a:p>
            <a:r>
              <a:rPr lang="bn-BD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লেখ  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85058" y="2139456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09771" y="2119772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882" y="2128419"/>
            <a:ext cx="2661420" cy="54961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আরবে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91284" y="2122426"/>
            <a:ext cx="2344825" cy="51883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স্পেনে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882" y="2920889"/>
            <a:ext cx="2661420" cy="54961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চীনে   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28680" y="2920889"/>
            <a:ext cx="2307429" cy="54961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জাপানে    </a:t>
            </a:r>
            <a:endParaRPr lang="en-US" sz="3000" b="1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16200000">
            <a:off x="9641633" y="4435438"/>
            <a:ext cx="738664" cy="3209095"/>
            <a:chOff x="7986724" y="2134145"/>
            <a:chExt cx="984830" cy="3209095"/>
          </a:xfrm>
        </p:grpSpPr>
        <p:sp>
          <p:nvSpPr>
            <p:cNvPr id="12" name="TextBox 11"/>
            <p:cNvSpPr txBox="1"/>
            <p:nvPr/>
          </p:nvSpPr>
          <p:spPr>
            <a:xfrm rot="5400000">
              <a:off x="7308787" y="3246279"/>
              <a:ext cx="2340704" cy="9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1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8636001" y="2125761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94181" y="2118884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14" y="566776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8452967" y="4419854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52966" y="4410757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3200" y="3573967"/>
            <a:ext cx="7927926" cy="58038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>
              <a:defRPr/>
            </a:pP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 মুসলিম মনিষি প্রমাণ করেন যে, পৃথিবী গোলাকার ?</a:t>
            </a:r>
            <a:endParaRPr lang="bn-BD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0295" y="4585244"/>
            <a:ext cx="2724007" cy="58038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ইবনে রুশদ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9669" y="4592815"/>
            <a:ext cx="2777901" cy="51883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 বিরুণী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4581" y="5569726"/>
            <a:ext cx="2739721" cy="51883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ইবনে সিনা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80002" y="5515611"/>
            <a:ext cx="2727568" cy="51883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ইবনে জাবির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82726" y="4417192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82725" y="4421879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3200" y="1143000"/>
            <a:ext cx="7449625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ইবনে রুশদ কোথায় জন্মগ্রহণ করেন  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anose="02000000000000000000" pitchFamily="2" charset="0"/>
              </a:rPr>
              <a:t>?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60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7" grpId="0" animBg="1"/>
      <p:bldP spid="18" grpId="0" animBg="1"/>
      <p:bldP spid="18" grpId="1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200" y="1045875"/>
            <a:ext cx="1157145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চিকিৎসা বিজ্ঞানে মুসলমানদের অবদান দ্বারা প্রমাণ করে তাঁরা---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8401" y="323166"/>
            <a:ext cx="4063999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3841" y="353943"/>
            <a:ext cx="4005239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9201" y="381001"/>
            <a:ext cx="4005239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সঠিক হয়েছে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8209" y="5054026"/>
            <a:ext cx="3454400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12000" y="4994910"/>
            <a:ext cx="3352800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3617" y="6044626"/>
            <a:ext cx="3258784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6044626"/>
            <a:ext cx="3454400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95527" y="4292026"/>
            <a:ext cx="5381863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 ?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3531" y="2308594"/>
            <a:ext cx="611385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বিজ্ঞান ওপ্রযুক্তির উৎকর্ষতা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36800" y="3070594"/>
            <a:ext cx="614059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জ্ঞান গরিমার দক্ষতা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22385" y="3743980"/>
            <a:ext cx="6055005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</a:t>
            </a:r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নীতিওশিক্ষার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উৎকর্ষতা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07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9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7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5" grpId="2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Computer City\Downloads\10806408_803608059712000_438770873798327933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289560"/>
            <a:ext cx="116332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"/>
          <p:cNvSpPr>
            <a:spLocks noChangeArrowheads="1"/>
          </p:cNvSpPr>
          <p:nvPr/>
        </p:nvSpPr>
        <p:spPr bwMode="auto">
          <a:xfrm>
            <a:off x="4459818" y="76200"/>
            <a:ext cx="4074583" cy="1021556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B6DCD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6560" y="4874002"/>
            <a:ext cx="11496039" cy="132343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চিকিৎসা শাস্ত্রে মুসলমানদের অবদান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ইতিহাসের পাতায় উধাও, তা পূণরুদ্ধারের জন্য মুসলমানদের কীকী করণীয় তা উল্লেখ কর ।  </a:t>
            </a:r>
            <a:endParaRPr lang="bn-BD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01/11/2015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মোঃ রফিকুল ইসলাম শিক্ষক,জনার কেঁওচিয়া আদর্শ উচ্চ বিদ্যালয়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/>
          <a:lstStyle/>
          <a:p>
            <a:fld id="{F66E699D-9554-49A3-A845-77BEE828BD8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3875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2" grpId="0"/>
      <p:bldP spid="4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evine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dk1"/>
          </a:lnRef>
          <a:fillRef idx="1002">
            <a:schemeClr val="lt2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3" name="Picture 2" descr="beautiful-flowers-flowers-33623976-500-39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" y="228600"/>
            <a:ext cx="11176000" cy="6400800"/>
          </a:xfrm>
          <a:prstGeom prst="rect">
            <a:avLst/>
          </a:prstGeom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304800" y="2209800"/>
            <a:ext cx="10261600" cy="25908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23900" b="1" kern="10" spc="50" dirty="0" smtClean="0">
                <a:ln w="57150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3900" b="1" kern="10" spc="50" dirty="0">
              <a:ln w="57150">
                <a:solidFill>
                  <a:srgbClr val="FF0000"/>
                </a:solidFill>
              </a:ln>
              <a:solidFill>
                <a:srgbClr val="00206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53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/>
          </p:cNvSpPr>
          <p:nvPr/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073FA5-B447-49DE-977B-81E4A8FCAB1A}" type="datetime13">
              <a:rPr lang="en-US" smtClean="0"/>
              <a:pPr/>
              <a:t>12:11:41 PM</a:t>
            </a:fld>
            <a:endParaRPr lang="en-US"/>
          </a:p>
        </p:txBody>
      </p:sp>
      <p:sp>
        <p:nvSpPr>
          <p:cNvPr id="3" name="Slide Number Placeholder 5"/>
          <p:cNvSpPr txBox="1">
            <a:spLocks/>
          </p:cNvSpPr>
          <p:nvPr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B1F841-FA33-483B-B686-3ECF598DF38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30" y="457200"/>
            <a:ext cx="11871505" cy="6199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9" y="152400"/>
            <a:ext cx="11727543" cy="650427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10120" y="2425700"/>
            <a:ext cx="3350681" cy="252730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endParaRPr lang="en-US" sz="224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708217" y="2431597"/>
            <a:ext cx="2472527" cy="252730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4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994400" y="2425700"/>
            <a:ext cx="2472527" cy="252730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4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ত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432801" y="2346325"/>
            <a:ext cx="2472527" cy="252730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15520" y="1005114"/>
            <a:ext cx="5384800" cy="838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endParaRPr lang="en-US" sz="44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27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6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56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56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56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943419" y="304800"/>
            <a:ext cx="27432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2" descr="C:\Users\Computer City\Pictures\Award file\20180102_14405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02" t="5443" r="56830" b="44085"/>
          <a:stretch/>
        </p:blipFill>
        <p:spPr bwMode="auto">
          <a:xfrm>
            <a:off x="1844040" y="1371600"/>
            <a:ext cx="1725706" cy="1676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8" name="Rectangle 17"/>
          <p:cNvSpPr/>
          <p:nvPr/>
        </p:nvSpPr>
        <p:spPr>
          <a:xfrm>
            <a:off x="417099" y="3164307"/>
            <a:ext cx="5678903" cy="26468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রফিকুল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  শিক্ষক  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জনার কেঁওচিয়া আদর্শ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সাতকানিয়া,চট্রগ্রাম ।</a:t>
            </a:r>
          </a:p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মোবাইল-০১৮১৭-৭১৫৬৭৭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/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০১৯৯১৯-৪৭৪০২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Email-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rafiquljkahs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BD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801" y="1095591"/>
            <a:ext cx="5830583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31501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705603" y="1110921"/>
            <a:ext cx="5079999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645939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3" name="Picture 4" descr="H:\Photos\Captured\Photo057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r="3433" b="9220"/>
          <a:stretch/>
        </p:blipFill>
        <p:spPr bwMode="auto">
          <a:xfrm>
            <a:off x="6963323" y="1371600"/>
            <a:ext cx="4692952" cy="483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924801" y="5191780"/>
            <a:ext cx="2724443" cy="52322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সময়ঃ- ৫০ মিঃ</a:t>
            </a:r>
            <a:r>
              <a:rPr lang="bn-IN" sz="2800" b="1" dirty="0" smtClean="0">
                <a:ln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299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omputer City\Pictures\194234_1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275" y="910047"/>
            <a:ext cx="8396508" cy="503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32094" y="310711"/>
            <a:ext cx="5030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নিচের ছবিতে কী দেখতে পাচ্ছ ?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3741583" y="5978198"/>
            <a:ext cx="503057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ডাক্তার রুগীকে চিকিৎসা দিচ্ছে  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2784270" y="5945791"/>
            <a:ext cx="735853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চিকিৎসা শাস্ত্রে মুসলমানদের অবদান  আছে কী ?  </a:t>
            </a:r>
            <a:endParaRPr lang="en-US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5114136" y="6042125"/>
            <a:ext cx="306718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হ্যাঁ, নিশ্চয় ।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83958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2370" y="296764"/>
            <a:ext cx="4572000" cy="830997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 - 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7170" y="2584820"/>
            <a:ext cx="10668000" cy="2862322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চিকিৎসা শাস্ত্রে মুসলমানদের অবদান </a:t>
            </a:r>
          </a:p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 – ৫ম </a:t>
            </a:r>
          </a:p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– ১৩</a:t>
            </a:r>
          </a:p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পৃষ্ঠা - ১৯২-১৯৪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91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9247" y="2437619"/>
            <a:ext cx="108933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জ্ঞান-বিজ্ঞান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ও প্রযুক্তি চর্চায় মুসলমানদের অবদান বলতে পারবে।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চিকিৎসা শাস্ত্রে মুসলমানদের অবদান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বর্ণনা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9247" y="1524001"/>
            <a:ext cx="6368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 শেষে শিক্ষার্থীরা</a:t>
            </a:r>
            <a:r>
              <a:rPr lang="en-US" sz="2800" b="1" dirty="0" smtClean="0">
                <a:solidFill>
                  <a:sysClr val="windowText" lastClr="000000"/>
                </a:solidFill>
              </a:rPr>
              <a:t>…</a:t>
            </a:r>
            <a:endParaRPr lang="bn-BD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064001" y="304800"/>
            <a:ext cx="3543596" cy="685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5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76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" y="633046"/>
            <a:ext cx="1105720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চিকিৎসা শাস্ত্রে মুসলমানদের অবদান অবিস্মরণীয় । আধুনিক চিকিৎসা বিজ্ঞানের উন্নতির মূলে রয়েছে মুসলমানদের অবদান ।</a:t>
            </a:r>
          </a:p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যাদের অবদানের কারণে চিকিৎসা শাস্ত্র উন্নতির  শিখরে পৌঁছেছে তাঁদের মধ্যে  উল্লেখযোগ্য হলেন- আবুবকির আল রাযি, আল বিরুণী, ইবনে সিনা, ইবনে রুশদ প্রমুখ ।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97545" y="80091"/>
            <a:ext cx="6511719" cy="76944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400" b="1" spc="50" dirty="0">
                <a:ln w="1143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 শাস্ত্রে মুসলমানদের অবদান</a:t>
            </a:r>
            <a:endParaRPr lang="en-US" sz="4400" b="1" spc="50" dirty="0">
              <a:ln w="1143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7939" y="4316122"/>
            <a:ext cx="5269079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4"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আবু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বকর মুহাম্মদ ইবনে যাকারিয়া আল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রাযি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4" b="14997"/>
          <a:stretch/>
        </p:blipFill>
        <p:spPr>
          <a:xfrm>
            <a:off x="1257612" y="1117420"/>
            <a:ext cx="2857188" cy="30795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50535" y="134474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lvl="4" indent="-571500">
              <a:buFont typeface="Wingdings" panose="05000000000000000000" pitchFamily="2" charset="2"/>
              <a:buChar char="Ø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তাঁর নাম মুহাম্মদ,</a:t>
            </a:r>
          </a:p>
          <a:p>
            <a:pPr marL="571500" lvl="4" indent="-571500">
              <a:buFont typeface="Wingdings" panose="05000000000000000000" pitchFamily="2" charset="2"/>
              <a:buChar char="Ø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উপনাম আবু বকর,</a:t>
            </a:r>
          </a:p>
          <a:p>
            <a:pPr marL="571500" lvl="4" indent="-571500">
              <a:buFont typeface="Wingdings" panose="05000000000000000000" pitchFamily="2" charset="2"/>
              <a:buChar char="Ø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পিতার নাম যাকারিয়া, </a:t>
            </a:r>
          </a:p>
          <a:p>
            <a:pPr marL="571500" lvl="4" indent="-571500">
              <a:buFont typeface="Wingdings" panose="05000000000000000000" pitchFamily="2" charset="2"/>
              <a:buChar char="Ø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তিনি আল রাযি নামে পরিচিত।</a:t>
            </a:r>
          </a:p>
          <a:p>
            <a:pPr marL="571500" lvl="4" indent="-571500">
              <a:buFont typeface="Wingdings" panose="05000000000000000000" pitchFamily="2" charset="2"/>
              <a:buChar char="Ø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তিনি সর্বশ্রেষ্ট চিকিৎসাবিজ্ঞানী ও</a:t>
            </a:r>
          </a:p>
          <a:p>
            <a:pPr marL="571500" lvl="4" indent="-571500">
              <a:buFont typeface="Wingdings" panose="05000000000000000000" pitchFamily="2" charset="2"/>
              <a:buChar char="Ø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সর্বশ্রেষ্ট শল্যচিকিৎসাবিদ ছিলেন।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337938" y="5256271"/>
            <a:ext cx="11239773" cy="1077218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marL="0" lvl="4"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বাগদাদে সরকারী চিকিৎসালয়ে অধ্যক্ষ হিসেবে কর্মরত অবস্থায় তার সূখ্যাতি ছড়িয়ে পড়লে এশিয়া ও পূর্ব ইউরুপ হতে অনেক রুগী তার কাছে চিকিৎসা নিতে আসতেন ।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98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42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2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2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42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42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2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695569" y="3853221"/>
            <a:ext cx="7737231" cy="1684762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চিকিৎসা শাস্ত্রে আল রাযির অবদান সমুহ লিখ ।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r="4557" b="39687"/>
          <a:stretch/>
        </p:blipFill>
        <p:spPr>
          <a:xfrm>
            <a:off x="8432800" y="1676401"/>
            <a:ext cx="3523397" cy="3243943"/>
          </a:xfrm>
          <a:prstGeom prst="rect">
            <a:avLst/>
          </a:prstGeom>
          <a:noFill/>
        </p:spPr>
      </p:pic>
      <p:sp>
        <p:nvSpPr>
          <p:cNvPr id="4" name="Flowchart: Terminator 3"/>
          <p:cNvSpPr/>
          <p:nvPr/>
        </p:nvSpPr>
        <p:spPr>
          <a:xfrm>
            <a:off x="1828800" y="617201"/>
            <a:ext cx="4876800" cy="1211600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7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3644" y="178567"/>
            <a:ext cx="7441770" cy="685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97545" y="80091"/>
            <a:ext cx="6511719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400" b="1" spc="50" dirty="0">
                <a:ln w="1143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 শাস্ত্রে মুসলমানদের অবদান</a:t>
            </a:r>
            <a:endParaRPr lang="en-US" sz="4400" b="1" spc="50" dirty="0">
              <a:ln w="1143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43" y="941939"/>
            <a:ext cx="4066801" cy="30953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5413" y="4073366"/>
            <a:ext cx="3996462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আল-বিরুনি</a:t>
            </a:r>
            <a:endParaRPr lang="en-US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5280049" y="899735"/>
            <a:ext cx="628996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বুরহানুল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রায়হান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ইব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আহমাদ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বিরুনি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সংক্ষেপে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বিরুনি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নামে পরিচিত।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উসতাদ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মহামান্য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খ্যাতি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রেন।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ভূগোলের অক্ষরেখার পরিমাপ নির্ণয় করেন।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প্রমা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গোলাকার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121920" y="4848000"/>
            <a:ext cx="11734800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lvl="4"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মধ্যযুগীয়শ্রেষ্ঠ পন্ডিত ও দার্শনিক ছিলেন । তিনি গণিত ,জ্যোতিবিদ্যা,পদার্থ,রসায়ন,ও প্রকৃতি বিজ্ঞানে পারদর্শী ছিলেন । তাছাড়া তিনি ভূগোল,ইতিহাস,পঞ্জিকা, চিকিৎসা, ভাষাতত্ব,ও ধর্মতত্বের নিরপেক্ষ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ছিলেন। তার লিখিত গ্রন্থের মধ্যে ‘আল আছরারুল বাকিয়া’এবং ‘আনিল কুরুনিল খালিয়াহ’ অন্যতম।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49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2771</TotalTime>
  <Words>1042</Words>
  <Application>Microsoft Office PowerPoint</Application>
  <PresentationFormat>Custom</PresentationFormat>
  <Paragraphs>157</Paragraphs>
  <Slides>18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ctg</cp:lastModifiedBy>
  <cp:revision>371</cp:revision>
  <dcterms:created xsi:type="dcterms:W3CDTF">2013-12-14T06:41:16Z</dcterms:created>
  <dcterms:modified xsi:type="dcterms:W3CDTF">2020-10-09T06:16:14Z</dcterms:modified>
</cp:coreProperties>
</file>