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4" r:id="rId2"/>
    <p:sldId id="345" r:id="rId3"/>
    <p:sldId id="346" r:id="rId4"/>
    <p:sldId id="359" r:id="rId5"/>
    <p:sldId id="360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61" r:id="rId17"/>
    <p:sldId id="357" r:id="rId18"/>
    <p:sldId id="3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30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18070-CDBE-4F65-8BB9-6A85449BC600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2BB69-2E3A-49B6-BDAF-1FDF85B26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C754B-8C5B-4E0F-B774-D05812F7702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245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3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0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7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7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9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9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9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.png"/><Relationship Id="rId7" Type="http://schemas.openxmlformats.org/officeDocument/2006/relationships/image" Target="../media/image730.png"/><Relationship Id="rId12" Type="http://schemas.openxmlformats.org/officeDocument/2006/relationships/image" Target="../media/image7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0.png"/><Relationship Id="rId11" Type="http://schemas.openxmlformats.org/officeDocument/2006/relationships/image" Target="../media/image77.png"/><Relationship Id="rId5" Type="http://schemas.openxmlformats.org/officeDocument/2006/relationships/image" Target="../media/image73.png"/><Relationship Id="rId10" Type="http://schemas.openxmlformats.org/officeDocument/2006/relationships/image" Target="../media/image76.png"/><Relationship Id="rId4" Type="http://schemas.openxmlformats.org/officeDocument/2006/relationships/image" Target="../media/image72.png"/><Relationship Id="rId9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7" Type="http://schemas.openxmlformats.org/officeDocument/2006/relationships/image" Target="../media/image6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5" Type="http://schemas.openxmlformats.org/officeDocument/2006/relationships/image" Target="../media/image711.png"/><Relationship Id="rId4" Type="http://schemas.openxmlformats.org/officeDocument/2006/relationships/image" Target="../media/image6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9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10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27279" y="1146220"/>
            <a:ext cx="10251583" cy="5125791"/>
            <a:chOff x="927279" y="1146220"/>
            <a:chExt cx="10251583" cy="5125791"/>
          </a:xfrm>
        </p:grpSpPr>
        <p:sp>
          <p:nvSpPr>
            <p:cNvPr id="4" name="Cube 3"/>
            <p:cNvSpPr/>
            <p:nvPr/>
          </p:nvSpPr>
          <p:spPr>
            <a:xfrm>
              <a:off x="927279" y="1146220"/>
              <a:ext cx="10251583" cy="5125791"/>
            </a:xfrm>
            <a:prstGeom prst="cub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7279" y="2421228"/>
              <a:ext cx="8976575" cy="385078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71785" y="3428999"/>
            <a:ext cx="84356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সকলকে 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33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257107"/>
            <a:ext cx="12192000" cy="59574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Ripon </a:t>
            </a:r>
            <a:r>
              <a:rPr lang="en-US" sz="2800" dirty="0">
                <a:solidFill>
                  <a:schemeClr val="bg1"/>
                </a:solidFill>
              </a:rPr>
              <a:t>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5682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2287" y="597212"/>
                <a:ext cx="1128403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একটি আয়তাকার 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ঘনবস্তুর 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দৈর্ঘ্য, প্রস্থ ও উচ্চতা যথাক্রমে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এর পৃষ্টতলের ক্ষেত্রফল নির্ণয় কর। </a:t>
                </a:r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87" y="597212"/>
                <a:ext cx="11284039" cy="1323439"/>
              </a:xfrm>
              <a:prstGeom prst="rect">
                <a:avLst/>
              </a:prstGeom>
              <a:blipFill>
                <a:blip r:embed="rId2"/>
                <a:stretch>
                  <a:fillRect l="-2053" t="-8756" b="-2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8158" y="1795972"/>
            <a:ext cx="1663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 আছে, 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158" y="2226859"/>
            <a:ext cx="241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ঘনবস্তুর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04057" y="2226859"/>
                <a:ext cx="29642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দৈর্ঘ্য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</m:oMath>
                </a14:m>
                <a:r>
                  <a:rPr lang="en-US" sz="2800" dirty="0" smtClean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মিটার,</a:t>
                </a:r>
                <a:r>
                  <a:rPr lang="en-US" sz="28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57" y="2226859"/>
                <a:ext cx="2964287" cy="523220"/>
              </a:xfrm>
              <a:prstGeom prst="rect">
                <a:avLst/>
              </a:prstGeom>
              <a:blipFill>
                <a:blip r:embed="rId3"/>
                <a:stretch>
                  <a:fillRect l="-1643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51232" y="2226859"/>
                <a:ext cx="27195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8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মিটার,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32" y="2226859"/>
                <a:ext cx="2719588" cy="523220"/>
              </a:xfrm>
              <a:prstGeom prst="rect">
                <a:avLst/>
              </a:prstGeom>
              <a:blipFill>
                <a:blip r:embed="rId4"/>
                <a:stretch>
                  <a:fillRect l="-4922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94243" y="2226859"/>
                <a:ext cx="30801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800" b="0" i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243" y="2226859"/>
                <a:ext cx="3080197" cy="523220"/>
              </a:xfrm>
              <a:prstGeom prst="rect">
                <a:avLst/>
              </a:prstGeom>
              <a:blipFill>
                <a:blip r:embed="rId5"/>
                <a:stretch>
                  <a:fillRect l="-4554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758" y="2876279"/>
                <a:ext cx="491973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i="1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m:rPr>
                        <m:nor/>
                      </m:rPr>
                      <a:rPr lang="en-US" sz="30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আয়তাকার</m:t>
                    </m:r>
                    <m:r>
                      <m:rPr>
                        <m:nor/>
                      </m:rPr>
                      <a:rPr lang="en-US" sz="30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ঘনবস্তুর</m:t>
                    </m:r>
                    <m:r>
                      <m:rPr>
                        <m:nor/>
                      </m:rPr>
                      <a:rPr lang="en-US" sz="30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তলের</m:t>
                    </m:r>
                    <m:r>
                      <m:rPr>
                        <m:nor/>
                      </m:rPr>
                      <a:rPr lang="en-US" sz="30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ক্ষেত্রফল</m:t>
                    </m:r>
                    <m:r>
                      <m:rPr>
                        <m:nor/>
                      </m:rPr>
                      <a:rPr lang="en-US" sz="30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 </a:t>
                </a:r>
                <a:endParaRPr lang="en-US" sz="3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8" y="2876279"/>
                <a:ext cx="4919730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66518" y="2845502"/>
                <a:ext cx="4089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2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518" y="2845502"/>
                <a:ext cx="408901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41687" y="3448667"/>
                <a:ext cx="68138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বর্গমিটার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687" y="3448667"/>
                <a:ext cx="681384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41679" y="4166870"/>
                <a:ext cx="65167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d>
                      <m:dPr>
                        <m:ctrlPr>
                          <a:rPr lang="en-US" sz="28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  <m:r>
                          <a:rPr lang="en-US" sz="2800" b="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800" b="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+  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40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+ 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60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বর্গমিটার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679" y="4166870"/>
                <a:ext cx="651671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41678" y="4832626"/>
                <a:ext cx="35266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96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মিটার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678" y="4832626"/>
                <a:ext cx="352666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41679" y="5555331"/>
                <a:ext cx="24985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392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মিটার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679" y="5555331"/>
                <a:ext cx="249850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23360" y="5620400"/>
                <a:ext cx="7992629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m:rPr>
                          <m:nor/>
                        </m:rPr>
                        <a:rPr lang="en-US" sz="360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আয়তাকার</m:t>
                      </m:r>
                      <m:r>
                        <m:rPr>
                          <m:nor/>
                        </m:rPr>
                        <a:rPr lang="en-US" sz="3600" dirty="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ঘনবস্তুর</m:t>
                      </m:r>
                      <m:r>
                        <m:rPr>
                          <m:nor/>
                        </m:rPr>
                        <a:rPr lang="en-US" sz="3600" dirty="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তলের</m:t>
                      </m:r>
                      <m:r>
                        <m:rPr>
                          <m:nor/>
                        </m:rPr>
                        <a:rPr lang="en-US" sz="3600" dirty="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ক্ষেত্রফল</m:t>
                      </m:r>
                      <m:r>
                        <a:rPr lang="en-US" sz="3200" i="1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392</m:t>
                      </m:r>
                      <m:r>
                        <m:rPr>
                          <m:nor/>
                        </m:rPr>
                        <a:rPr lang="en-US" sz="320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বর্গমিটার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360" y="5620400"/>
                <a:ext cx="7992629" cy="6335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47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0" y="6257107"/>
            <a:ext cx="12192000" cy="5957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Ripon </a:t>
            </a:r>
            <a:r>
              <a:rPr lang="en-US" sz="2800" dirty="0">
                <a:solidFill>
                  <a:schemeClr val="bg1"/>
                </a:solidFill>
              </a:rPr>
              <a:t>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19325" y="332281"/>
            <a:ext cx="5537387" cy="3081997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94209" y="2558603"/>
            <a:ext cx="47265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722544" y="2569332"/>
            <a:ext cx="5498210" cy="90688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86640" y="2588658"/>
            <a:ext cx="56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72604" y="2751159"/>
            <a:ext cx="56667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40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83981" y="1874873"/>
            <a:ext cx="56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74016" y="3548047"/>
            <a:ext cx="56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0744" y="4100165"/>
            <a:ext cx="8644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সমকোণী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ত্রিভূজ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ABC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পীথাগোরাসের উপপাদ্য অনুসারে পাই,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33118" y="3404302"/>
            <a:ext cx="56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0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45253" y="2215389"/>
            <a:ext cx="56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40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35480" y="738842"/>
            <a:ext cx="56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endParaRPr lang="en-US" sz="40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6411" y="4682862"/>
            <a:ext cx="1991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(অতিভূজ)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7662" y="4457754"/>
            <a:ext cx="600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96502" y="4682863"/>
            <a:ext cx="109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(লম্ব)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04456" y="4549627"/>
            <a:ext cx="313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24793" y="4682862"/>
            <a:ext cx="1247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(ভূমি)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91787" y="4538698"/>
            <a:ext cx="313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0080" y="4687466"/>
            <a:ext cx="62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13555" y="4685318"/>
            <a:ext cx="62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71904" y="5337543"/>
            <a:ext cx="2888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 তলের (কর্ণ)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21149" y="5112435"/>
            <a:ext cx="432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694353" y="5337544"/>
            <a:ext cx="134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(দৈর্ঘ্য)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59483" y="5204308"/>
            <a:ext cx="367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325677" y="5337543"/>
            <a:ext cx="1247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(প্রস্থ)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292671" y="5193379"/>
            <a:ext cx="313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277932" y="5342147"/>
            <a:ext cx="62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988681" y="5339999"/>
            <a:ext cx="62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273009" y="5904576"/>
            <a:ext cx="62999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768545" y="5925731"/>
            <a:ext cx="102226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219539" y="5779616"/>
            <a:ext cx="292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206497" y="5951488"/>
            <a:ext cx="117412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680397" y="5807324"/>
            <a:ext cx="29504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558383" y="5915305"/>
            <a:ext cx="62999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401174" y="5949346"/>
            <a:ext cx="10947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d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867833" y="5816110"/>
            <a:ext cx="32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24260" y="296212"/>
            <a:ext cx="47265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732211" y="296097"/>
            <a:ext cx="843562" cy="82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1704289" y="2560636"/>
            <a:ext cx="856457" cy="93012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6420656" y="2596168"/>
            <a:ext cx="818354" cy="8596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553236" y="253818"/>
            <a:ext cx="9658" cy="235094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6428711" y="311242"/>
            <a:ext cx="831222" cy="8267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7239009" y="264549"/>
            <a:ext cx="9658" cy="235094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23623" y="1144065"/>
            <a:ext cx="47265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19332" y="3450462"/>
            <a:ext cx="47265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401888" y="898269"/>
            <a:ext cx="56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  <a:endParaRPr lang="en-US" sz="40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019832" y="-119788"/>
            <a:ext cx="56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endParaRPr lang="en-US" sz="40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228279" y="63247"/>
            <a:ext cx="56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endParaRPr lang="en-US" sz="40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494204" y="2013846"/>
            <a:ext cx="56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40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flipH="1" flipV="1">
            <a:off x="1710744" y="1104347"/>
            <a:ext cx="4288" cy="240545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09597" y="362368"/>
            <a:ext cx="40654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মনেকরি,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ABCDEFGH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আয়তাকার ঘনবস্তু।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085258" y="1325993"/>
            <a:ext cx="2950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AB=a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129543" y="2612970"/>
            <a:ext cx="230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 AH=c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005295" y="1908692"/>
            <a:ext cx="279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  BC=b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40352" y="3404302"/>
            <a:ext cx="56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40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82917" y="3556754"/>
            <a:ext cx="56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088324" y="1336145"/>
            <a:ext cx="2950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AB=a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cxnSp>
        <p:nvCxnSpPr>
          <p:cNvPr id="95" name="Straight Connector 94"/>
          <p:cNvCxnSpPr/>
          <p:nvPr/>
        </p:nvCxnSpPr>
        <p:spPr>
          <a:xfrm>
            <a:off x="1714976" y="3459169"/>
            <a:ext cx="47265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427679" y="2556080"/>
            <a:ext cx="864338" cy="9168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976931" y="2746964"/>
            <a:ext cx="56667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40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998672" y="1902068"/>
            <a:ext cx="279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  BC=b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712848" y="1099434"/>
            <a:ext cx="9886" cy="23877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690607" y="1881500"/>
            <a:ext cx="56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127305" y="2618931"/>
            <a:ext cx="230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 AH=c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670729" y="2570090"/>
            <a:ext cx="5608036" cy="915459"/>
            <a:chOff x="1683981" y="2543586"/>
            <a:chExt cx="5608036" cy="915459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1690607" y="2556080"/>
              <a:ext cx="5601410" cy="902965"/>
            </a:xfrm>
            <a:prstGeom prst="line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30" idx="0"/>
            </p:cNvCxnSpPr>
            <p:nvPr/>
          </p:nvCxnSpPr>
          <p:spPr>
            <a:xfrm flipV="1">
              <a:off x="1683981" y="3404302"/>
              <a:ext cx="4839707" cy="40325"/>
            </a:xfrm>
            <a:prstGeom prst="line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0" idx="0"/>
            </p:cNvCxnSpPr>
            <p:nvPr/>
          </p:nvCxnSpPr>
          <p:spPr>
            <a:xfrm flipV="1">
              <a:off x="6523688" y="2543586"/>
              <a:ext cx="768329" cy="860716"/>
            </a:xfrm>
            <a:prstGeom prst="line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/>
          <p:cNvCxnSpPr/>
          <p:nvPr/>
        </p:nvCxnSpPr>
        <p:spPr>
          <a:xfrm flipV="1">
            <a:off x="1715920" y="2575960"/>
            <a:ext cx="5498210" cy="90688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3080016" y="2595286"/>
            <a:ext cx="56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565280" y="5330919"/>
            <a:ext cx="2888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 তলের (কর্ণ)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6452315" y="1091468"/>
            <a:ext cx="22538" cy="241618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4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" grpId="0"/>
      <p:bldP spid="31" grpId="0"/>
      <p:bldP spid="32" grpId="0"/>
      <p:bldP spid="33" grpId="0"/>
      <p:bldP spid="4" grpId="0"/>
      <p:bldP spid="6" grpId="0"/>
      <p:bldP spid="34" grpId="0"/>
      <p:bldP spid="36" grpId="0"/>
      <p:bldP spid="35" grpId="0"/>
      <p:bldP spid="37" grpId="0"/>
      <p:bldP spid="12" grpId="0"/>
      <p:bldP spid="38" grpId="0"/>
      <p:bldP spid="64" grpId="0"/>
      <p:bldP spid="64" grpId="1"/>
      <p:bldP spid="65" grpId="0"/>
      <p:bldP spid="67" grpId="0"/>
      <p:bldP spid="68" grpId="0"/>
      <p:bldP spid="70" grpId="0"/>
      <p:bldP spid="71" grpId="0"/>
      <p:bldP spid="72" grpId="0"/>
      <p:bldP spid="73" grpId="0"/>
      <p:bldP spid="76" grpId="0" animBg="1"/>
      <p:bldP spid="76" grpId="1" animBg="1"/>
      <p:bldP spid="85" grpId="0" animBg="1"/>
      <p:bldP spid="85" grpId="1" animBg="1"/>
      <p:bldP spid="86" grpId="0"/>
      <p:bldP spid="86" grpId="1"/>
      <p:bldP spid="83" grpId="0" animBg="1"/>
      <p:bldP spid="83" grpId="1" animBg="1"/>
      <p:bldP spid="84" grpId="0" animBg="1"/>
      <p:bldP spid="84" grpId="1" animBg="1"/>
      <p:bldP spid="79" grpId="0" animBg="1"/>
      <p:bldP spid="79" grpId="1" animBg="1"/>
      <p:bldP spid="81" grpId="0" animBg="1"/>
      <p:bldP spid="81" grpId="1" animBg="1"/>
      <p:bldP spid="82" grpId="0"/>
      <p:bldP spid="82" grpId="1"/>
      <p:bldP spid="99" grpId="0"/>
      <p:bldP spid="100" grpId="0"/>
      <p:bldP spid="101" grpId="0"/>
      <p:bldP spid="102" grpId="0"/>
      <p:bldP spid="10" grpId="0"/>
      <p:bldP spid="88" grpId="0"/>
      <p:bldP spid="88" grpId="1"/>
      <p:bldP spid="92" grpId="0"/>
      <p:bldP spid="92" grpId="1"/>
      <p:bldP spid="94" grpId="0"/>
      <p:bldP spid="94" grpId="1"/>
      <p:bldP spid="30" grpId="0"/>
      <p:bldP spid="75" grpId="0"/>
      <p:bldP spid="96" grpId="0"/>
      <p:bldP spid="97" grpId="0"/>
      <p:bldP spid="98" grpId="0"/>
      <p:bldP spid="103" grpId="0"/>
      <p:bldP spid="104" grpId="0"/>
      <p:bldP spid="106" grpId="0"/>
      <p:bldP spid="1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be 12"/>
          <p:cNvSpPr/>
          <p:nvPr/>
        </p:nvSpPr>
        <p:spPr>
          <a:xfrm>
            <a:off x="818379" y="1031525"/>
            <a:ext cx="5537387" cy="3081997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93260" y="3257847"/>
            <a:ext cx="47265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85691" y="3287902"/>
            <a:ext cx="56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65639" y="3450403"/>
            <a:ext cx="56667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40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3694" y="2587520"/>
            <a:ext cx="56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9403" y="4103546"/>
            <a:ext cx="56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40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2169" y="4103546"/>
            <a:ext cx="56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0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44304" y="2914633"/>
            <a:ext cx="56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40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7240" y="1425588"/>
            <a:ext cx="56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endParaRPr lang="en-US" sz="40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23311" y="995456"/>
            <a:ext cx="47265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31262" y="995341"/>
            <a:ext cx="843562" cy="82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03340" y="3246628"/>
            <a:ext cx="856457" cy="93012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5532959" y="3295412"/>
            <a:ext cx="818354" cy="8596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652287" y="953062"/>
            <a:ext cx="9658" cy="235094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5527762" y="1010486"/>
            <a:ext cx="831222" cy="8267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11941" y="1843309"/>
            <a:ext cx="4737278" cy="21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5500939" y="1597513"/>
            <a:ext cx="56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  <a:endParaRPr lang="en-US" sz="40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118883" y="579456"/>
            <a:ext cx="56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endParaRPr lang="en-US" sz="40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327330" y="762491"/>
            <a:ext cx="56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endParaRPr lang="en-US" sz="40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593255" y="2713090"/>
            <a:ext cx="56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40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6338060" y="963793"/>
            <a:ext cx="9658" cy="235094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34847" y="3255324"/>
            <a:ext cx="5498210" cy="9068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815426" y="1790339"/>
            <a:ext cx="13673" cy="240583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18383" y="4149706"/>
            <a:ext cx="47265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867454" y="2135151"/>
            <a:ext cx="1023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কর্ণ </a:t>
            </a:r>
            <a:endParaRPr lang="en-US" sz="40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173067" y="4085927"/>
            <a:ext cx="56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847082" y="1843309"/>
            <a:ext cx="5461998" cy="1418827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5551366" y="1790712"/>
            <a:ext cx="22538" cy="241618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0" y="0"/>
            <a:ext cx="12192000" cy="65682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ঘনবস্তুর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সমগ্রতলের ক্ষেত্রফল নির্ণয়ঃ </a:t>
            </a:r>
            <a:endParaRPr lang="en-US" sz="4400" dirty="0"/>
          </a:p>
        </p:txBody>
      </p:sp>
      <p:sp>
        <p:nvSpPr>
          <p:cNvPr id="78" name="Rectangle 77"/>
          <p:cNvSpPr/>
          <p:nvPr/>
        </p:nvSpPr>
        <p:spPr>
          <a:xfrm>
            <a:off x="0" y="6257107"/>
            <a:ext cx="12192000" cy="59574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Ripon </a:t>
            </a:r>
            <a:r>
              <a:rPr lang="en-US" sz="2800" dirty="0">
                <a:solidFill>
                  <a:schemeClr val="bg1"/>
                </a:solidFill>
              </a:rPr>
              <a:t>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345253" y="926864"/>
            <a:ext cx="4846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সমকোণী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ত্রিভূজ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HAC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পীথাগোরাসের উপপাদ্য অনুসারে পাই,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7163742" y="1870435"/>
            <a:ext cx="4772500" cy="876043"/>
            <a:chOff x="4520249" y="4277448"/>
            <a:chExt cx="4930074" cy="876043"/>
          </a:xfrm>
        </p:grpSpPr>
        <p:grpSp>
          <p:nvGrpSpPr>
            <p:cNvPr id="84" name="Group 83"/>
            <p:cNvGrpSpPr/>
            <p:nvPr/>
          </p:nvGrpSpPr>
          <p:grpSpPr>
            <a:xfrm>
              <a:off x="4520249" y="4277448"/>
              <a:ext cx="1995393" cy="871439"/>
              <a:chOff x="3097692" y="4985795"/>
              <a:chExt cx="1040719" cy="871439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3097692" y="5210903"/>
                <a:ext cx="9545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(অতিভূজ)   </a:t>
                </a:r>
                <a:endPara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879564" y="4985795"/>
                <a:ext cx="2588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endPara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8227209" y="4369321"/>
              <a:ext cx="1223114" cy="779567"/>
              <a:chOff x="4157486" y="5077666"/>
              <a:chExt cx="1223114" cy="779567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4157486" y="5210902"/>
                <a:ext cx="1094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(লম্ব) </a:t>
                </a:r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067216" y="5077666"/>
                <a:ext cx="3133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endParaRPr lang="en-US" sz="3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6564427" y="4358392"/>
              <a:ext cx="1391506" cy="790495"/>
              <a:chOff x="5984872" y="5066737"/>
              <a:chExt cx="1391506" cy="790495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5984872" y="5210901"/>
                <a:ext cx="12470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(ভূমি)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7062994" y="5066737"/>
                <a:ext cx="3133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6237670" y="4507160"/>
              <a:ext cx="6299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963382" y="4505012"/>
              <a:ext cx="6299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endPara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187444" y="2756705"/>
            <a:ext cx="4336961" cy="871439"/>
            <a:chOff x="3115653" y="4985795"/>
            <a:chExt cx="1022758" cy="871439"/>
          </a:xfrm>
        </p:grpSpPr>
        <p:sp>
          <p:nvSpPr>
            <p:cNvPr id="107" name="TextBox 106"/>
            <p:cNvSpPr txBox="1"/>
            <p:nvPr/>
          </p:nvSpPr>
          <p:spPr>
            <a:xfrm>
              <a:off x="3115653" y="5210903"/>
              <a:ext cx="9583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আয়তাকার ঘনবস্তুর (কর্ণ)    </a:t>
              </a:r>
              <a:endPara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948523" y="4985795"/>
              <a:ext cx="1898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endPara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0337931" y="3724415"/>
            <a:ext cx="1858803" cy="779567"/>
            <a:chOff x="4722258" y="5077666"/>
            <a:chExt cx="1584510" cy="779567"/>
          </a:xfrm>
        </p:grpSpPr>
        <p:sp>
          <p:nvSpPr>
            <p:cNvPr id="154" name="TextBox 153"/>
            <p:cNvSpPr txBox="1"/>
            <p:nvPr/>
          </p:nvSpPr>
          <p:spPr>
            <a:xfrm>
              <a:off x="4722258" y="5210902"/>
              <a:ext cx="14354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(উচ্চতা ) </a:t>
              </a:r>
              <a:endPara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871739" y="5077666"/>
              <a:ext cx="435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endPara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7205766" y="3713487"/>
            <a:ext cx="2998623" cy="790495"/>
            <a:chOff x="6199032" y="5066737"/>
            <a:chExt cx="2998623" cy="790495"/>
          </a:xfrm>
        </p:grpSpPr>
        <p:sp>
          <p:nvSpPr>
            <p:cNvPr id="157" name="TextBox 156"/>
            <p:cNvSpPr txBox="1"/>
            <p:nvPr/>
          </p:nvSpPr>
          <p:spPr>
            <a:xfrm>
              <a:off x="6199032" y="5210901"/>
              <a:ext cx="29986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(ভূমিতলের কর্ণ)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8647096" y="5066737"/>
              <a:ext cx="313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6855355" y="3847627"/>
            <a:ext cx="62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959168" y="3847627"/>
            <a:ext cx="62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930510" y="4733489"/>
            <a:ext cx="62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7348508" y="4584241"/>
            <a:ext cx="1094700" cy="779567"/>
            <a:chOff x="4722260" y="5077666"/>
            <a:chExt cx="1094700" cy="779567"/>
          </a:xfrm>
        </p:grpSpPr>
        <p:sp>
          <p:nvSpPr>
            <p:cNvPr id="163" name="TextBox 162"/>
            <p:cNvSpPr txBox="1"/>
            <p:nvPr/>
          </p:nvSpPr>
          <p:spPr>
            <a:xfrm>
              <a:off x="4722260" y="5210902"/>
              <a:ext cx="1094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d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205208" y="5077666"/>
              <a:ext cx="313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9975326" y="4479073"/>
            <a:ext cx="1174122" cy="790495"/>
            <a:chOff x="6096000" y="5066737"/>
            <a:chExt cx="1247097" cy="790495"/>
          </a:xfrm>
        </p:grpSpPr>
        <p:sp>
          <p:nvSpPr>
            <p:cNvPr id="166" name="TextBox 165"/>
            <p:cNvSpPr txBox="1"/>
            <p:nvPr/>
          </p:nvSpPr>
          <p:spPr>
            <a:xfrm>
              <a:off x="6096000" y="5210901"/>
              <a:ext cx="12470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c </a:t>
              </a:r>
              <a:endPara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599353" y="5066737"/>
              <a:ext cx="3720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endPara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8" name="TextBox 167"/>
          <p:cNvSpPr txBox="1"/>
          <p:nvPr/>
        </p:nvSpPr>
        <p:spPr>
          <a:xfrm>
            <a:off x="9561005" y="4598338"/>
            <a:ext cx="62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7008217" y="5432782"/>
            <a:ext cx="62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0" name="Group 169"/>
          <p:cNvGrpSpPr/>
          <p:nvPr/>
        </p:nvGrpSpPr>
        <p:grpSpPr>
          <a:xfrm>
            <a:off x="7345253" y="5181667"/>
            <a:ext cx="2625137" cy="833109"/>
            <a:chOff x="6605866" y="5826958"/>
            <a:chExt cx="2625137" cy="833109"/>
          </a:xfrm>
        </p:grpSpPr>
        <p:grpSp>
          <p:nvGrpSpPr>
            <p:cNvPr id="171" name="Group 170"/>
            <p:cNvGrpSpPr/>
            <p:nvPr/>
          </p:nvGrpSpPr>
          <p:grpSpPr>
            <a:xfrm>
              <a:off x="6605866" y="5880500"/>
              <a:ext cx="1094700" cy="779567"/>
              <a:chOff x="4722260" y="5077666"/>
              <a:chExt cx="1094700" cy="779567"/>
            </a:xfrm>
          </p:grpSpPr>
          <p:sp>
            <p:nvSpPr>
              <p:cNvPr id="176" name="TextBox 175"/>
              <p:cNvSpPr txBox="1"/>
              <p:nvPr/>
            </p:nvSpPr>
            <p:spPr>
              <a:xfrm>
                <a:off x="4722260" y="5210902"/>
                <a:ext cx="1094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a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5205208" y="5077666"/>
                <a:ext cx="3133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8056881" y="5826958"/>
              <a:ext cx="1174122" cy="817389"/>
              <a:chOff x="6096000" y="4972608"/>
              <a:chExt cx="1247097" cy="817389"/>
            </a:xfrm>
          </p:grpSpPr>
          <p:sp>
            <p:nvSpPr>
              <p:cNvPr id="174" name="TextBox 173"/>
              <p:cNvSpPr txBox="1"/>
              <p:nvPr/>
            </p:nvSpPr>
            <p:spPr>
              <a:xfrm>
                <a:off x="6096000" y="5143666"/>
                <a:ext cx="12470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b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6599354" y="4972608"/>
                <a:ext cx="3133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3" name="TextBox 172"/>
            <p:cNvSpPr txBox="1"/>
            <p:nvPr/>
          </p:nvSpPr>
          <p:spPr>
            <a:xfrm>
              <a:off x="7552460" y="5988727"/>
              <a:ext cx="6299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8" name="TextBox 177"/>
          <p:cNvSpPr txBox="1"/>
          <p:nvPr/>
        </p:nvSpPr>
        <p:spPr>
          <a:xfrm>
            <a:off x="9661635" y="5321048"/>
            <a:ext cx="62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10025348" y="5151144"/>
            <a:ext cx="1174122" cy="790495"/>
            <a:chOff x="9190222" y="5908205"/>
            <a:chExt cx="1174122" cy="790495"/>
          </a:xfrm>
        </p:grpSpPr>
        <p:sp>
          <p:nvSpPr>
            <p:cNvPr id="180" name="TextBox 179"/>
            <p:cNvSpPr txBox="1"/>
            <p:nvPr/>
          </p:nvSpPr>
          <p:spPr>
            <a:xfrm>
              <a:off x="9190222" y="6052369"/>
              <a:ext cx="11741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c </a:t>
              </a:r>
              <a:endPara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9664122" y="5908205"/>
              <a:ext cx="2950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endPara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6363" y="5455233"/>
                <a:ext cx="6541720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</a:t>
                </a:r>
                <a:r>
                  <a:rPr lang="en-US" sz="32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ঘনবস্তুর </a:t>
                </a:r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" y="5455233"/>
                <a:ext cx="6541720" cy="645048"/>
              </a:xfrm>
              <a:prstGeom prst="rect">
                <a:avLst/>
              </a:prstGeom>
              <a:blipFill>
                <a:blip r:embed="rId2"/>
                <a:stretch>
                  <a:fillRect l="-2330" t="-1887" b="-3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63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 tmFilter="0,0; .5, 1; 1, 1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79" grpId="0"/>
      <p:bldP spid="159" grpId="0"/>
      <p:bldP spid="160" grpId="0"/>
      <p:bldP spid="161" grpId="0"/>
      <p:bldP spid="168" grpId="0"/>
      <p:bldP spid="169" grpId="0"/>
      <p:bldP spid="178" grpId="0"/>
      <p:bldP spid="182" grpId="0"/>
      <p:bldP spid="18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257107"/>
            <a:ext cx="12192000" cy="5957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Ripon </a:t>
            </a:r>
            <a:r>
              <a:rPr lang="en-US" sz="2800" dirty="0">
                <a:solidFill>
                  <a:schemeClr val="bg1"/>
                </a:solidFill>
              </a:rPr>
              <a:t>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5682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ঘনবস্তুর কর্ণ নির্ণয়ঃ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8158" y="746975"/>
                <a:ext cx="1128403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২। একটি আয়তাকার 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ঘনবস্তুর 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দৈর্ঘ্য, প্রস্থ ও উচ্চতা যথাক্রমে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</m:oMath>
                </a14:m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এর কর্ণ নির্ণয় কর।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58" y="746975"/>
                <a:ext cx="11284039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1189" t="-7051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8158" y="1607714"/>
            <a:ext cx="1663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 আছে, 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158" y="2038601"/>
            <a:ext cx="241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ঘনবস্তুর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04057" y="2038601"/>
                <a:ext cx="29642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দৈর্ঘ্য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</m:oMath>
                </a14:m>
                <a:r>
                  <a:rPr lang="en-US" sz="2800" dirty="0" smtClean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মিটার,</a:t>
                </a:r>
                <a:r>
                  <a:rPr lang="en-US" sz="28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57" y="2038601"/>
                <a:ext cx="2964287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643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45114" y="2055269"/>
                <a:ext cx="27195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800" b="0" i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মিটার, 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114" y="2055269"/>
                <a:ext cx="2719588" cy="523220"/>
              </a:xfrm>
              <a:prstGeom prst="rect">
                <a:avLst/>
              </a:prstGeom>
              <a:blipFill>
                <a:blip r:embed="rId4"/>
                <a:stretch>
                  <a:fillRect l="-4933" t="-11628" r="-1345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06932" y="2069296"/>
                <a:ext cx="30801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800" b="0" i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932" y="2069296"/>
                <a:ext cx="3080197" cy="523220"/>
              </a:xfrm>
              <a:prstGeom prst="rect">
                <a:avLst/>
              </a:prstGeom>
              <a:blipFill>
                <a:blip r:embed="rId5"/>
                <a:stretch>
                  <a:fillRect l="-4348" t="-11628" r="-593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1969" y="2857840"/>
                <a:ext cx="3078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m:rPr>
                          <m:nor/>
                        </m:rPr>
                        <a:rPr lang="en-US" sz="280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আয়তাকার</m:t>
                      </m:r>
                      <m:r>
                        <m:rPr>
                          <m:nor/>
                        </m:rPr>
                        <a:rPr lang="en-US" sz="280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ঘনবস্তুর</m:t>
                      </m:r>
                      <m:r>
                        <m:rPr>
                          <m:nor/>
                        </m:rPr>
                        <a:rPr lang="en-US" sz="2800" b="0" i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কর্ণ</m:t>
                      </m:r>
                    </m:oMath>
                  </m:oMathPara>
                </a14:m>
                <a:endParaRPr lang="en-US" sz="2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69" y="2857840"/>
                <a:ext cx="307805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39821" y="2711188"/>
                <a:ext cx="4089017" cy="702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821" y="2711188"/>
                <a:ext cx="4089017" cy="7023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41687" y="3430228"/>
                <a:ext cx="6606854" cy="614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800" i="1" smtClean="0">
                                <a:ln w="0"/>
                                <a:solidFill>
                                  <a:srgbClr val="00B0F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16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n w="0"/>
                                <a:solidFill>
                                  <a:srgbClr val="00B0F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smtClean="0">
                                <a:ln w="0"/>
                                <a:solidFill>
                                  <a:srgbClr val="00B0F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মিটার</m:t>
                            </m:r>
                            <m:r>
                              <m:rPr>
                                <m:nor/>
                              </m:rPr>
                              <a:rPr lang="en-US" sz="2800" b="0" i="0" dirty="0" smtClean="0">
                                <a:ln w="0"/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800" i="1" smtClean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smtClean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মিটার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n w="0"/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n w="0"/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  <m:r>
                              <a:rPr lang="en-US" sz="2800" b="0" i="1" smtClean="0">
                                <a:ln w="0"/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.</m:t>
                            </m:r>
                            <m:r>
                              <a:rPr lang="en-US" sz="2800" b="0" i="1" smtClean="0">
                                <a:ln w="0"/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n w="0"/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smtClean="0">
                                <a:ln w="0"/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মিটার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n w="0"/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687" y="3430228"/>
                <a:ext cx="6606854" cy="6141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86200" y="5454536"/>
                <a:ext cx="8067881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m:rPr>
                          <m:nor/>
                        </m:rPr>
                        <a:rPr lang="en-US" sz="360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আয়তাকার</m:t>
                      </m:r>
                      <m:r>
                        <m:rPr>
                          <m:nor/>
                        </m:rPr>
                        <a:rPr lang="en-US" sz="360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smtClean="0">
                          <a:ln w="0"/>
                          <a:solidFill>
                            <a:srgbClr val="00206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ঘনবস্তুর</m:t>
                      </m:r>
                      <m:r>
                        <m:rPr>
                          <m:nor/>
                        </m:rPr>
                        <a:rPr lang="en-US" sz="3600" b="0" i="0" smtClean="0">
                          <a:ln w="0"/>
                          <a:solidFill>
                            <a:srgbClr val="00206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কর</m:t>
                      </m:r>
                      <m:r>
                        <a:rPr lang="en-US" sz="3600" b="0" i="0" smtClean="0">
                          <a:ln w="0"/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্ণ</m:t>
                      </m:r>
                      <m:r>
                        <a:rPr lang="en-US" sz="3200" i="0">
                          <a:ln w="0"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0" smtClean="0">
                          <a:ln w="0"/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20</m:t>
                      </m:r>
                      <m:r>
                        <a:rPr lang="en-US" sz="3200" b="0" i="0" smtClean="0">
                          <a:ln w="0"/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3200" b="0" i="0" smtClean="0">
                          <a:ln w="0"/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320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মিটার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454536"/>
                <a:ext cx="8067881" cy="6335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88025" y="4072423"/>
                <a:ext cx="7459006" cy="579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256</m:t>
                        </m:r>
                        <m:r>
                          <a:rPr lang="en-US" sz="2800" b="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বর্গমিটার</m:t>
                        </m:r>
                        <m:r>
                          <a:rPr lang="en-US" sz="28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14</m:t>
                        </m:r>
                        <m:r>
                          <a:rPr lang="en-US" sz="28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বর্গমিটার</m:t>
                        </m:r>
                        <m:r>
                          <a:rPr lang="en-US" sz="28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20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n w="0"/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ln w="0"/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বর্গমিটার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025" y="4072423"/>
                <a:ext cx="7459006" cy="5795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88025" y="4686497"/>
                <a:ext cx="3457969" cy="579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420</m:t>
                        </m:r>
                        <m:r>
                          <a:rPr lang="en-US" sz="2800" b="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800" b="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2800" dirty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বর্গমিটার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 </a:t>
                </a:r>
                <a:endParaRPr lang="en-US" sz="2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025" y="4686497"/>
                <a:ext cx="3457969" cy="5795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41679" y="5328568"/>
                <a:ext cx="23384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</a:t>
                </a:r>
                <a:endParaRPr lang="en-US" sz="2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679" y="5328568"/>
                <a:ext cx="2338435" cy="523220"/>
              </a:xfrm>
              <a:prstGeom prst="rect">
                <a:avLst/>
              </a:prstGeom>
              <a:blipFill>
                <a:blip r:embed="rId12"/>
                <a:stretch>
                  <a:fillRect t="-11628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78158" y="195943"/>
            <a:ext cx="103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16.4-৮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6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257107"/>
            <a:ext cx="12192000" cy="5957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Ripon </a:t>
            </a:r>
            <a:r>
              <a:rPr lang="en-US" sz="2800" dirty="0">
                <a:solidFill>
                  <a:schemeClr val="bg1"/>
                </a:solidFill>
              </a:rPr>
              <a:t>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5682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8158" y="746975"/>
                <a:ext cx="1128403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২। একটি আয়তাকার 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ঘনবস্তুর 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দৈর্ঘ্য, প্রস্থ ও উচ্চতা যথাক্রমে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</m:oMath>
                </a14:m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ঘনবস্তুর 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 নির্ণয় কর।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58" y="746975"/>
                <a:ext cx="11284039" cy="954107"/>
              </a:xfrm>
              <a:prstGeom prst="rect">
                <a:avLst/>
              </a:prstGeom>
              <a:blipFill>
                <a:blip r:embed="rId2"/>
                <a:stretch>
                  <a:fillRect l="-1189" t="-7051" r="-648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8158" y="1607714"/>
            <a:ext cx="1663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 আছে, 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158" y="2038601"/>
            <a:ext cx="241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ঘনবস্তুর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04057" y="2038601"/>
                <a:ext cx="29642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দৈর্ঘ্য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</m:oMath>
                </a14:m>
                <a:r>
                  <a:rPr lang="en-US" sz="2800" dirty="0" smtClean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মিটার,</a:t>
                </a:r>
                <a:r>
                  <a:rPr lang="en-US" sz="28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57" y="2038601"/>
                <a:ext cx="2964287" cy="523220"/>
              </a:xfrm>
              <a:prstGeom prst="rect">
                <a:avLst/>
              </a:prstGeom>
              <a:blipFill>
                <a:blip r:embed="rId3"/>
                <a:stretch>
                  <a:fillRect l="-1643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45994" y="2052783"/>
                <a:ext cx="27195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800" b="0" i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মিটার, 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994" y="2052783"/>
                <a:ext cx="2719588" cy="523220"/>
              </a:xfrm>
              <a:prstGeom prst="rect">
                <a:avLst/>
              </a:prstGeom>
              <a:blipFill>
                <a:blip r:embed="rId4"/>
                <a:stretch>
                  <a:fillRect l="-5157" t="-12791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25214" y="2038601"/>
                <a:ext cx="30801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800" b="0" i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214" y="2038601"/>
                <a:ext cx="3080197" cy="523220"/>
              </a:xfrm>
              <a:prstGeom prst="rect">
                <a:avLst/>
              </a:prstGeom>
              <a:blipFill>
                <a:blip r:embed="rId5"/>
                <a:stretch>
                  <a:fillRect l="-4356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1969" y="2883966"/>
                <a:ext cx="3078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m:rPr>
                          <m:nor/>
                        </m:rPr>
                        <a:rPr lang="en-US" sz="280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আয়তাকার</m:t>
                      </m:r>
                      <m:r>
                        <m:rPr>
                          <m:nor/>
                        </m:rPr>
                        <a:rPr lang="en-US" sz="280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ঘনবস্তুর</m:t>
                      </m:r>
                      <m:r>
                        <m:rPr>
                          <m:nor/>
                        </m:rPr>
                        <a:rPr lang="en-US" sz="2800" b="0" i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কর্ণ</m:t>
                      </m:r>
                    </m:oMath>
                  </m:oMathPara>
                </a14:m>
                <a:endParaRPr lang="en-US" sz="2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69" y="2883966"/>
                <a:ext cx="307805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39821" y="2737314"/>
                <a:ext cx="4089017" cy="702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821" y="2737314"/>
                <a:ext cx="4089017" cy="7023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41687" y="3456354"/>
                <a:ext cx="6606854" cy="614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800" i="1" smtClean="0">
                                <a:ln w="0"/>
                                <a:solidFill>
                                  <a:srgbClr val="00B0F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ln w="0"/>
                                <a:solidFill>
                                  <a:srgbClr val="00B0F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n w="0"/>
                                <a:solidFill>
                                  <a:srgbClr val="00B0F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smtClean="0">
                                <a:ln w="0"/>
                                <a:solidFill>
                                  <a:srgbClr val="00B0F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মিটার</m:t>
                            </m:r>
                            <m:r>
                              <m:rPr>
                                <m:nor/>
                              </m:rPr>
                              <a:rPr lang="en-US" sz="2800" b="0" i="0" dirty="0" smtClean="0">
                                <a:ln w="0"/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8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smtClean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মিটার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n w="0"/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n w="0"/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n w="0"/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smtClean="0">
                                <a:ln w="0"/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মিটার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n w="0"/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687" y="3456354"/>
                <a:ext cx="6606854" cy="6141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45994" y="5432142"/>
                <a:ext cx="6946006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m:rPr>
                        <m:nor/>
                      </m:rPr>
                      <a:rPr lang="en-US" sz="36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আয়তাকার</m:t>
                    </m:r>
                    <m:r>
                      <m:rPr>
                        <m:nor/>
                      </m:rPr>
                      <a:rPr lang="en-US" sz="36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ঘনবস্তুর</m:t>
                    </m:r>
                    <m:r>
                      <m:rPr>
                        <m:nor/>
                      </m:rPr>
                      <a:rPr lang="en-US" sz="36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0" i="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কর্ণ</m:t>
                    </m:r>
                    <m:r>
                      <a:rPr lang="en-US" sz="3600" b="0" i="1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15</m:t>
                    </m:r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26</m:t>
                    </m:r>
                    <m:r>
                      <m:rPr>
                        <m:nor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মিটার</m:t>
                    </m:r>
                    <m:r>
                      <m:rPr>
                        <m:nor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প্রায়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)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994" y="5432142"/>
                <a:ext cx="6946006" cy="6335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88025" y="4098549"/>
                <a:ext cx="7459006" cy="579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144</m:t>
                        </m:r>
                        <m:r>
                          <a:rPr lang="en-US" sz="2800" b="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বর্গমিটার</m:t>
                        </m:r>
                        <m:r>
                          <a:rPr lang="en-US" sz="28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8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বর্গমিটার</m:t>
                        </m:r>
                        <m:r>
                          <a:rPr lang="en-US" sz="28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n w="0"/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ln w="0"/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বর্গমিটার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025" y="4098549"/>
                <a:ext cx="7459006" cy="5795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88025" y="4712623"/>
                <a:ext cx="3457969" cy="582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233</m:t>
                        </m:r>
                        <m:r>
                          <m:rPr>
                            <m:nor/>
                          </m:rPr>
                          <a:rPr lang="en-US" sz="2800" dirty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বর্গমিটার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 </a:t>
                </a:r>
                <a:endParaRPr lang="en-US" sz="2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025" y="4712623"/>
                <a:ext cx="3457969" cy="5822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41678" y="5354694"/>
                <a:ext cx="34043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(প্রায়) </a:t>
                </a:r>
                <a:endParaRPr lang="en-US" sz="2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678" y="5354694"/>
                <a:ext cx="3404316" cy="523220"/>
              </a:xfrm>
              <a:prstGeom prst="rect">
                <a:avLst/>
              </a:prstGeom>
              <a:blipFill>
                <a:blip r:embed="rId12"/>
                <a:stretch>
                  <a:fillRect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3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257107"/>
            <a:ext cx="12192000" cy="5957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Ripon </a:t>
            </a:r>
            <a:r>
              <a:rPr lang="en-US" sz="2800" dirty="0">
                <a:solidFill>
                  <a:schemeClr val="bg1"/>
                </a:solidFill>
              </a:rPr>
              <a:t>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5682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ঘনবস্তুর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 নির্ণয়ঃ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8158" y="746975"/>
                <a:ext cx="120138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৩। একটি আয়তাকার 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ঘনবস্তুর 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দৈর্ঘ্য, প্রস্থ ও উচ্চতা যথাক্রমে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58" y="746975"/>
                <a:ext cx="12013842" cy="584775"/>
              </a:xfrm>
              <a:prstGeom prst="rect">
                <a:avLst/>
              </a:prstGeom>
              <a:blipFill>
                <a:blip r:embed="rId2"/>
                <a:stretch>
                  <a:fillRect l="-1370" t="-15789" r="-111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50651" y="1259780"/>
            <a:ext cx="462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পৃষ্টতলের ক্ষেত্রফল নির্ণয় কর। 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633327" y="1791463"/>
            <a:ext cx="2216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 আছে,  </a:t>
            </a:r>
            <a:endParaRPr lang="en-US" sz="3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489838" y="1837388"/>
                <a:ext cx="67471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 </m:t>
                    </m:r>
                  </m:oMath>
                </a14:m>
                <a:r>
                  <a:rPr lang="en-US" sz="36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ঘনবস্তুর দৈর্ঘ্য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600" i="1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36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 </a:t>
                </a:r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838" y="1837388"/>
                <a:ext cx="6747164" cy="646331"/>
              </a:xfrm>
              <a:prstGeom prst="rect">
                <a:avLst/>
              </a:prstGeom>
              <a:blipFill>
                <a:blip r:embed="rId3"/>
                <a:stretch>
                  <a:fillRect t="-14151" b="-4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746922" y="2366136"/>
                <a:ext cx="38364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600" b="0" i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</m:oMath>
                </a14:m>
                <a:r>
                  <a:rPr lang="en-US" sz="36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 </a:t>
                </a:r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922" y="2366136"/>
                <a:ext cx="3836442" cy="646331"/>
              </a:xfrm>
              <a:prstGeom prst="rect">
                <a:avLst/>
              </a:prstGeom>
              <a:blipFill>
                <a:blip r:embed="rId4"/>
                <a:stretch>
                  <a:fillRect l="-5246" t="-15094" b="-4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11395" y="3035750"/>
                <a:ext cx="40719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3600" b="0" i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6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6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 </a:t>
                </a:r>
                <a:endParaRPr lang="en-US" sz="36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395" y="3035750"/>
                <a:ext cx="4071969" cy="646331"/>
              </a:xfrm>
              <a:prstGeom prst="rect">
                <a:avLst/>
              </a:prstGeom>
              <a:blipFill>
                <a:blip r:embed="rId5"/>
                <a:stretch>
                  <a:fillRect l="-4940" t="-15094" b="-4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2965" y="3586648"/>
                <a:ext cx="47911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m:rPr>
                        <m:nor/>
                      </m:rPr>
                      <a:rPr lang="en-US" sz="36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আয়তাকার</m:t>
                    </m:r>
                    <m:r>
                      <m:rPr>
                        <m:nor/>
                      </m:rPr>
                      <a:rPr lang="en-US" sz="36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ঘনবস্তুর</m:t>
                    </m:r>
                    <m:r>
                      <m:rPr>
                        <m:nor/>
                      </m:rPr>
                      <a:rPr lang="en-US" sz="36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0" i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আয়তন</m:t>
                    </m:r>
                    <m:r>
                      <m:rPr>
                        <m:nor/>
                      </m:rPr>
                      <a:rPr lang="en-US" sz="3600" b="0" i="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65" y="3586648"/>
                <a:ext cx="4791138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475877" y="3589121"/>
                <a:ext cx="15517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6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6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36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877" y="3589121"/>
                <a:ext cx="1551708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475877" y="4234358"/>
                <a:ext cx="67255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  <m:r>
                      <m:rPr>
                        <m:nor/>
                      </m:rPr>
                      <a:rPr lang="en-US" sz="36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</m:t>
                    </m:r>
                    <m:r>
                      <m:rPr>
                        <m:nor/>
                      </m:rPr>
                      <a:rPr lang="en-US" sz="3600" b="0" i="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টার</m:t>
                    </m:r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6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r>
                      <m:rPr>
                        <m:nor/>
                      </m:rPr>
                      <a:rPr lang="en-US" sz="3600" b="0" i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</m:t>
                    </m:r>
                    <m:r>
                      <m:rPr>
                        <m:nor/>
                      </m:rPr>
                      <a:rPr lang="en-US" sz="3600" b="0" i="0" dirty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টার</m:t>
                    </m:r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6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6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6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m:rPr>
                        <m:nor/>
                      </m:rPr>
                      <a:rPr lang="en-US" sz="3600" b="0" i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</m:t>
                    </m:r>
                    <m:r>
                      <m:rPr>
                        <m:nor/>
                      </m:rPr>
                      <a:rPr lang="en-US" sz="3600" b="0" i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টার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877" y="4234358"/>
                <a:ext cx="672552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75877" y="4974285"/>
                <a:ext cx="40455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864</m:t>
                    </m:r>
                    <m:r>
                      <m:rPr>
                        <m:nor/>
                      </m:rPr>
                      <a:rPr lang="en-US" sz="36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0" i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ঘন </m:t>
                    </m:r>
                    <m:r>
                      <m:rPr>
                        <m:nor/>
                      </m:rPr>
                      <a:rPr lang="en-US" sz="360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</m:t>
                    </m:r>
                    <m:r>
                      <m:rPr>
                        <m:nor/>
                      </m:rPr>
                      <a:rPr lang="en-US" sz="36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টার</m:t>
                    </m:r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</a:rPr>
                  <a:t>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877" y="4974285"/>
                <a:ext cx="4045523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33327" y="5480884"/>
                <a:ext cx="1038837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dirty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m:rPr>
                        <m:nor/>
                      </m:rPr>
                      <a:rPr lang="en-US" sz="440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আয়তাকার</m:t>
                    </m:r>
                    <m:r>
                      <m:rPr>
                        <m:nor/>
                      </m:rPr>
                      <a:rPr lang="en-US" sz="4400" dirty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ঘনবস্তুর</m:t>
                    </m:r>
                    <m:r>
                      <m:rPr>
                        <m:nor/>
                      </m:rPr>
                      <a:rPr lang="en-US" sz="4400" dirty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তলের</m:t>
                    </m:r>
                    <m:r>
                      <m:rPr>
                        <m:nor/>
                      </m:rPr>
                      <a:rPr lang="en-US" sz="4400" dirty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ক্ষেত্রফল</m:t>
                    </m:r>
                    <m:r>
                      <m:rPr>
                        <m:nor/>
                      </m:rPr>
                      <a:rPr lang="en-US" sz="4400" b="0" i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864</m:t>
                    </m:r>
                    <m:r>
                      <m:rPr>
                        <m:nor/>
                      </m:rPr>
                      <a:rPr lang="en-US" sz="4400" dirty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dirty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ঘন </m:t>
                    </m:r>
                    <m:r>
                      <m:rPr>
                        <m:nor/>
                      </m:rPr>
                      <a:rPr lang="en-US" sz="440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মিটার</m:t>
                    </m:r>
                  </m:oMath>
                </a14:m>
                <a:r>
                  <a:rPr lang="en-US" sz="4400" dirty="0" smtClean="0">
                    <a:solidFill>
                      <a:srgbClr val="00B050"/>
                    </a:solidFill>
                  </a:rPr>
                  <a:t> </a:t>
                </a:r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7" y="5480884"/>
                <a:ext cx="10388374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78158" y="195943"/>
            <a:ext cx="103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16.4-৮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3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39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GB" dirty="0"/>
          </a:p>
        </p:txBody>
      </p:sp>
      <p:sp>
        <p:nvSpPr>
          <p:cNvPr id="4" name="Flowchart: Punched Tape 3"/>
          <p:cNvSpPr/>
          <p:nvPr/>
        </p:nvSpPr>
        <p:spPr>
          <a:xfrm>
            <a:off x="1905000" y="0"/>
            <a:ext cx="5257800" cy="1828800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380D53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9600" dirty="0" smtClean="0">
              <a:solidFill>
                <a:srgbClr val="380D53"/>
              </a:solidFill>
            </a:endParaRPr>
          </a:p>
        </p:txBody>
      </p:sp>
      <p:sp>
        <p:nvSpPr>
          <p:cNvPr id="5" name="Flowchart: Data 4"/>
          <p:cNvSpPr/>
          <p:nvPr/>
        </p:nvSpPr>
        <p:spPr>
          <a:xfrm flipH="1">
            <a:off x="0" y="2590800"/>
            <a:ext cx="12192000" cy="3733800"/>
          </a:xfrm>
          <a:prstGeom prst="flowChartInputOutpu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22225" y="2817508"/>
                <a:ext cx="9905993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২। একটি আয়তাকার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বাক্সের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দৈর্ঘ্য, প্রস্থ ও উচ্চতা যথাক্রমে </a:t>
                </a:r>
                <a14:m>
                  <m:oMath xmlns:m="http://schemas.openxmlformats.org/officeDocument/2006/math">
                    <m:r>
                      <a:rPr lang="bn-BD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</a:t>
                </a:r>
                <a14:m>
                  <m:oMath xmlns:m="http://schemas.openxmlformats.org/officeDocument/2006/math">
                    <m:r>
                      <a:rPr lang="bn-BD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</a:t>
                </a:r>
                <a14:m>
                  <m:oMath xmlns:m="http://schemas.openxmlformats.org/officeDocument/2006/math">
                    <m:r>
                      <a:rPr lang="bn-BD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বাক্সটির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ঘনমিটার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endParaRPr lang="en-US" sz="36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225" y="2817508"/>
                <a:ext cx="9905993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2031" t="-7614" r="-2585" b="-218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7581900" y="1588099"/>
            <a:ext cx="29718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 </a:t>
            </a:r>
            <a:endParaRPr lang="en-GB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81900" y="1588099"/>
            <a:ext cx="297180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81900" y="1567647"/>
            <a:ext cx="29718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 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62799" y="1574201"/>
            <a:ext cx="3740727" cy="85209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উত্তর সঠিক হয়েছে। </a:t>
            </a:r>
            <a:endParaRPr lang="en-GB" sz="40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877290" y="4145788"/>
                <a:ext cx="3068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 (ক)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  <a:cs typeface="NikoshBAN" pitchFamily="2" charset="0"/>
                      </a:rPr>
                      <m:t>𝟐𝟎</m:t>
                    </m:r>
                  </m:oMath>
                </a14:m>
                <a:r>
                  <a:rPr lang="bn-BD" sz="3600" b="1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GB" sz="36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290" y="4145788"/>
                <a:ext cx="3068783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6163" t="-1603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801090" y="4871057"/>
                <a:ext cx="36853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 (গ)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  <a:cs typeface="NikoshBAN" pitchFamily="2" charset="0"/>
                      </a:rPr>
                      <m:t>𝟗𝟑</m:t>
                    </m:r>
                  </m:oMath>
                </a14:m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GB" sz="36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090" y="4871057"/>
                <a:ext cx="3685309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4959" t="-1603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268191" y="4133625"/>
                <a:ext cx="32315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 (খ)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  <a:cs typeface="NikoshBAN" pitchFamily="2" charset="0"/>
                      </a:rPr>
                      <m:t>𝟖𝟎</m:t>
                    </m:r>
                  </m:oMath>
                </a14:m>
                <a:endParaRPr lang="en-GB" sz="36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191" y="4133625"/>
                <a:ext cx="3231572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5660" t="-1603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268191" y="4829494"/>
                <a:ext cx="31934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 (ঘ)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  <a:cs typeface="NikoshBAN" pitchFamily="2" charset="0"/>
                      </a:rPr>
                      <m:t>𝟏𝟑𝟐</m:t>
                    </m:r>
                  </m:oMath>
                </a14:m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GB" sz="36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191" y="4829494"/>
                <a:ext cx="3193473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5725" t="-1603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6524093"/>
            <a:ext cx="12192000" cy="3754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1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3062"/>
            <a:ext cx="12192000" cy="133125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9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8450" y="1579719"/>
                <a:ext cx="11284039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একটি</a:t>
                </a:r>
                <a:r>
                  <a:rPr lang="en-US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দেওয়ালের দৈর্ঘ্য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25</m:t>
                    </m:r>
                  </m:oMath>
                </a14:m>
                <a:r>
                  <a:rPr lang="en-US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মিটার, উচ্চতা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en-US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এবং পুরুত্ব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30</m:t>
                    </m:r>
                  </m:oMath>
                </a14:m>
                <a:r>
                  <a:rPr lang="en-US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.। একটি </a:t>
                </a:r>
                <a:r>
                  <a:rPr lang="en-US" sz="5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ইটের দৈর্ঘ্য </a:t>
                </a:r>
                <a14:m>
                  <m:oMath xmlns:m="http://schemas.openxmlformats.org/officeDocument/2006/math">
                    <m:r>
                      <a:rPr lang="en-US" sz="5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25</m:t>
                    </m:r>
                  </m:oMath>
                </a14:m>
                <a:r>
                  <a:rPr lang="en-US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সে.মি., প্রস্থ </a:t>
                </a:r>
                <a14:m>
                  <m:oMath xmlns:m="http://schemas.openxmlformats.org/officeDocument/2006/math">
                    <m:r>
                      <a:rPr lang="en-US" sz="5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en-US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 এবং উচ্চতা </a:t>
                </a:r>
                <a14:m>
                  <m:oMath xmlns:m="http://schemas.openxmlformats.org/officeDocument/2006/math">
                    <m:r>
                      <a:rPr lang="en-US" sz="5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en-US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সে.মি.। দেওয়ালটি ইট দিয়ে তৈরি করতে প্রয়োজনীয় ইটের সংখ্যা নির্ণয় কর। </a:t>
                </a:r>
                <a:endParaRPr lang="en-US" sz="5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50" y="1579719"/>
                <a:ext cx="11284039" cy="4247317"/>
              </a:xfrm>
              <a:prstGeom prst="rect">
                <a:avLst/>
              </a:prstGeom>
              <a:blipFill>
                <a:blip r:embed="rId2"/>
                <a:stretch>
                  <a:fillRect l="-3079" t="-4161" b="-9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262255"/>
            <a:ext cx="12192000" cy="59574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Ripon </a:t>
            </a:r>
            <a:r>
              <a:rPr lang="en-US" sz="2800" dirty="0">
                <a:solidFill>
                  <a:schemeClr val="bg1"/>
                </a:solidFill>
              </a:rPr>
              <a:t>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112"/>
            <a:ext cx="12192000" cy="6933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634145">
            <a:off x="2962141" y="1637689"/>
            <a:ext cx="7762097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3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0" y="0"/>
            <a:ext cx="12192000" cy="1905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GB" sz="8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062657" y="2057400"/>
            <a:ext cx="3733800" cy="4419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effectLst>
            <a:glow rad="228600">
              <a:schemeClr val="accent5">
                <a:lumMod val="50000"/>
                <a:alpha val="40000"/>
              </a:schemeClr>
            </a:glo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1905000"/>
            <a:ext cx="6019800" cy="495300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380D53"/>
                </a:solidFill>
                <a:latin typeface="NikoshBAN" pitchFamily="2" charset="0"/>
                <a:cs typeface="NikoshBAN" pitchFamily="2" charset="0"/>
              </a:rPr>
              <a:t>রিপন চন্দ্র নায়ক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 (গণিত )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রাণাপিং আদর্শ উচ্চ বিদ্যালয় ও কলেজ,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গোলাপগঞ্জ, সিলেট।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নম্বর ০১৭১০-৮৮০৬৬৭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E-mail: riponnayak@gmail.com </a:t>
            </a:r>
            <a:endParaRPr lang="en-GB" sz="3200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0" y="1905000"/>
            <a:ext cx="6172200" cy="4953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9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981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3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GB" sz="13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981200"/>
            <a:ext cx="12191999" cy="457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গণিত</a:t>
            </a: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ষষ্ঠদশ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07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20</a:t>
            </a:r>
            <a:endParaRPr lang="en-GB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GB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108" y="2209800"/>
            <a:ext cx="309518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3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95400"/>
            <a:ext cx="12192000" cy="556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Up Ribbon 4"/>
          <p:cNvSpPr/>
          <p:nvPr/>
        </p:nvSpPr>
        <p:spPr>
          <a:xfrm>
            <a:off x="0" y="2209800"/>
            <a:ext cx="12191999" cy="4114800"/>
          </a:xfrm>
          <a:prstGeom prst="ribbon2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nip Same Side Corner Rectangle 1"/>
          <p:cNvSpPr/>
          <p:nvPr/>
        </p:nvSpPr>
        <p:spPr>
          <a:xfrm>
            <a:off x="0" y="0"/>
            <a:ext cx="12192000" cy="1295400"/>
          </a:xfrm>
          <a:prstGeom prst="snip2Same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পাঠে আমরা পড়ব 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110344" y="3428835"/>
            <a:ext cx="5971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আয়তাকার </a:t>
            </a:r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ঘনবস্তু</a:t>
            </a:r>
            <a:endParaRPr lang="en-GB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sp>
        <p:nvSpPr>
          <p:cNvPr id="2" name="Horizontal Scroll 1"/>
          <p:cNvSpPr/>
          <p:nvPr/>
        </p:nvSpPr>
        <p:spPr>
          <a:xfrm>
            <a:off x="942110" y="0"/>
            <a:ext cx="9053945" cy="1828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bn-BD" sz="8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ফল </a:t>
            </a:r>
            <a:endParaRPr lang="en-GB" sz="4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1233055" y="2209800"/>
            <a:ext cx="9053945" cy="4191000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rgbClr val="380D53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355272" y="2597140"/>
                <a:ext cx="7301345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১।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আয়তাকার</m:t>
                    </m:r>
                    <m:r>
                      <m:rPr>
                        <m:nor/>
                      </m:rPr>
                      <a:rPr lang="en-US" sz="36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ঘনবস্তুর</m:t>
                    </m:r>
                    <m:r>
                      <m:rPr>
                        <m:nor/>
                      </m:rPr>
                      <a:rPr lang="en-US" sz="36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তলের</m:t>
                    </m:r>
                    <m:r>
                      <m:rPr>
                        <m:nor/>
                      </m:rPr>
                      <a:rPr lang="en-US" sz="36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ক্ষেত্রফল</m:t>
                    </m:r>
                    <m:r>
                      <m:rPr>
                        <m:nor/>
                      </m:rPr>
                      <a:rPr lang="en-US" sz="36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BD" sz="36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নির্ণয় করতে পারবে। </m:t>
                    </m:r>
                  </m:oMath>
                </a14:m>
                <a:endParaRPr lang="bn-BD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২। </a:t>
                </a:r>
                <a:r>
                  <a:rPr lang="en-US" sz="36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</a:t>
                </a:r>
                <a:r>
                  <a:rPr lang="en-US" sz="36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ঘনবস্তুর</a:t>
                </a:r>
                <a:r>
                  <a:rPr lang="en-US" sz="36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কর্ণের</a:t>
                </a:r>
                <a:r>
                  <a:rPr lang="en-US" sz="36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36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নির্ণয় করতে পারবে। </m:t>
                      </m:r>
                    </m:oMath>
                  </m:oMathPara>
                </a14:m>
                <a:endParaRPr lang="bn-BD" sz="3600" dirty="0" smtClean="0">
                  <a:solidFill>
                    <a:srgbClr val="0070C0"/>
                  </a:solidFill>
                </a:endParaRPr>
              </a:p>
              <a:p>
                <a:r>
                  <a:rPr lang="bn-BD" sz="3600" dirty="0" smtClean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৩।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আয়তাকার</m:t>
                    </m:r>
                    <m:r>
                      <m:rPr>
                        <m:nor/>
                      </m:rPr>
                      <a:rPr lang="en-US" sz="36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ঘনবস্তুর</m:t>
                    </m:r>
                    <m:r>
                      <m:rPr>
                        <m:nor/>
                      </m:rPr>
                      <a:rPr lang="en-US" sz="36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BD" sz="36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আয়তন নির্ণয় করতে পারবে। </m:t>
                    </m:r>
                  </m:oMath>
                </a14:m>
                <a:endParaRPr lang="en-GB" sz="3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272" y="2597140"/>
                <a:ext cx="7301345" cy="3416320"/>
              </a:xfrm>
              <a:prstGeom prst="rect">
                <a:avLst/>
              </a:prstGeom>
              <a:blipFill rotWithShape="1">
                <a:blip r:embed="rId2"/>
                <a:stretch>
                  <a:fillRect l="-2671" t="-2321" b="-5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9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Up Arrow 55"/>
          <p:cNvSpPr/>
          <p:nvPr/>
        </p:nvSpPr>
        <p:spPr>
          <a:xfrm rot="3883106">
            <a:off x="7474413" y="1126862"/>
            <a:ext cx="570034" cy="2194642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6257107"/>
            <a:ext cx="12192000" cy="595745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Ripon </a:t>
            </a:r>
            <a:r>
              <a:rPr lang="en-US" sz="2800" dirty="0">
                <a:solidFill>
                  <a:schemeClr val="bg1"/>
                </a:solidFill>
              </a:rPr>
              <a:t>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56823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ঘনবস্তু  </a:t>
            </a:r>
            <a:endParaRPr lang="en-US" sz="4400" dirty="0"/>
          </a:p>
        </p:txBody>
      </p:sp>
      <p:sp>
        <p:nvSpPr>
          <p:cNvPr id="4" name="Cube 3"/>
          <p:cNvSpPr/>
          <p:nvPr/>
        </p:nvSpPr>
        <p:spPr>
          <a:xfrm>
            <a:off x="5119562" y="2565916"/>
            <a:ext cx="2091136" cy="1248438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78729" y="3919458"/>
                <a:ext cx="36774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ঘনবস্তুর দৈর্ঘ্য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729" y="3919458"/>
                <a:ext cx="3677441" cy="584775"/>
              </a:xfrm>
              <a:prstGeom prst="rect">
                <a:avLst/>
              </a:prstGeom>
              <a:blipFill>
                <a:blip r:embed="rId2"/>
                <a:stretch>
                  <a:fillRect l="-413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5121033" y="3808392"/>
            <a:ext cx="1785461" cy="2999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876242" y="4280869"/>
                <a:ext cx="36799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ঘনবস্তুর দৈর্ঘ্য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</m:oMath>
                </a14:m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242" y="4280869"/>
                <a:ext cx="3679927" cy="584775"/>
              </a:xfrm>
              <a:prstGeom prst="rect">
                <a:avLst/>
              </a:prstGeom>
              <a:blipFill>
                <a:blip r:embed="rId3"/>
                <a:stretch>
                  <a:fillRect l="-430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 flipV="1">
            <a:off x="6906494" y="3469335"/>
            <a:ext cx="304204" cy="37575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6904983" y="2887021"/>
            <a:ext cx="2764" cy="980346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76242" y="4699660"/>
                <a:ext cx="3675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ঘনবস্তুর দৈর্ঘ্য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</m:oMath>
                </a14:m>
                <a:endParaRPr lang="en-US" sz="32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242" y="4699660"/>
                <a:ext cx="3675963" cy="584775"/>
              </a:xfrm>
              <a:prstGeom prst="rect">
                <a:avLst/>
              </a:prstGeom>
              <a:blipFill>
                <a:blip r:embed="rId4"/>
                <a:stretch>
                  <a:fillRect l="-431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Up Arrow 53"/>
          <p:cNvSpPr/>
          <p:nvPr/>
        </p:nvSpPr>
        <p:spPr>
          <a:xfrm rot="14936651">
            <a:off x="3792682" y="3060752"/>
            <a:ext cx="570036" cy="2013352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Up Arrow 54"/>
          <p:cNvSpPr/>
          <p:nvPr/>
        </p:nvSpPr>
        <p:spPr>
          <a:xfrm rot="17751309">
            <a:off x="3821664" y="1239020"/>
            <a:ext cx="570036" cy="2194642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/>
          <p:cNvSpPr/>
          <p:nvPr/>
        </p:nvSpPr>
        <p:spPr>
          <a:xfrm>
            <a:off x="1026618" y="952020"/>
            <a:ext cx="1886851" cy="1130106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/>
          <p:cNvSpPr/>
          <p:nvPr/>
        </p:nvSpPr>
        <p:spPr>
          <a:xfrm>
            <a:off x="1026618" y="963587"/>
            <a:ext cx="1871360" cy="1130106"/>
          </a:xfrm>
          <a:prstGeom prst="cub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017648" y="1243987"/>
            <a:ext cx="1591430" cy="837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69169" y="2105701"/>
            <a:ext cx="2840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আয়তাকার ঘনবস্তুর  পৃষ্ঠতলের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29738" y="2989153"/>
                <a:ext cx="38305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3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36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𝑐</m:t>
                      </m:r>
                      <m:r>
                        <a:rPr lang="en-US" sz="3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𝑐</m:t>
                      </m:r>
                      <m:r>
                        <a:rPr lang="en-US" sz="3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38" y="2989153"/>
                <a:ext cx="383050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Cube 61"/>
          <p:cNvSpPr/>
          <p:nvPr/>
        </p:nvSpPr>
        <p:spPr>
          <a:xfrm>
            <a:off x="8890604" y="837086"/>
            <a:ext cx="1929465" cy="1130106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ube 62"/>
          <p:cNvSpPr/>
          <p:nvPr/>
        </p:nvSpPr>
        <p:spPr>
          <a:xfrm>
            <a:off x="8907420" y="846871"/>
            <a:ext cx="1912650" cy="1130106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8981629" y="2034027"/>
            <a:ext cx="2761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আয়তাকার ঘনবস্তুর আয়তন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0121402" y="2433555"/>
                <a:ext cx="1103618" cy="65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36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𝑐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402" y="2433555"/>
                <a:ext cx="1103618" cy="6508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Cube 65"/>
          <p:cNvSpPr/>
          <p:nvPr/>
        </p:nvSpPr>
        <p:spPr>
          <a:xfrm>
            <a:off x="783771" y="4242929"/>
            <a:ext cx="2171386" cy="1093751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783771" y="4506288"/>
            <a:ext cx="2168973" cy="5412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28452" y="5655016"/>
            <a:ext cx="3632836" cy="526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 ঘনবস্তুর কর্ণের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দৈর্ঘ্য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761095" y="5526565"/>
                <a:ext cx="3358161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095" y="5526565"/>
                <a:ext cx="3358161" cy="645048"/>
              </a:xfrm>
              <a:prstGeom prst="rect">
                <a:avLst/>
              </a:prstGeom>
              <a:blipFill>
                <a:blip r:embed="rId7"/>
                <a:stretch>
                  <a:fillRect l="-4719" t="-4762" b="-2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3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" grpId="0" animBg="1"/>
      <p:bldP spid="9" grpId="0"/>
      <p:bldP spid="47" grpId="0"/>
      <p:bldP spid="50" grpId="0"/>
      <p:bldP spid="54" grpId="0" animBg="1"/>
      <p:bldP spid="55" grpId="0" animBg="1"/>
      <p:bldP spid="57" grpId="0" animBg="1"/>
      <p:bldP spid="58" grpId="0" animBg="1"/>
      <p:bldP spid="59" grpId="0" animBg="1"/>
      <p:bldP spid="60" grpId="0"/>
      <p:bldP spid="61" grpId="0"/>
      <p:bldP spid="62" grpId="0" animBg="1"/>
      <p:bldP spid="63" grpId="0" animBg="1"/>
      <p:bldP spid="64" grpId="0"/>
      <p:bldP spid="65" grpId="0"/>
      <p:bldP spid="66" grpId="0" animBg="1"/>
      <p:bldP spid="68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-1"/>
            <a:ext cx="12192000" cy="69965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0" y="6400800"/>
            <a:ext cx="12192000" cy="5957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Ripon </a:t>
            </a:r>
            <a:r>
              <a:rPr lang="en-US" sz="2800" dirty="0">
                <a:solidFill>
                  <a:schemeClr val="bg1"/>
                </a:solidFill>
              </a:rPr>
              <a:t>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6952026" y="6261249"/>
                <a:ext cx="3492740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 তলের ক্ষেত্রফল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দৈর্ঘ্য </a:t>
                </a:r>
                <a14:m>
                  <m:oMath xmlns:m="http://schemas.openxmlformats.org/officeDocument/2006/math">
                    <m:r>
                      <a:rPr lang="en-US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 </m:t>
                    </m:r>
                  </m:oMath>
                </a14:m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প্রস্থ = ab</a:t>
                </a:r>
                <a:endParaRPr lang="en-US" dirty="0"/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026" y="6261249"/>
                <a:ext cx="3492740" cy="369332"/>
              </a:xfrm>
              <a:prstGeom prst="rect">
                <a:avLst/>
              </a:prstGeom>
              <a:blipFill>
                <a:blip r:embed="rId2"/>
                <a:stretch>
                  <a:fillRect l="-1745" t="-9836" b="-3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797184" y="3304732"/>
            <a:ext cx="4224667" cy="1464489"/>
            <a:chOff x="139579" y="1630482"/>
            <a:chExt cx="4224667" cy="1464489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903057" y="2021586"/>
              <a:ext cx="301962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696418" y="2140633"/>
              <a:ext cx="3620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2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96337" y="2544435"/>
              <a:ext cx="362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24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9579" y="2544435"/>
              <a:ext cx="362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2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002220" y="1809396"/>
              <a:ext cx="362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US" sz="2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V="1">
              <a:off x="398404" y="2014650"/>
              <a:ext cx="547161" cy="57504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903054" y="1630482"/>
              <a:ext cx="362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  <a:endParaRPr lang="en-US" sz="24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408015" y="2572974"/>
              <a:ext cx="301962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419994" y="2044810"/>
              <a:ext cx="522818" cy="531475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911925" y="2150853"/>
              <a:ext cx="6474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নিচ 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899278" y="2633306"/>
              <a:ext cx="362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55399" y="1998170"/>
            <a:ext cx="1253892" cy="2680709"/>
            <a:chOff x="7738009" y="66338"/>
            <a:chExt cx="1253892" cy="2680709"/>
          </a:xfrm>
        </p:grpSpPr>
        <p:cxnSp>
          <p:nvCxnSpPr>
            <p:cNvPr id="168" name="Straight Connector 167"/>
            <p:cNvCxnSpPr/>
            <p:nvPr/>
          </p:nvCxnSpPr>
          <p:spPr>
            <a:xfrm flipV="1">
              <a:off x="8143063" y="363750"/>
              <a:ext cx="538922" cy="50724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7738009" y="66338"/>
              <a:ext cx="1253892" cy="2680709"/>
              <a:chOff x="7738009" y="66338"/>
              <a:chExt cx="1253892" cy="2680709"/>
            </a:xfrm>
          </p:grpSpPr>
          <p:sp>
            <p:nvSpPr>
              <p:cNvPr id="161" name="TextBox 160"/>
              <p:cNvSpPr txBox="1"/>
              <p:nvPr/>
            </p:nvSpPr>
            <p:spPr>
              <a:xfrm>
                <a:off x="8119063" y="1348107"/>
                <a:ext cx="3620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7866400" y="2285382"/>
                <a:ext cx="3620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240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7738009" y="629748"/>
                <a:ext cx="3620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endParaRPr lang="en-US" sz="240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69" name="Straight Connector 168"/>
              <p:cNvCxnSpPr/>
              <p:nvPr/>
            </p:nvCxnSpPr>
            <p:spPr>
              <a:xfrm flipV="1">
                <a:off x="8125225" y="1755597"/>
                <a:ext cx="547161" cy="575046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V="1">
                <a:off x="8667588" y="337612"/>
                <a:ext cx="6170" cy="145346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TextBox 172"/>
              <p:cNvSpPr txBox="1"/>
              <p:nvPr/>
            </p:nvSpPr>
            <p:spPr>
              <a:xfrm>
                <a:off x="8276632" y="66338"/>
                <a:ext cx="3620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n w="0"/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E</a:t>
                </a:r>
                <a:endParaRPr lang="en-US" sz="2400" dirty="0">
                  <a:ln w="0"/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8629875" y="1371429"/>
                <a:ext cx="3620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n w="0"/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endParaRPr lang="en-US" sz="2400" dirty="0">
                  <a:ln w="0"/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81" name="Straight Connector 180"/>
              <p:cNvCxnSpPr/>
              <p:nvPr/>
            </p:nvCxnSpPr>
            <p:spPr>
              <a:xfrm flipV="1">
                <a:off x="8132918" y="855254"/>
                <a:ext cx="8735" cy="1487392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TextBox 153"/>
              <p:cNvSpPr txBox="1"/>
              <p:nvPr/>
            </p:nvSpPr>
            <p:spPr>
              <a:xfrm>
                <a:off x="8086244" y="1071556"/>
                <a:ext cx="8270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পার্শ্ব২ </a:t>
                </a:r>
                <a:endPara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8079025" y="325569"/>
                <a:ext cx="36202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n w="0"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sz="2400" dirty="0">
                  <a:ln w="0"/>
                  <a:solidFill>
                    <a:srgbClr val="00B05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205499" y="1885316"/>
            <a:ext cx="3814435" cy="2062708"/>
            <a:chOff x="8017646" y="3907302"/>
            <a:chExt cx="3814435" cy="2062708"/>
          </a:xfrm>
        </p:grpSpPr>
        <p:grpSp>
          <p:nvGrpSpPr>
            <p:cNvPr id="8" name="Group 7"/>
            <p:cNvGrpSpPr/>
            <p:nvPr/>
          </p:nvGrpSpPr>
          <p:grpSpPr>
            <a:xfrm>
              <a:off x="8017646" y="3907302"/>
              <a:ext cx="3814435" cy="2062708"/>
              <a:chOff x="8017646" y="3907302"/>
              <a:chExt cx="3814435" cy="2062708"/>
            </a:xfrm>
          </p:grpSpPr>
          <p:cxnSp>
            <p:nvCxnSpPr>
              <p:cNvPr id="195" name="Straight Connector 194"/>
              <p:cNvCxnSpPr/>
              <p:nvPr/>
            </p:nvCxnSpPr>
            <p:spPr>
              <a:xfrm>
                <a:off x="8370892" y="5720535"/>
                <a:ext cx="3019626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TextBox 200"/>
              <p:cNvSpPr txBox="1"/>
              <p:nvPr/>
            </p:nvSpPr>
            <p:spPr>
              <a:xfrm>
                <a:off x="11470055" y="5508345"/>
                <a:ext cx="3620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US" sz="240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03" name="Straight Connector 202"/>
              <p:cNvCxnSpPr/>
              <p:nvPr/>
            </p:nvCxnSpPr>
            <p:spPr>
              <a:xfrm>
                <a:off x="8390090" y="4321823"/>
                <a:ext cx="3019626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flipV="1">
                <a:off x="8408602" y="4295614"/>
                <a:ext cx="6170" cy="145346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TextBox 208"/>
              <p:cNvSpPr txBox="1"/>
              <p:nvPr/>
            </p:nvSpPr>
            <p:spPr>
              <a:xfrm>
                <a:off x="8017646" y="4024340"/>
                <a:ext cx="3620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n w="0"/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E</a:t>
                </a:r>
                <a:endParaRPr lang="en-US" sz="2400" dirty="0">
                  <a:ln w="0"/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0" name="TextBox 209"/>
              <p:cNvSpPr txBox="1"/>
              <p:nvPr/>
            </p:nvSpPr>
            <p:spPr>
              <a:xfrm>
                <a:off x="11395325" y="4177794"/>
                <a:ext cx="3620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n w="0"/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endParaRPr lang="en-US" sz="2400" dirty="0">
                  <a:ln w="0"/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8370889" y="5329431"/>
                <a:ext cx="3620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n w="0"/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endParaRPr lang="en-US" sz="2400" dirty="0">
                  <a:ln w="0"/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 flipV="1">
                <a:off x="11402179" y="4302248"/>
                <a:ext cx="6170" cy="1453461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TextBox 192"/>
              <p:cNvSpPr txBox="1"/>
              <p:nvPr/>
            </p:nvSpPr>
            <p:spPr>
              <a:xfrm>
                <a:off x="9618245" y="4946474"/>
                <a:ext cx="8145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পিছন </a:t>
                </a:r>
                <a:endPara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9677021" y="3907302"/>
                <a:ext cx="3620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</a:p>
            </p:txBody>
          </p:sp>
        </p:grpSp>
        <p:sp>
          <p:nvSpPr>
            <p:cNvPr id="186" name="TextBox 185"/>
            <p:cNvSpPr txBox="1"/>
            <p:nvPr/>
          </p:nvSpPr>
          <p:spPr>
            <a:xfrm>
              <a:off x="11383474" y="4913572"/>
              <a:ext cx="362026" cy="493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657605" y="1885658"/>
            <a:ext cx="4353058" cy="2886618"/>
            <a:chOff x="2523015" y="1305557"/>
            <a:chExt cx="5251093" cy="3422504"/>
          </a:xfrm>
        </p:grpSpPr>
        <p:grpSp>
          <p:nvGrpSpPr>
            <p:cNvPr id="106" name="Group 105"/>
            <p:cNvGrpSpPr/>
            <p:nvPr/>
          </p:nvGrpSpPr>
          <p:grpSpPr>
            <a:xfrm>
              <a:off x="2523015" y="1444323"/>
              <a:ext cx="5251093" cy="3283738"/>
              <a:chOff x="2600288" y="1598869"/>
              <a:chExt cx="5251093" cy="3283738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2600288" y="1598869"/>
                <a:ext cx="5251093" cy="3283738"/>
                <a:chOff x="1098218" y="-184961"/>
                <a:chExt cx="6813914" cy="4479745"/>
              </a:xfrm>
            </p:grpSpPr>
            <p:sp>
              <p:nvSpPr>
                <p:cNvPr id="117" name="Cube 116"/>
                <p:cNvSpPr/>
                <p:nvPr/>
              </p:nvSpPr>
              <p:spPr>
                <a:xfrm>
                  <a:off x="1719374" y="332282"/>
                  <a:ext cx="5537534" cy="3081996"/>
                </a:xfrm>
                <a:prstGeom prst="cub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2494275" y="2558603"/>
                  <a:ext cx="472667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TextBox 118"/>
                <p:cNvSpPr txBox="1"/>
                <p:nvPr/>
              </p:nvSpPr>
              <p:spPr>
                <a:xfrm>
                  <a:off x="6866770" y="2751160"/>
                  <a:ext cx="566685" cy="7467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n w="0"/>
                      <a:solidFill>
                        <a:srgbClr val="00B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b</a:t>
                  </a:r>
                  <a:endParaRPr lang="en-US" sz="2400" dirty="0">
                    <a:ln w="0"/>
                    <a:solidFill>
                      <a:srgbClr val="00B05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1694688" y="1888277"/>
                  <a:ext cx="566685" cy="7467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n w="0"/>
                      <a:solidFill>
                        <a:srgbClr val="7030A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6240516" y="3404302"/>
                  <a:ext cx="566685" cy="7467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n w="0"/>
                      <a:solidFill>
                        <a:schemeClr val="accent4">
                          <a:lumMod val="5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B</a:t>
                  </a:r>
                  <a:endParaRPr lang="en-US" sz="2400" dirty="0">
                    <a:ln w="0"/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1299191" y="3404302"/>
                  <a:ext cx="566685" cy="7467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n w="0"/>
                      <a:solidFill>
                        <a:schemeClr val="accent2">
                          <a:lumMod val="5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  <a:endParaRPr lang="en-US" sz="2400" dirty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7345447" y="2215390"/>
                  <a:ext cx="566685" cy="7467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n w="0"/>
                      <a:solidFill>
                        <a:schemeClr val="accent2">
                          <a:lumMod val="5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  <a:endParaRPr lang="en-US" sz="2400" dirty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1098218" y="726344"/>
                  <a:ext cx="566685" cy="7467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n w="0"/>
                      <a:solidFill>
                        <a:schemeClr val="accent2">
                          <a:lumMod val="5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H</a:t>
                  </a:r>
                  <a:endParaRPr lang="en-US" sz="2400" dirty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2524326" y="296212"/>
                  <a:ext cx="472667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flipV="1">
                  <a:off x="1732256" y="296098"/>
                  <a:ext cx="843584" cy="820451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flipV="1">
                  <a:off x="1704334" y="2547385"/>
                  <a:ext cx="856480" cy="930126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V="1">
                  <a:off x="2553304" y="253819"/>
                  <a:ext cx="9658" cy="2350945"/>
                </a:xfrm>
                <a:prstGeom prst="line">
                  <a:avLst/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flipV="1">
                  <a:off x="1712935" y="1144066"/>
                  <a:ext cx="4737402" cy="2155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TextBox 130"/>
                <p:cNvSpPr txBox="1"/>
                <p:nvPr/>
              </p:nvSpPr>
              <p:spPr>
                <a:xfrm>
                  <a:off x="6418768" y="898270"/>
                  <a:ext cx="566685" cy="7467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n w="0"/>
                      <a:solidFill>
                        <a:schemeClr val="accent4">
                          <a:lumMod val="5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G</a:t>
                  </a:r>
                  <a:endParaRPr lang="en-US" sz="2400" dirty="0">
                    <a:ln w="0"/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1941334" y="-184961"/>
                  <a:ext cx="566685" cy="7467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n w="0"/>
                      <a:solidFill>
                        <a:schemeClr val="accent4">
                          <a:lumMod val="5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E</a:t>
                  </a:r>
                  <a:endParaRPr lang="en-US" sz="2400" dirty="0">
                    <a:ln w="0"/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7228471" y="63248"/>
                  <a:ext cx="566685" cy="7467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n w="0"/>
                      <a:solidFill>
                        <a:schemeClr val="accent4">
                          <a:lumMod val="5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F</a:t>
                  </a:r>
                  <a:endParaRPr lang="en-US" sz="2400" dirty="0">
                    <a:ln w="0"/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2494271" y="1926000"/>
                  <a:ext cx="566685" cy="7467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n w="0"/>
                      <a:solidFill>
                        <a:schemeClr val="accent4">
                          <a:lumMod val="5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D</a:t>
                  </a:r>
                  <a:endParaRPr lang="en-US" sz="2400" dirty="0">
                    <a:ln w="0"/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1719378" y="3450463"/>
                  <a:ext cx="472667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flipV="1">
                  <a:off x="6434078" y="2596168"/>
                  <a:ext cx="818375" cy="859651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flipV="1">
                  <a:off x="6428881" y="311243"/>
                  <a:ext cx="831244" cy="826771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flipV="1">
                  <a:off x="7239200" y="264550"/>
                  <a:ext cx="9658" cy="2350946"/>
                </a:xfrm>
                <a:prstGeom prst="line">
                  <a:avLst/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flipV="1">
                  <a:off x="6469196" y="1091468"/>
                  <a:ext cx="22538" cy="2416179"/>
                </a:xfrm>
                <a:prstGeom prst="line">
                  <a:avLst/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flipV="1">
                  <a:off x="1716375" y="1091096"/>
                  <a:ext cx="13673" cy="2405829"/>
                </a:xfrm>
                <a:prstGeom prst="line">
                  <a:avLst/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TextBox 120"/>
                <p:cNvSpPr txBox="1"/>
                <p:nvPr/>
              </p:nvSpPr>
              <p:spPr>
                <a:xfrm>
                  <a:off x="4074123" y="3548049"/>
                  <a:ext cx="566685" cy="7467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n w="0"/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</a:p>
              </p:txBody>
            </p:sp>
          </p:grpSp>
          <p:sp>
            <p:nvSpPr>
              <p:cNvPr id="111" name="TextBox 110"/>
              <p:cNvSpPr txBox="1"/>
              <p:nvPr/>
            </p:nvSpPr>
            <p:spPr>
              <a:xfrm>
                <a:off x="6684273" y="3029613"/>
                <a:ext cx="819613" cy="474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পার্শ্ব১ </a:t>
                </a:r>
                <a:endPara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4786979" y="2038895"/>
                <a:ext cx="901464" cy="474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উপর </a:t>
                </a:r>
                <a:endPara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3020364" y="2790700"/>
                <a:ext cx="997652" cy="474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পার্শ্ব২ </a:t>
                </a:r>
                <a:endPara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4504649" y="3251548"/>
                <a:ext cx="1169505" cy="474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সম্মুখ </a:t>
                </a:r>
                <a:endPara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893147" y="3763218"/>
                <a:ext cx="781008" cy="474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নিচ </a:t>
                </a:r>
                <a:endPara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5180831" y="2692192"/>
                <a:ext cx="982534" cy="474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পিছন </a:t>
                </a:r>
                <a:endPara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2934383" y="1751678"/>
              <a:ext cx="436712" cy="5473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2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174460" y="1305557"/>
              <a:ext cx="436712" cy="54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232953" y="2498636"/>
              <a:ext cx="4367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98267" y="1152550"/>
                <a:ext cx="35567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উপরের তলের ক্ষেত্রফল = দৈর্ঘ্য </a:t>
                </a:r>
                <a14:m>
                  <m:oMath xmlns:m="http://schemas.openxmlformats.org/officeDocument/2006/math">
                    <m:r>
                      <a:rPr lang="en-US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প্রস্থ = ab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267" y="1152550"/>
                <a:ext cx="3556703" cy="369332"/>
              </a:xfrm>
              <a:prstGeom prst="rect">
                <a:avLst/>
              </a:prstGeom>
              <a:blipFill>
                <a:blip r:embed="rId3"/>
                <a:stretch>
                  <a:fillRect l="-1715" t="-9836" b="-3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8577330" y="4538388"/>
                <a:ext cx="3614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পার্শ্ব ১ তলের ক্ষেত্রফল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 </a:t>
                </a:r>
                <a14:m>
                  <m:oMath xmlns:m="http://schemas.openxmlformats.org/officeDocument/2006/math">
                    <m:r>
                      <a:rPr lang="en-US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 </m:t>
                    </m:r>
                  </m:oMath>
                </a14:m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উচ্চতা = bc</a:t>
                </a:r>
                <a:endParaRPr lang="en-US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330" y="4538388"/>
                <a:ext cx="3614670" cy="369332"/>
              </a:xfrm>
              <a:prstGeom prst="rect">
                <a:avLst/>
              </a:prstGeom>
              <a:blipFill>
                <a:blip r:embed="rId4"/>
                <a:stretch>
                  <a:fillRect l="-1686" t="-8197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0" y="4178766"/>
                <a:ext cx="3606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পার্শ্ব ২ তলের ক্ষেত্রফল 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প্রস্থ </a:t>
                </a:r>
                <a14:m>
                  <m:oMath xmlns:m="http://schemas.openxmlformats.org/officeDocument/2006/math">
                    <m:r>
                      <a:rPr lang="en-US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 </m:t>
                    </m:r>
                  </m:oMath>
                </a14:m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 = </a:t>
                </a: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bc</a:t>
                </a:r>
                <a:endParaRPr lang="en-US" dirty="0"/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78766"/>
                <a:ext cx="3606467" cy="369332"/>
              </a:xfrm>
              <a:prstGeom prst="rect">
                <a:avLst/>
              </a:prstGeom>
              <a:blipFill>
                <a:blip r:embed="rId5"/>
                <a:stretch>
                  <a:fillRect l="-1689" t="-8197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1519708" y="6351402"/>
                <a:ext cx="3725848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সামনের তলের ক্ষেত্রফল 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উচ্চতা </a:t>
                </a:r>
                <a14:m>
                  <m:oMath xmlns:m="http://schemas.openxmlformats.org/officeDocument/2006/math">
                    <m:r>
                      <a:rPr lang="en-US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 </m:t>
                    </m:r>
                  </m:oMath>
                </a14:m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 = ca</a:t>
                </a:r>
                <a:endParaRPr lang="en-US" dirty="0"/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708" y="6351402"/>
                <a:ext cx="3725848" cy="369332"/>
              </a:xfrm>
              <a:prstGeom prst="rect">
                <a:avLst/>
              </a:prstGeom>
              <a:blipFill>
                <a:blip r:embed="rId6"/>
                <a:stretch>
                  <a:fillRect l="-1637" t="-10000" r="-130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6838682" y="1744129"/>
                <a:ext cx="3825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পিছনের তলের ক্ষেত্রফল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উচ্চতা </a:t>
                </a:r>
                <a14:m>
                  <m:oMath xmlns:m="http://schemas.openxmlformats.org/officeDocument/2006/math">
                    <m:r>
                      <a:rPr lang="en-US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 = ca</a:t>
                </a:r>
                <a:endParaRPr lang="en-US" dirty="0"/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682" y="1744129"/>
                <a:ext cx="382502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595" t="-9836" b="-3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666876" y="2565764"/>
            <a:ext cx="3761051" cy="2206170"/>
            <a:chOff x="7479023" y="4587750"/>
            <a:chExt cx="3761051" cy="2206170"/>
          </a:xfrm>
        </p:grpSpPr>
        <p:sp>
          <p:nvSpPr>
            <p:cNvPr id="197" name="TextBox 196"/>
            <p:cNvSpPr txBox="1"/>
            <p:nvPr/>
          </p:nvSpPr>
          <p:spPr>
            <a:xfrm>
              <a:off x="7860077" y="5306109"/>
              <a:ext cx="362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10764172" y="6243384"/>
              <a:ext cx="362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24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7607414" y="6243384"/>
              <a:ext cx="362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2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7479023" y="4587750"/>
              <a:ext cx="362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US" sz="2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07" name="Straight Connector 206"/>
            <p:cNvCxnSpPr/>
            <p:nvPr/>
          </p:nvCxnSpPr>
          <p:spPr>
            <a:xfrm flipV="1">
              <a:off x="7871734" y="4846004"/>
              <a:ext cx="3026482" cy="133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/>
            <p:cNvSpPr txBox="1"/>
            <p:nvPr/>
          </p:nvSpPr>
          <p:spPr>
            <a:xfrm>
              <a:off x="10878048" y="4694042"/>
              <a:ext cx="362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G</a:t>
              </a:r>
              <a:endParaRPr lang="en-US" sz="24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12" name="Straight Connector 211"/>
            <p:cNvCxnSpPr/>
            <p:nvPr/>
          </p:nvCxnSpPr>
          <p:spPr>
            <a:xfrm>
              <a:off x="7875850" y="6271923"/>
              <a:ext cx="301962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V="1">
              <a:off x="10910264" y="4813486"/>
              <a:ext cx="14398" cy="1493791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flipV="1">
              <a:off x="7873932" y="4813256"/>
              <a:ext cx="8735" cy="1487392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>
              <a:off x="9057703" y="5418247"/>
              <a:ext cx="969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সম্মুখ 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9367117" y="6332255"/>
              <a:ext cx="362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940548" y="2151624"/>
            <a:ext cx="1067909" cy="2527255"/>
            <a:chOff x="11023158" y="219792"/>
            <a:chExt cx="1067909" cy="2527255"/>
          </a:xfrm>
        </p:grpSpPr>
        <p:sp>
          <p:nvSpPr>
            <p:cNvPr id="160" name="TextBox 159"/>
            <p:cNvSpPr txBox="1"/>
            <p:nvPr/>
          </p:nvSpPr>
          <p:spPr>
            <a:xfrm>
              <a:off x="11423239" y="1881580"/>
              <a:ext cx="3620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2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11023158" y="2285382"/>
              <a:ext cx="362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24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11729041" y="1550343"/>
              <a:ext cx="362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US" sz="2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1137034" y="736040"/>
              <a:ext cx="362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G</a:t>
              </a:r>
              <a:endParaRPr lang="en-US" sz="24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1654311" y="219792"/>
              <a:ext cx="362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F</a:t>
              </a:r>
              <a:endParaRPr lang="en-US" sz="24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77" name="Straight Connector 176"/>
            <p:cNvCxnSpPr/>
            <p:nvPr/>
          </p:nvCxnSpPr>
          <p:spPr>
            <a:xfrm flipV="1">
              <a:off x="11146815" y="1785757"/>
              <a:ext cx="522818" cy="531475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V="1">
              <a:off x="11143494" y="373114"/>
              <a:ext cx="531039" cy="51114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flipV="1">
              <a:off x="11661165" y="344246"/>
              <a:ext cx="6170" cy="1453461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V="1">
              <a:off x="11169250" y="855484"/>
              <a:ext cx="14398" cy="1493791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11123556" y="1273060"/>
              <a:ext cx="6794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পার্শ্ব১ 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1642460" y="955570"/>
              <a:ext cx="362026" cy="493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668794" y="1882603"/>
            <a:ext cx="4278328" cy="1248405"/>
            <a:chOff x="11188" y="208353"/>
            <a:chExt cx="4278328" cy="1248405"/>
          </a:xfrm>
        </p:grpSpPr>
        <p:sp>
          <p:nvSpPr>
            <p:cNvPr id="58" name="TextBox 57"/>
            <p:cNvSpPr txBox="1"/>
            <p:nvPr/>
          </p:nvSpPr>
          <p:spPr>
            <a:xfrm>
              <a:off x="11188" y="888801"/>
              <a:ext cx="362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US" sz="2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922255" y="622874"/>
              <a:ext cx="301962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416242" y="622803"/>
              <a:ext cx="538922" cy="50724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403899" y="1147055"/>
              <a:ext cx="3026482" cy="133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3410213" y="995093"/>
              <a:ext cx="362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G</a:t>
              </a:r>
              <a:endParaRPr lang="en-US" sz="24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49811" y="325391"/>
              <a:ext cx="362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endParaRPr lang="en-US" sz="24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927490" y="478845"/>
              <a:ext cx="362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F</a:t>
              </a:r>
              <a:endParaRPr lang="en-US" sz="24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16673" y="632167"/>
              <a:ext cx="531039" cy="51114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823914" y="696519"/>
              <a:ext cx="74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উপর 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2204" y="584622"/>
              <a:ext cx="3620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2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09186" y="208353"/>
              <a:ext cx="362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cxnSp>
          <p:nvCxnSpPr>
            <p:cNvPr id="145" name="Straight Connector 144"/>
            <p:cNvCxnSpPr/>
            <p:nvPr/>
          </p:nvCxnSpPr>
          <p:spPr>
            <a:xfrm>
              <a:off x="923258" y="624207"/>
              <a:ext cx="301962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417245" y="624136"/>
              <a:ext cx="538922" cy="50724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89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-0.2069 -0.2585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22838 0.2451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9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25078 -0.0553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9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17005 0.2652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0.19297 -0.2881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1" grpId="0"/>
      <p:bldP spid="142" grpId="0"/>
      <p:bldP spid="143" grpId="0"/>
      <p:bldP spid="144" grpId="0" animBg="1"/>
      <p:bldP spid="1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6836" y="1859532"/>
            <a:ext cx="4353058" cy="2886618"/>
            <a:chOff x="2523015" y="1305557"/>
            <a:chExt cx="5251093" cy="3422504"/>
          </a:xfrm>
        </p:grpSpPr>
        <p:grpSp>
          <p:nvGrpSpPr>
            <p:cNvPr id="3" name="Group 2"/>
            <p:cNvGrpSpPr/>
            <p:nvPr/>
          </p:nvGrpSpPr>
          <p:grpSpPr>
            <a:xfrm>
              <a:off x="2523015" y="1444323"/>
              <a:ext cx="5251093" cy="3283738"/>
              <a:chOff x="2600288" y="1598869"/>
              <a:chExt cx="5251093" cy="328373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600288" y="1598869"/>
                <a:ext cx="5251093" cy="3283738"/>
                <a:chOff x="1098218" y="-184961"/>
                <a:chExt cx="6813914" cy="4479745"/>
              </a:xfrm>
            </p:grpSpPr>
            <p:sp>
              <p:nvSpPr>
                <p:cNvPr id="14" name="Cube 13"/>
                <p:cNvSpPr/>
                <p:nvPr/>
              </p:nvSpPr>
              <p:spPr>
                <a:xfrm>
                  <a:off x="1719374" y="332282"/>
                  <a:ext cx="5537534" cy="3081996"/>
                </a:xfrm>
                <a:prstGeom prst="cub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494275" y="2558603"/>
                  <a:ext cx="472667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6866770" y="2751160"/>
                  <a:ext cx="566685" cy="7467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n w="0"/>
                      <a:solidFill>
                        <a:srgbClr val="00B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b</a:t>
                  </a:r>
                  <a:endParaRPr lang="en-US" sz="2400" dirty="0">
                    <a:ln w="0"/>
                    <a:solidFill>
                      <a:srgbClr val="00B05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694688" y="1888277"/>
                  <a:ext cx="566685" cy="7467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n w="0"/>
                      <a:solidFill>
                        <a:srgbClr val="7030A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4074124" y="3548049"/>
                  <a:ext cx="566685" cy="7467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n w="0"/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240516" y="3404302"/>
                  <a:ext cx="566685" cy="7467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n w="0"/>
                      <a:solidFill>
                        <a:schemeClr val="accent4">
                          <a:lumMod val="5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B</a:t>
                  </a:r>
                  <a:endParaRPr lang="en-US" sz="2400" dirty="0">
                    <a:ln w="0"/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299191" y="3404302"/>
                  <a:ext cx="566685" cy="7467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n w="0"/>
                      <a:solidFill>
                        <a:schemeClr val="accent2">
                          <a:lumMod val="5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  <a:endParaRPr lang="en-US" sz="2400" dirty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345447" y="2215390"/>
                  <a:ext cx="566685" cy="7467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n w="0"/>
                      <a:solidFill>
                        <a:schemeClr val="accent2">
                          <a:lumMod val="5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  <a:endParaRPr lang="en-US" sz="2400" dirty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1098218" y="726344"/>
                  <a:ext cx="566685" cy="7467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n w="0"/>
                      <a:solidFill>
                        <a:schemeClr val="accent2">
                          <a:lumMod val="5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H</a:t>
                  </a:r>
                  <a:endParaRPr lang="en-US" sz="2400" dirty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524326" y="296212"/>
                  <a:ext cx="472667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V="1">
                  <a:off x="1732256" y="296098"/>
                  <a:ext cx="843584" cy="820451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1704334" y="2547385"/>
                  <a:ext cx="856480" cy="930126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V="1">
                  <a:off x="2553304" y="253819"/>
                  <a:ext cx="9658" cy="2350945"/>
                </a:xfrm>
                <a:prstGeom prst="line">
                  <a:avLst/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V="1">
                  <a:off x="1712935" y="1144066"/>
                  <a:ext cx="4737402" cy="2155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6418768" y="898270"/>
                  <a:ext cx="566685" cy="7467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n w="0"/>
                      <a:solidFill>
                        <a:schemeClr val="accent4">
                          <a:lumMod val="5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G</a:t>
                  </a:r>
                  <a:endParaRPr lang="en-US" sz="2400" dirty="0">
                    <a:ln w="0"/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941334" y="-184961"/>
                  <a:ext cx="566685" cy="7467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n w="0"/>
                      <a:solidFill>
                        <a:schemeClr val="accent4">
                          <a:lumMod val="5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E</a:t>
                  </a:r>
                  <a:endParaRPr lang="en-US" sz="2400" dirty="0">
                    <a:ln w="0"/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7228471" y="63248"/>
                  <a:ext cx="566685" cy="7467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n w="0"/>
                      <a:solidFill>
                        <a:schemeClr val="accent4">
                          <a:lumMod val="5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F</a:t>
                  </a:r>
                  <a:endParaRPr lang="en-US" sz="2400" dirty="0">
                    <a:ln w="0"/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2494271" y="1926000"/>
                  <a:ext cx="566685" cy="7467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n w="0"/>
                      <a:solidFill>
                        <a:schemeClr val="accent4">
                          <a:lumMod val="5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D</a:t>
                  </a:r>
                  <a:endParaRPr lang="en-US" sz="2400" dirty="0">
                    <a:ln w="0"/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719378" y="3450463"/>
                  <a:ext cx="472667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6434078" y="2596168"/>
                  <a:ext cx="818375" cy="859651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6428881" y="311243"/>
                  <a:ext cx="831244" cy="826771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7239200" y="264550"/>
                  <a:ext cx="9658" cy="2350946"/>
                </a:xfrm>
                <a:prstGeom prst="line">
                  <a:avLst/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6469196" y="1091468"/>
                  <a:ext cx="22538" cy="2416179"/>
                </a:xfrm>
                <a:prstGeom prst="line">
                  <a:avLst/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V="1">
                  <a:off x="1716375" y="1091096"/>
                  <a:ext cx="13673" cy="2405829"/>
                </a:xfrm>
                <a:prstGeom prst="line">
                  <a:avLst/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TextBox 7"/>
              <p:cNvSpPr txBox="1"/>
              <p:nvPr/>
            </p:nvSpPr>
            <p:spPr>
              <a:xfrm>
                <a:off x="6684273" y="3029613"/>
                <a:ext cx="819613" cy="474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পার্শ্ব১ </a:t>
                </a:r>
                <a:endPara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786979" y="2038895"/>
                <a:ext cx="901464" cy="474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উপর </a:t>
                </a:r>
                <a:endPara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020364" y="2790700"/>
                <a:ext cx="997652" cy="474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পার্শ্ব২ </a:t>
                </a:r>
                <a:endPara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504649" y="3251548"/>
                <a:ext cx="1169505" cy="474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সম্মুখ </a:t>
                </a:r>
                <a:endPara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893147" y="3763218"/>
                <a:ext cx="781008" cy="474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নিচ </a:t>
                </a:r>
                <a:endPara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180831" y="2692192"/>
                <a:ext cx="982534" cy="474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পিছন </a:t>
                </a:r>
                <a:endPara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934383" y="1751678"/>
              <a:ext cx="436712" cy="5473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2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74460" y="1305557"/>
              <a:ext cx="436712" cy="54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32953" y="2498636"/>
              <a:ext cx="4367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</p:grpSp>
      <p:sp>
        <p:nvSpPr>
          <p:cNvPr id="75" name="Rectangle 74"/>
          <p:cNvSpPr/>
          <p:nvPr/>
        </p:nvSpPr>
        <p:spPr>
          <a:xfrm>
            <a:off x="0" y="0"/>
            <a:ext cx="12192000" cy="65682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ঘনবস্তুর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সমগ্রতলের ক্ষেত্রফল নির্ণয়ঃ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18149" y="719815"/>
                <a:ext cx="439060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ঘনবস্তুর </a:t>
                </a:r>
                <a:r>
                  <a:rPr lang="en-US" sz="2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তলের ক্ষেত্রফল = </a:t>
                </a:r>
                <a:endParaRPr lang="en-US" sz="2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49" y="719815"/>
                <a:ext cx="4390608" cy="492443"/>
              </a:xfrm>
              <a:prstGeom prst="rect">
                <a:avLst/>
              </a:prstGeom>
              <a:blipFill rotWithShape="0">
                <a:blip r:embed="rId2"/>
                <a:stretch>
                  <a:fillRect t="-11111" r="-416" b="-38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4348856" y="758451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তলের ক্ষেত্রফল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940730" y="771329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তলের </a:t>
            </a:r>
            <a:r>
              <a:rPr lang="en-US" sz="2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532604" y="771331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পার্শ্ব ১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তলের ক্ষেত্রফল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303781" y="1284427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পার্শ্ব 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তলের 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918193" y="1284427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সামনের </a:t>
            </a:r>
            <a:r>
              <a:rPr lang="en-US" sz="24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তলের </a:t>
            </a:r>
            <a:r>
              <a:rPr lang="en-US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532605" y="1284426"/>
            <a:ext cx="247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পিছনের </a:t>
            </a:r>
            <a:r>
              <a:rPr lang="en-US" sz="24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তলের </a:t>
            </a:r>
            <a:r>
              <a:rPr lang="en-US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</a:t>
            </a:r>
            <a:endParaRPr lang="en-US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9132284" y="777727"/>
                <a:ext cx="5173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2284" y="777727"/>
                <a:ext cx="517303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562947" y="790606"/>
                <a:ext cx="5173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947" y="790606"/>
                <a:ext cx="517303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542551" y="1284425"/>
                <a:ext cx="5173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551" y="1284425"/>
                <a:ext cx="517303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9203119" y="1284424"/>
                <a:ext cx="5173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119" y="1284424"/>
                <a:ext cx="517303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952817" y="1271549"/>
                <a:ext cx="5173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17" y="1271549"/>
                <a:ext cx="517303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844079" y="2178302"/>
                <a:ext cx="12009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079" y="2178302"/>
                <a:ext cx="1200996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236679" y="2182272"/>
                <a:ext cx="5398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679" y="2182272"/>
                <a:ext cx="539841" cy="584775"/>
              </a:xfrm>
              <a:prstGeom prst="rect">
                <a:avLst/>
              </a:prstGeom>
              <a:blipFill rotWithShape="0">
                <a:blip r:embed="rId9"/>
                <a:stretch>
                  <a:fillRect r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9236480" y="2206864"/>
                <a:ext cx="6718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480" y="2206864"/>
                <a:ext cx="671848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249169" y="2206865"/>
                <a:ext cx="4958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169" y="2206865"/>
                <a:ext cx="495826" cy="584775"/>
              </a:xfrm>
              <a:prstGeom prst="rect">
                <a:avLst/>
              </a:prstGeom>
              <a:blipFill rotWithShape="0">
                <a:blip r:embed="rId11"/>
                <a:stretch>
                  <a:fillRect r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1458828" y="2180832"/>
                <a:ext cx="4711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𝑐𝑎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28" y="2180832"/>
                <a:ext cx="471148" cy="584775"/>
              </a:xfrm>
              <a:prstGeom prst="rect">
                <a:avLst/>
              </a:prstGeom>
              <a:blipFill rotWithShape="0">
                <a:blip r:embed="rId12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10230983" y="2206863"/>
                <a:ext cx="5301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𝑐𝑎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983" y="2206863"/>
                <a:ext cx="530180" cy="584775"/>
              </a:xfrm>
              <a:prstGeom prst="rect">
                <a:avLst/>
              </a:prstGeom>
              <a:blipFill rotWithShape="0">
                <a:blip r:embed="rId13"/>
                <a:stretch>
                  <a:fillRect r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0941525" y="2239608"/>
                <a:ext cx="5173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1525" y="2239608"/>
                <a:ext cx="517303" cy="58477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6764951" y="2161262"/>
                <a:ext cx="5173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951" y="2161262"/>
                <a:ext cx="517303" cy="58477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8795351" y="2206864"/>
                <a:ext cx="5173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351" y="2206864"/>
                <a:ext cx="517303" cy="58477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9778192" y="2219744"/>
                <a:ext cx="5173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192" y="2219744"/>
                <a:ext cx="517303" cy="58477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7787759" y="2219744"/>
                <a:ext cx="5173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759" y="2219744"/>
                <a:ext cx="517303" cy="58477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6260622" y="2189033"/>
                <a:ext cx="5890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622" y="2189033"/>
                <a:ext cx="589007" cy="58477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7234531" y="2180124"/>
                <a:ext cx="5398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531" y="2180124"/>
                <a:ext cx="539841" cy="584775"/>
              </a:xfrm>
              <a:prstGeom prst="rect">
                <a:avLst/>
              </a:prstGeom>
              <a:blipFill rotWithShape="0">
                <a:blip r:embed="rId20"/>
                <a:stretch>
                  <a:fillRect r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9234332" y="2204716"/>
                <a:ext cx="6718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332" y="2204716"/>
                <a:ext cx="671848" cy="58477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8247021" y="2204717"/>
                <a:ext cx="4958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021" y="2204717"/>
                <a:ext cx="495826" cy="584775"/>
              </a:xfrm>
              <a:prstGeom prst="rect">
                <a:avLst/>
              </a:prstGeom>
              <a:blipFill rotWithShape="0">
                <a:blip r:embed="rId22"/>
                <a:stretch>
                  <a:fillRect r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11456680" y="2178684"/>
                <a:ext cx="4711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𝑐𝑎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6680" y="2178684"/>
                <a:ext cx="471148" cy="584775"/>
              </a:xfrm>
              <a:prstGeom prst="rect">
                <a:avLst/>
              </a:prstGeom>
              <a:blipFill rotWithShape="0">
                <a:blip r:embed="rId23"/>
                <a:stretch>
                  <a:fillRect r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0228835" y="2204715"/>
                <a:ext cx="5301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𝑐𝑎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835" y="2204715"/>
                <a:ext cx="530180" cy="584775"/>
              </a:xfrm>
              <a:prstGeom prst="rect">
                <a:avLst/>
              </a:prstGeom>
              <a:blipFill rotWithShape="0">
                <a:blip r:embed="rId24"/>
                <a:stretch>
                  <a:fillRect r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5820399" y="3222948"/>
                <a:ext cx="1416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399" y="3222948"/>
                <a:ext cx="1416279" cy="646331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7503813" y="3229708"/>
                <a:ext cx="1200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𝑏𝑐</m:t>
                      </m:r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813" y="3229708"/>
                <a:ext cx="1200996" cy="646331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8787475" y="3254300"/>
                <a:ext cx="1200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𝑐𝑎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475" y="3254300"/>
                <a:ext cx="1200996" cy="646331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5819311" y="3929138"/>
                <a:ext cx="4089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𝑐𝑎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311" y="3929138"/>
                <a:ext cx="4089017" cy="58477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286575" y="5115218"/>
                <a:ext cx="1156522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m:rPr>
                          <m:nor/>
                        </m:rPr>
                        <a:rPr lang="en-US" sz="300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আয়তাকার</m:t>
                      </m:r>
                      <m:r>
                        <m:rPr>
                          <m:nor/>
                        </m:rPr>
                        <a:rPr lang="en-US" sz="300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ঘনবস্তুর</m:t>
                      </m:r>
                      <m:r>
                        <m:rPr>
                          <m:nor/>
                        </m:rPr>
                        <a:rPr lang="en-US" sz="300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তলের</m:t>
                      </m:r>
                      <m:r>
                        <m:rPr>
                          <m:nor/>
                        </m:rPr>
                        <a:rPr lang="en-US" sz="300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ক্ষেত্রফল</m:t>
                      </m:r>
                      <m:r>
                        <m:rPr>
                          <m:nor/>
                        </m:rPr>
                        <a:rPr lang="en-US" sz="300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000" b="0" i="1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3000" b="0" i="1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দৈর্ঘ্য</m:t>
                      </m:r>
                      <m:r>
                        <a:rPr lang="en-US" sz="3000" b="0" i="1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000" b="0" i="1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প্রস্থ</m:t>
                      </m:r>
                      <m:r>
                        <a:rPr lang="en-US" sz="3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000" b="0" i="1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প্রস্থ</m:t>
                      </m:r>
                      <m:r>
                        <a:rPr lang="en-US" sz="3000" b="0" i="1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000" b="0" i="1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উচ্চতা</m:t>
                      </m:r>
                      <m:r>
                        <a:rPr lang="en-US" sz="3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000" i="1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উচ্চতা</m:t>
                      </m:r>
                      <m:r>
                        <a:rPr lang="en-US" sz="3000" b="0" i="1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000" i="1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দৈর্ঘ্য</m:t>
                      </m:r>
                      <m:r>
                        <a:rPr lang="en-US" sz="3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3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75" y="5115218"/>
                <a:ext cx="11565228" cy="553998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7162002" y="3242004"/>
                <a:ext cx="5173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3600" dirty="0" smtClean="0"/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002" y="3242004"/>
                <a:ext cx="517303" cy="646331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8458132" y="3267180"/>
                <a:ext cx="5173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3600" dirty="0" smtClean="0"/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132" y="3267180"/>
                <a:ext cx="517303" cy="646331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ectangle 111"/>
          <p:cNvSpPr/>
          <p:nvPr/>
        </p:nvSpPr>
        <p:spPr>
          <a:xfrm>
            <a:off x="0" y="6259097"/>
            <a:ext cx="12192000" cy="59574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Ripon </a:t>
            </a:r>
            <a:r>
              <a:rPr lang="en-US" sz="2800" dirty="0">
                <a:solidFill>
                  <a:schemeClr val="bg1"/>
                </a:solidFill>
              </a:rPr>
              <a:t>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8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08333E-7 4.44444E-6 L 0.02344 0.15694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7847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5455 0.15995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4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79167E-6 -3.7037E-7 L -0.02773 0.15648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" y="7824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10717 0.15463 " pathEditMode="relative" rAng="0" ptsTypes="AA">
                                      <p:cBhvr>
                                        <p:cTn id="182" dur="18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8177 0.1564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7824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18268 0.16018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 tmFilter="0,0; .5, 1; 1, 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99" grpId="1"/>
      <p:bldP spid="99" grpId="2"/>
      <p:bldP spid="100" grpId="0"/>
      <p:bldP spid="100" grpId="1"/>
      <p:bldP spid="100" grpId="2"/>
      <p:bldP spid="101" grpId="0"/>
      <p:bldP spid="101" grpId="1"/>
      <p:bldP spid="101" grpId="2"/>
      <p:bldP spid="102" grpId="0"/>
      <p:bldP spid="102" grpId="1"/>
      <p:bldP spid="102" grpId="2"/>
      <p:bldP spid="103" grpId="0"/>
      <p:bldP spid="103" grpId="1"/>
      <p:bldP spid="103" grpId="2"/>
      <p:bldP spid="104" grpId="0"/>
      <p:bldP spid="104" grpId="1"/>
      <p:bldP spid="104" grpId="2"/>
      <p:bldP spid="105" grpId="0"/>
      <p:bldP spid="106" grpId="0"/>
      <p:bldP spid="107" grpId="0"/>
      <p:bldP spid="108" grpId="0"/>
      <p:bldP spid="109" grpId="0"/>
      <p:bldP spid="109" grpId="1"/>
      <p:bldP spid="109" grpId="2"/>
      <p:bldP spid="110" grpId="0"/>
      <p:bldP spid="1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257107"/>
            <a:ext cx="12192000" cy="5957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Ripon </a:t>
            </a:r>
            <a:r>
              <a:rPr lang="en-US" sz="2800" dirty="0">
                <a:solidFill>
                  <a:schemeClr val="bg1"/>
                </a:solidFill>
              </a:rPr>
              <a:t>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5682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ঘনবস্তুর তলের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নির্ণয়ঃ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8158" y="746975"/>
                <a:ext cx="112840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একটি আয়তাকার 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ঘনবস্তুর 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দৈর্ঘ্য, প্রস্থ ও উচ্চতা যথাক্রমে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</m:oMath>
                </a14:m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58" y="746975"/>
                <a:ext cx="11284039" cy="523220"/>
              </a:xfrm>
              <a:prstGeom prst="rect">
                <a:avLst/>
              </a:prstGeom>
              <a:blipFill>
                <a:blip r:embed="rId2"/>
                <a:stretch>
                  <a:fillRect l="-1189" t="-1294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78225" y="1179475"/>
            <a:ext cx="462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পৃষ্টতলের ক্ষেত্রফল নির্ণয় কর।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60480" y="1595418"/>
            <a:ext cx="1770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 আছে, 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7709" y="1997662"/>
            <a:ext cx="2298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ঘনবস্তুর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15904" y="2015429"/>
                <a:ext cx="28340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দৈর্ঘ্য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</m:oMath>
                </a14:m>
                <a:r>
                  <a:rPr lang="en-US" sz="28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মিটার, 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904" y="2015429"/>
                <a:ext cx="2834079" cy="523220"/>
              </a:xfrm>
              <a:prstGeom prst="rect">
                <a:avLst/>
              </a:prstGeom>
              <a:blipFill>
                <a:blip r:embed="rId3"/>
                <a:stretch>
                  <a:fillRect l="-1720" t="-12941" r="-430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00034" y="2015773"/>
                <a:ext cx="28340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80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</m:oMath>
                </a14:m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মিটার, 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034" y="2015773"/>
                <a:ext cx="2834079" cy="523220"/>
              </a:xfrm>
              <a:prstGeom prst="rect">
                <a:avLst/>
              </a:prstGeom>
              <a:blipFill>
                <a:blip r:embed="rId4"/>
                <a:stretch>
                  <a:fillRect l="-4946" t="-12791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15494" y="2059880"/>
                <a:ext cx="31059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80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2800" dirty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। </a:t>
                </a:r>
                <a:endParaRPr lang="en-US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494" y="2059880"/>
                <a:ext cx="3105955" cy="523220"/>
              </a:xfrm>
              <a:prstGeom prst="rect">
                <a:avLst/>
              </a:prstGeom>
              <a:blipFill>
                <a:blip r:embed="rId5"/>
                <a:stretch>
                  <a:fillRect l="-4314" t="-12791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2483" y="2639795"/>
                <a:ext cx="52073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আয়তাকার</m:t>
                    </m:r>
                    <m:r>
                      <m:rPr>
                        <m:nor/>
                      </m:rPr>
                      <a:rPr lang="en-US" sz="3200" dirty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ঘনবস্তুর</m:t>
                    </m:r>
                    <m:r>
                      <m:rPr>
                        <m:nor/>
                      </m:rPr>
                      <a:rPr lang="en-US" sz="3200" dirty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তলের</m:t>
                    </m:r>
                    <m:r>
                      <m:rPr>
                        <m:nor/>
                      </m:rPr>
                      <a:rPr lang="en-US" sz="3200" dirty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ক্ষেত্রফল</m:t>
                    </m:r>
                    <m:r>
                      <m:rPr>
                        <m:nor/>
                      </m:rPr>
                      <a:rPr lang="en-US" sz="3200" dirty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83" y="2639795"/>
                <a:ext cx="520736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00034" y="2615868"/>
                <a:ext cx="43789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2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32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034" y="2615868"/>
                <a:ext cx="437891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71014" y="3266116"/>
                <a:ext cx="108921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মিটার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মিটার</m:t>
                    </m:r>
                    <m:r>
                      <a:rPr lang="en-US" sz="28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মিটার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মিটার</m:t>
                    </m:r>
                    <m:r>
                      <a:rPr lang="en-US" sz="28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মিটার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মিটার</m:t>
                    </m:r>
                    <m:r>
                      <a:rPr lang="en-US" sz="28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14" y="3266116"/>
                <a:ext cx="1089211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71015" y="3877550"/>
                <a:ext cx="67013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192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বর্গমিটার</m:t>
                    </m:r>
                    <m:r>
                      <a:rPr lang="en-US" sz="28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54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বর্গমিটার</m:t>
                    </m:r>
                    <m:r>
                      <a:rPr lang="en-US" sz="28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72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বর্গমিটার</m:t>
                    </m:r>
                    <m:r>
                      <a:rPr lang="en-US" sz="28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15" y="3877550"/>
                <a:ext cx="670138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71015" y="4533760"/>
                <a:ext cx="33934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318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বর্গমিটার</m:t>
                    </m:r>
                    <m:r>
                      <a:rPr lang="en-US" sz="28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15" y="4533760"/>
                <a:ext cx="339340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71015" y="5130175"/>
                <a:ext cx="24790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636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বর্গমিটার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15" y="5130175"/>
                <a:ext cx="247900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79109" y="5523222"/>
                <a:ext cx="7221339" cy="57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আয়তাকার</m:t>
                    </m:r>
                    <m:r>
                      <m:rPr>
                        <m:nor/>
                      </m:rPr>
                      <a:rPr lang="en-US" sz="3200" dirty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ঘনবস্তুর</m:t>
                    </m:r>
                    <m:r>
                      <m:rPr>
                        <m:nor/>
                      </m:rPr>
                      <a:rPr lang="en-US" sz="3200" dirty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তলের</m:t>
                    </m:r>
                    <m:r>
                      <m:rPr>
                        <m:nor/>
                      </m:rPr>
                      <a:rPr lang="en-US" sz="3200" dirty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ক্ষেত্রফল</m:t>
                    </m:r>
                    <m:r>
                      <a:rPr lang="en-US" sz="28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636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বর্গমিটার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109" y="5523222"/>
                <a:ext cx="7221339" cy="5734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8158" y="195943"/>
            <a:ext cx="103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16.4-৮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80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0" grpId="1"/>
      <p:bldP spid="30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1302</Words>
  <Application>Microsoft Office PowerPoint</Application>
  <PresentationFormat>Custom</PresentationFormat>
  <Paragraphs>355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131</cp:revision>
  <dcterms:created xsi:type="dcterms:W3CDTF">2017-11-12T06:12:26Z</dcterms:created>
  <dcterms:modified xsi:type="dcterms:W3CDTF">2020-10-12T14:32:19Z</dcterms:modified>
</cp:coreProperties>
</file>