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4" r:id="rId2"/>
    <p:sldId id="345" r:id="rId3"/>
    <p:sldId id="346" r:id="rId4"/>
    <p:sldId id="359" r:id="rId5"/>
    <p:sldId id="360" r:id="rId6"/>
    <p:sldId id="365" r:id="rId7"/>
    <p:sldId id="366" r:id="rId8"/>
    <p:sldId id="377" r:id="rId9"/>
    <p:sldId id="367" r:id="rId10"/>
    <p:sldId id="368" r:id="rId11"/>
    <p:sldId id="37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3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9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18070-CDBE-4F65-8BB9-6A85449BC6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2BB69-2E3A-49B6-BDAF-1FDF85B2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754B-8C5B-4E0F-B774-D05812F7702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4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3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7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7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9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730.png"/><Relationship Id="rId12" Type="http://schemas.openxmlformats.org/officeDocument/2006/relationships/image" Target="../media/image7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0.png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721.png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0.png"/><Relationship Id="rId18" Type="http://schemas.openxmlformats.org/officeDocument/2006/relationships/image" Target="../media/image84.png"/><Relationship Id="rId3" Type="http://schemas.openxmlformats.org/officeDocument/2006/relationships/image" Target="../media/image721.png"/><Relationship Id="rId7" Type="http://schemas.openxmlformats.org/officeDocument/2006/relationships/image" Target="../media/image760.png"/><Relationship Id="rId12" Type="http://schemas.openxmlformats.org/officeDocument/2006/relationships/image" Target="../media/image79.png"/><Relationship Id="rId17" Type="http://schemas.openxmlformats.org/officeDocument/2006/relationships/image" Target="../media/image83.png"/><Relationship Id="rId2" Type="http://schemas.openxmlformats.org/officeDocument/2006/relationships/image" Target="../media/image710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0.png"/><Relationship Id="rId11" Type="http://schemas.openxmlformats.org/officeDocument/2006/relationships/image" Target="../media/image780.png"/><Relationship Id="rId5" Type="http://schemas.openxmlformats.org/officeDocument/2006/relationships/image" Target="../media/image740.png"/><Relationship Id="rId15" Type="http://schemas.openxmlformats.org/officeDocument/2006/relationships/image" Target="../media/image82.png"/><Relationship Id="rId10" Type="http://schemas.openxmlformats.org/officeDocument/2006/relationships/image" Target="../media/image47.png"/><Relationship Id="rId4" Type="http://schemas.openxmlformats.org/officeDocument/2006/relationships/image" Target="../media/image731.png"/><Relationship Id="rId9" Type="http://schemas.openxmlformats.org/officeDocument/2006/relationships/image" Target="../media/image460.png"/><Relationship Id="rId1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67.png"/><Relationship Id="rId18" Type="http://schemas.openxmlformats.org/officeDocument/2006/relationships/image" Target="../media/image99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4.png"/><Relationship Id="rId17" Type="http://schemas.openxmlformats.org/officeDocument/2006/relationships/image" Target="../media/image98.png"/><Relationship Id="rId2" Type="http://schemas.openxmlformats.org/officeDocument/2006/relationships/image" Target="../media/image85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65.png"/><Relationship Id="rId5" Type="http://schemas.openxmlformats.org/officeDocument/2006/relationships/image" Target="../media/image88.png"/><Relationship Id="rId15" Type="http://schemas.openxmlformats.org/officeDocument/2006/relationships/image" Target="../media/image96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9.png"/><Relationship Id="rId18" Type="http://schemas.openxmlformats.org/officeDocument/2006/relationships/image" Target="../media/image113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12" Type="http://schemas.openxmlformats.org/officeDocument/2006/relationships/image" Target="../media/image79.png"/><Relationship Id="rId17" Type="http://schemas.openxmlformats.org/officeDocument/2006/relationships/image" Target="../media/image112.png"/><Relationship Id="rId2" Type="http://schemas.openxmlformats.org/officeDocument/2006/relationships/image" Target="../media/image100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0.png"/><Relationship Id="rId11" Type="http://schemas.openxmlformats.org/officeDocument/2006/relationships/image" Target="../media/image108.png"/><Relationship Id="rId5" Type="http://schemas.openxmlformats.org/officeDocument/2006/relationships/image" Target="../media/image103.png"/><Relationship Id="rId15" Type="http://schemas.openxmlformats.org/officeDocument/2006/relationships/image" Target="../media/image111.png"/><Relationship Id="rId10" Type="http://schemas.openxmlformats.org/officeDocument/2006/relationships/image" Target="../media/image107.png"/><Relationship Id="rId4" Type="http://schemas.openxmlformats.org/officeDocument/2006/relationships/image" Target="../media/image102.png"/><Relationship Id="rId9" Type="http://schemas.openxmlformats.org/officeDocument/2006/relationships/image" Target="../media/image106.png"/><Relationship Id="rId1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" Type="http://schemas.openxmlformats.org/officeDocument/2006/relationships/image" Target="../media/image114.png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38.png"/><Relationship Id="rId18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12" Type="http://schemas.openxmlformats.org/officeDocument/2006/relationships/image" Target="../media/image79.png"/><Relationship Id="rId17" Type="http://schemas.openxmlformats.org/officeDocument/2006/relationships/image" Target="../media/image141.png"/><Relationship Id="rId2" Type="http://schemas.openxmlformats.org/officeDocument/2006/relationships/image" Target="../media/image131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0.png"/><Relationship Id="rId11" Type="http://schemas.openxmlformats.org/officeDocument/2006/relationships/image" Target="../media/image137.png"/><Relationship Id="rId5" Type="http://schemas.openxmlformats.org/officeDocument/2006/relationships/image" Target="../media/image134.png"/><Relationship Id="rId15" Type="http://schemas.openxmlformats.org/officeDocument/2006/relationships/image" Target="../media/image140.png"/><Relationship Id="rId10" Type="http://schemas.openxmlformats.org/officeDocument/2006/relationships/image" Target="../media/image107.png"/><Relationship Id="rId4" Type="http://schemas.openxmlformats.org/officeDocument/2006/relationships/image" Target="../media/image133.png"/><Relationship Id="rId9" Type="http://schemas.openxmlformats.org/officeDocument/2006/relationships/image" Target="../media/image106.png"/><Relationship Id="rId14" Type="http://schemas.openxmlformats.org/officeDocument/2006/relationships/image" Target="../media/image1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53.png"/><Relationship Id="rId12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50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0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11" Type="http://schemas.openxmlformats.org/officeDocument/2006/relationships/image" Target="../media/image48.png"/><Relationship Id="rId5" Type="http://schemas.openxmlformats.org/officeDocument/2006/relationships/image" Target="../media/image420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1.png"/><Relationship Id="rId9" Type="http://schemas.openxmlformats.org/officeDocument/2006/relationships/image" Target="../media/image460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7279" y="1146220"/>
            <a:ext cx="10251583" cy="5125791"/>
            <a:chOff x="927279" y="1146220"/>
            <a:chExt cx="10251583" cy="5125791"/>
          </a:xfrm>
        </p:grpSpPr>
        <p:sp>
          <p:nvSpPr>
            <p:cNvPr id="4" name="Cube 3"/>
            <p:cNvSpPr/>
            <p:nvPr/>
          </p:nvSpPr>
          <p:spPr>
            <a:xfrm>
              <a:off x="927279" y="1146220"/>
              <a:ext cx="10251583" cy="5125791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7279" y="2421228"/>
              <a:ext cx="8976575" cy="38507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1785" y="3428999"/>
            <a:ext cx="8435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সকলকে 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বাক্সের পুরুত্ব নির্ণয়ঃ 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390297" y="117549"/>
            <a:ext cx="35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৪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794972"/>
                <a:ext cx="64285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প্রশ্নমতে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144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208</m:t>
                    </m:r>
                    <m:r>
                      <a:rPr lang="en-US" sz="32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88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4972"/>
                <a:ext cx="642850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63337" y="1587749"/>
                <a:ext cx="51434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144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208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88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1587749"/>
                <a:ext cx="514349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63337" y="2318971"/>
                <a:ext cx="48109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144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2318971"/>
                <a:ext cx="48109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63337" y="3191206"/>
                <a:ext cx="45230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3191206"/>
                <a:ext cx="45230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63337" y="3937874"/>
                <a:ext cx="4062845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3937874"/>
                <a:ext cx="4062845" cy="701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63337" y="4907410"/>
                <a:ext cx="3647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4907410"/>
                <a:ext cx="364720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3337" y="5582258"/>
                <a:ext cx="40628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5582258"/>
                <a:ext cx="406284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8712" y="864837"/>
                <a:ext cx="4861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2" y="864837"/>
                <a:ext cx="486182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48712" y="1415850"/>
                <a:ext cx="4065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2" y="1415850"/>
                <a:ext cx="406565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24262" y="1987325"/>
                <a:ext cx="2050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62" y="1987325"/>
                <a:ext cx="205047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74735" y="1961750"/>
                <a:ext cx="24661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735" y="1961750"/>
                <a:ext cx="246610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24263" y="2572140"/>
                <a:ext cx="1662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63" y="2572140"/>
                <a:ext cx="166253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074735" y="2558800"/>
                <a:ext cx="20781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735" y="2558800"/>
                <a:ext cx="207817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502349" y="3114405"/>
                <a:ext cx="33395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গ্রহণযোগ্য </a:t>
                </a:r>
                <a:r>
                  <a:rPr lang="en-US" sz="28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নয়।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349" y="3114405"/>
                <a:ext cx="3339585" cy="523220"/>
              </a:xfrm>
              <a:prstGeom prst="rect">
                <a:avLst/>
              </a:prstGeom>
              <a:blipFill>
                <a:blip r:embed="rId15"/>
                <a:stretch>
                  <a:fillRect l="-4197" t="-12791" r="-2372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650182" y="3942233"/>
            <a:ext cx="5541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 বাক্সটির </a:t>
            </a:r>
            <a:r>
              <a:rPr lang="en-US" sz="3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পুরুত্ব বাইরের তিনটি পরিমাপের কোনটির চেয়েই বড় হতে </a:t>
            </a:r>
            <a:r>
              <a:rPr lang="en-US" sz="3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পারে না। </a:t>
            </a:r>
            <a:endParaRPr lang="en-US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48713" y="5284336"/>
                <a:ext cx="5090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en-US" sz="36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বাক্সটির </a:t>
                </a:r>
                <a:r>
                  <a:rPr lang="en-US" sz="36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কাঠের পুরুত্ব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6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সে.মি.।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3" y="5284336"/>
                <a:ext cx="5090888" cy="646331"/>
              </a:xfrm>
              <a:prstGeom prst="rect">
                <a:avLst/>
              </a:prstGeom>
              <a:blipFill>
                <a:blip r:embed="rId16"/>
                <a:stretch>
                  <a:fillRect t="-15094" r="-3832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78158" y="195943"/>
            <a:ext cx="103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16.4-১1 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7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9" grpId="0"/>
      <p:bldP spid="30" grpId="0"/>
      <p:bldP spid="31" grpId="0"/>
      <p:bldP spid="32" grpId="0"/>
      <p:bldP spid="33" grpId="0"/>
      <p:bldP spid="22" grpId="0"/>
      <p:bldP spid="23" grpId="0"/>
      <p:bldP spid="24" grpId="0"/>
      <p:bldP spid="26" grpId="0"/>
      <p:bldP spid="27" grpId="0"/>
      <p:bldP spid="35" grpId="0"/>
      <p:bldP spid="36" grpId="0"/>
      <p:bldP spid="38" grpId="0"/>
      <p:bldP spid="39" grpId="0"/>
      <p:bldP spid="40" grpId="0"/>
      <p:bldP spid="40" grpId="1"/>
      <p:bldP spid="4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8158" y="746975"/>
                <a:ext cx="112840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একটি আয়তাকার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 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দৈর্ঘ্য, প্রস্থ ও উচ্চতা যথাক্রমে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bn-BD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ঘনবস্তুর 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 নির্ণয় কর। </a:t>
                </a:r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58" y="746975"/>
                <a:ext cx="11284039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189" t="-6410" r="-1567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8158" y="1607714"/>
            <a:ext cx="166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158" y="2038601"/>
            <a:ext cx="241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04057" y="2038601"/>
                <a:ext cx="2964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bn-BD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মিটার,</a:t>
                </a:r>
                <a:r>
                  <a:rPr lang="en-US" sz="28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57" y="2038601"/>
                <a:ext cx="2964287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517" t="-12791" r="-1437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45994" y="2052783"/>
                <a:ext cx="27195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মিটার,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94" y="2052783"/>
                <a:ext cx="2719588" cy="523220"/>
              </a:xfrm>
              <a:prstGeom prst="rect">
                <a:avLst/>
              </a:prstGeom>
              <a:blipFill>
                <a:blip r:embed="rId4"/>
                <a:stretch>
                  <a:fillRect l="-5157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925214" y="2038601"/>
                <a:ext cx="3080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214" y="2038601"/>
                <a:ext cx="3080197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4356" t="-12791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1969" y="2883966"/>
                <a:ext cx="3078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en-US" sz="280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আয়তাকার</m:t>
                      </m:r>
                      <m:r>
                        <m:rPr>
                          <m:nor/>
                        </m:rPr>
                        <a:rPr lang="en-US" sz="2800" dirty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ঘনবস্তুর</m:t>
                      </m:r>
                      <m:r>
                        <m:rPr>
                          <m:nor/>
                        </m:rPr>
                        <a:rPr lang="en-US" sz="2800" b="0" i="0" smtClean="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কর্ণ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69" y="2883966"/>
                <a:ext cx="307805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39821" y="2737314"/>
                <a:ext cx="4089017" cy="702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821" y="2737314"/>
                <a:ext cx="4089017" cy="7023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41687" y="3456354"/>
                <a:ext cx="6606854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800" i="1" smtClean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bn-BD" sz="2800" b="0" i="1" smtClean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ln w="0"/>
                                <a:solidFill>
                                  <a:srgbClr val="00B0F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মিটার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n w="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8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মিটার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bn-BD" sz="2800" b="0" i="1" smtClean="0">
                                <a:ln w="0"/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ln w="0"/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মিটার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n w="0"/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87" y="3456354"/>
                <a:ext cx="6606854" cy="614142"/>
              </a:xfrm>
              <a:prstGeom prst="rect">
                <a:avLst/>
              </a:prstGeom>
              <a:blipFill rotWithShape="1">
                <a:blip r:embed="rId8"/>
                <a:stretch>
                  <a:fillRect b="-26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245994" y="5432142"/>
                <a:ext cx="6946006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36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36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36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কর্ণ</m:t>
                    </m:r>
                    <m:r>
                      <a:rPr lang="en-US" sz="3600" b="0" i="1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bn-BD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BD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14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প্রায়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)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94" y="5432142"/>
                <a:ext cx="6946006" cy="633571"/>
              </a:xfrm>
              <a:prstGeom prst="rect">
                <a:avLst/>
              </a:prstGeom>
              <a:blipFill rotWithShape="1">
                <a:blip r:embed="rId9"/>
                <a:stretch>
                  <a:fillRect t="-3846" r="-966" b="-3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788025" y="4098549"/>
                <a:ext cx="7459006" cy="579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bn-BD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00</m:t>
                        </m:r>
                        <m:r>
                          <a:rPr lang="en-US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বর্গমিটার</m:t>
                        </m:r>
                        <m:r>
                          <a:rPr lang="en-US" sz="28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বর্গমিটার</m:t>
                        </m:r>
                        <m:r>
                          <a:rPr lang="en-US" sz="28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bn-BD" sz="2800" b="0" i="1" smtClean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বর্গমিটার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025" y="4098549"/>
                <a:ext cx="7459006" cy="579582"/>
              </a:xfrm>
              <a:prstGeom prst="rect">
                <a:avLst/>
              </a:prstGeom>
              <a:blipFill rotWithShape="1">
                <a:blip r:embed="rId10"/>
                <a:stretch>
                  <a:fillRect b="-2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788025" y="4712623"/>
                <a:ext cx="3457969" cy="58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bn-BD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00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বর্গমিটার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025" y="4712623"/>
                <a:ext cx="3457969" cy="582275"/>
              </a:xfrm>
              <a:prstGeom prst="rect">
                <a:avLst/>
              </a:prstGeom>
              <a:blipFill rotWithShape="1">
                <a:blip r:embed="rId11"/>
                <a:stretch>
                  <a:fillRect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841678" y="5354694"/>
                <a:ext cx="3404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bn-BD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BD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(প্রায়) 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78" y="5354694"/>
                <a:ext cx="3404316" cy="523220"/>
              </a:xfrm>
              <a:prstGeom prst="rect">
                <a:avLst/>
              </a:prstGeom>
              <a:blipFill rotWithShape="1">
                <a:blip r:embed="rId12"/>
                <a:stretch>
                  <a:fillRect t="-12791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3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বাক্সের পুরুত্ব নির্ণয়ঃ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8243" y="689123"/>
                <a:ext cx="10004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আয়তাকার কাঠের বাক্সের বাইরের মাপ যথাক্রমে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</a:t>
                </a:r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.।  </a:t>
                </a: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3" y="689123"/>
                <a:ext cx="10004732" cy="523220"/>
              </a:xfrm>
              <a:prstGeom prst="rect">
                <a:avLst/>
              </a:prstGeom>
              <a:blipFill>
                <a:blip r:embed="rId2"/>
                <a:stretch>
                  <a:fillRect l="-1341"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01513" y="1207842"/>
                <a:ext cx="97321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এর ভিতরের সমগ্রপৃষ্ঠের ক্ষেত্রফল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262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সে.মি.। বাক্সটির কাঠের পুরুত্ব নির্ণয় কর।  </a:t>
                </a: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13" y="1207842"/>
                <a:ext cx="9732123" cy="523220"/>
              </a:xfrm>
              <a:prstGeom prst="rect">
                <a:avLst/>
              </a:prstGeom>
              <a:blipFill>
                <a:blip r:embed="rId3"/>
                <a:stretch>
                  <a:fillRect l="-1378"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483055" y="1801302"/>
            <a:ext cx="168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  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171700" y="1827496"/>
                <a:ext cx="95751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কাঠের বাক্সের বাইরের মাপ যথাক্রমে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ও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1827496"/>
                <a:ext cx="9575185" cy="523220"/>
              </a:xfrm>
              <a:prstGeom prst="rect">
                <a:avLst/>
              </a:prstGeom>
              <a:blipFill>
                <a:blip r:embed="rId4"/>
                <a:stretch>
                  <a:fillRect l="-1400" t="-12791" r="-127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1390297" y="117549"/>
            <a:ext cx="35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৫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3965" y="2231600"/>
                <a:ext cx="6429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বাক্সের</a:t>
                </a:r>
                <a:r>
                  <a:rPr lang="en-US" sz="2800" b="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ভিতরের সমগ্র পৃষ্ঠের ক্ষেত্রফল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262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সে.মি.।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5" y="2231600"/>
                <a:ext cx="6429622" cy="523220"/>
              </a:xfrm>
              <a:prstGeom prst="rect">
                <a:avLst/>
              </a:prstGeom>
              <a:blipFill>
                <a:blip r:embed="rId5"/>
                <a:stretch>
                  <a:fillRect l="-2180"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406312" y="2254923"/>
            <a:ext cx="133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মনেকরি, 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91642" y="2248037"/>
                <a:ext cx="3575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বাক্সের কাঠের পুরুত্ব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 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42" y="2248037"/>
                <a:ext cx="3575128" cy="523220"/>
              </a:xfrm>
              <a:prstGeom prst="rect">
                <a:avLst/>
              </a:prstGeom>
              <a:blipFill>
                <a:blip r:embed="rId6"/>
                <a:stretch>
                  <a:fillRect l="-3748" t="-12791" r="-4259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68385" y="2794580"/>
                <a:ext cx="87145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কাঠের বাক্সের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ভিতরের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মাপ যথাক্রমে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</a:t>
                </a:r>
                <a:r>
                  <a:rPr lang="en-US" sz="28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385" y="2794580"/>
                <a:ext cx="8714589" cy="523220"/>
              </a:xfrm>
              <a:prstGeom prst="rect">
                <a:avLst/>
              </a:prstGeom>
              <a:blipFill>
                <a:blip r:embed="rId7"/>
                <a:stretch>
                  <a:fillRect l="-1610" t="-11628" r="-70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75364" y="3335699"/>
                <a:ext cx="6922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</a:t>
                </a:r>
                <a:r>
                  <a:rPr lang="en-US" sz="28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364" y="3335699"/>
                <a:ext cx="6922201" cy="523220"/>
              </a:xfrm>
              <a:prstGeom prst="rect">
                <a:avLst/>
              </a:prstGeom>
              <a:blipFill>
                <a:blip r:embed="rId8"/>
                <a:stretch>
                  <a:fillRect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360" y="3770684"/>
                <a:ext cx="47495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তলের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0" y="3770684"/>
                <a:ext cx="474957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45596" y="3806922"/>
                <a:ext cx="35008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96" y="3806922"/>
                <a:ext cx="350080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6182" y="4369902"/>
                <a:ext cx="113609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80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)+</m:t>
                    </m:r>
                    <m: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80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)+</m:t>
                    </m:r>
                    <m:r>
                      <a:rPr lang="en-US" sz="280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80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82" y="4369902"/>
                <a:ext cx="113609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8243" y="4883564"/>
                <a:ext cx="10487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</m:oMath>
                </a14:m>
                <a:r>
                  <a:rPr lang="en-US" sz="2800" dirty="0"/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3" y="4883564"/>
                <a:ext cx="104876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11838" y="4932882"/>
                <a:ext cx="37771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38" y="4932882"/>
                <a:ext cx="377712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21747" y="4958207"/>
                <a:ext cx="39628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747" y="4958207"/>
                <a:ext cx="396286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367191" y="4958207"/>
                <a:ext cx="39628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191" y="4958207"/>
                <a:ext cx="396286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66182" y="5498983"/>
                <a:ext cx="1784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82" y="5498983"/>
                <a:ext cx="178448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97556" y="5506752"/>
                <a:ext cx="43140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104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223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556" y="5506752"/>
                <a:ext cx="431407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12341" y="5577861"/>
                <a:ext cx="38333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208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446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41" y="5577861"/>
                <a:ext cx="383336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78157" y="195943"/>
            <a:ext cx="137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16.4-উদা-৩1 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8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6" grpId="0"/>
      <p:bldP spid="29" grpId="0"/>
      <p:bldP spid="29" grpId="1"/>
      <p:bldP spid="29" grpId="2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8" grpId="0"/>
      <p:bldP spid="49" grpId="0"/>
      <p:bldP spid="49" grpId="1"/>
      <p:bldP spid="4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বাক্সের পুরুত্ব নির্ণয়ঃ 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390297" y="117549"/>
            <a:ext cx="35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৬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794972"/>
                <a:ext cx="6948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প্রশ্নমতে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208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446</m:t>
                    </m:r>
                    <m:r>
                      <a:rPr lang="en-US" sz="32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262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4972"/>
                <a:ext cx="694871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63337" y="1587749"/>
                <a:ext cx="53513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208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446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262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1587749"/>
                <a:ext cx="53513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63337" y="2318971"/>
                <a:ext cx="48109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208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184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2318971"/>
                <a:ext cx="48109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63337" y="3191206"/>
                <a:ext cx="48109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3191206"/>
                <a:ext cx="481099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63337" y="3937874"/>
                <a:ext cx="4810990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3937874"/>
                <a:ext cx="4810990" cy="701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63337" y="4907410"/>
                <a:ext cx="3647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4907410"/>
                <a:ext cx="364720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3337" y="5582258"/>
                <a:ext cx="48109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5582258"/>
                <a:ext cx="481099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8712" y="864837"/>
                <a:ext cx="4861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  <m:r>
                      <a:rPr lang="en-US" sz="2800" b="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2" y="864837"/>
                <a:ext cx="486182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48712" y="1415850"/>
                <a:ext cx="4065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2" y="1415850"/>
                <a:ext cx="406565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24262" y="1987325"/>
                <a:ext cx="2050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62" y="1987325"/>
                <a:ext cx="205047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74735" y="1961750"/>
                <a:ext cx="29925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735" y="1961750"/>
                <a:ext cx="299257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24263" y="2572140"/>
                <a:ext cx="1662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63" y="2572140"/>
                <a:ext cx="166253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074735" y="2558800"/>
                <a:ext cx="2535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735" y="2558800"/>
                <a:ext cx="253537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074734" y="3000535"/>
                <a:ext cx="2735801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734" y="3000535"/>
                <a:ext cx="2735801" cy="7016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94073" y="3566864"/>
                <a:ext cx="3616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(প্রায়)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073" y="3566864"/>
                <a:ext cx="3616036" cy="523220"/>
              </a:xfrm>
              <a:prstGeom prst="rect">
                <a:avLst/>
              </a:prstGeom>
              <a:blipFill>
                <a:blip r:embed="rId16"/>
                <a:stretch>
                  <a:fillRect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00109" y="4084241"/>
                <a:ext cx="40418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67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গ্রহণযোগ্য </a:t>
                </a:r>
                <a:r>
                  <a:rPr lang="en-US" sz="28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নয়।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09" y="4084241"/>
                <a:ext cx="4041825" cy="523220"/>
              </a:xfrm>
              <a:prstGeom prst="rect">
                <a:avLst/>
              </a:prstGeom>
              <a:blipFill>
                <a:blip r:embed="rId17"/>
                <a:stretch>
                  <a:fillRect l="-3469"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786067" y="4621114"/>
            <a:ext cx="5281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 বাক্সটির 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পুরুত্ব বাইরের তিনটি পরিমাপের কোনটির চেয়েই বড় হতে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পারে না।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948712" y="5606078"/>
                <a:ext cx="51185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en-US" sz="36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বাক্সটির কাঠের </a:t>
                </a:r>
                <a:r>
                  <a:rPr lang="en-US" sz="36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পুরুত্ব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6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সে.মি.।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2" y="5606078"/>
                <a:ext cx="5118596" cy="646331"/>
              </a:xfrm>
              <a:prstGeom prst="rect">
                <a:avLst/>
              </a:prstGeom>
              <a:blipFill>
                <a:blip r:embed="rId18"/>
                <a:stretch>
                  <a:fillRect t="-15094" r="-3214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78157" y="195943"/>
            <a:ext cx="137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16.4-উদা-৩1 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9" grpId="0"/>
      <p:bldP spid="30" grpId="0"/>
      <p:bldP spid="31" grpId="0"/>
      <p:bldP spid="32" grpId="0"/>
      <p:bldP spid="33" grpId="0"/>
      <p:bldP spid="22" grpId="0"/>
      <p:bldP spid="23" grpId="0"/>
      <p:bldP spid="24" grpId="0"/>
      <p:bldP spid="26" grpId="0"/>
      <p:bldP spid="27" grpId="0"/>
      <p:bldP spid="35" grpId="0"/>
      <p:bldP spid="36" grpId="0"/>
      <p:bldP spid="21" grpId="0"/>
      <p:bldP spid="28" grpId="0"/>
      <p:bldP spid="34" grpId="0"/>
      <p:bldP spid="37" grpId="0"/>
      <p:bldP spid="41" grpId="0"/>
      <p:bldP spid="41" grpId="1"/>
      <p:bldP spid="4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বাক্সের পুরুত্ব নির্ণয়ঃ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700" y="689123"/>
                <a:ext cx="12172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** আয়তাকার কাঠের বাক্সের ভিতরের মাপ যথাক্রমে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</a:t>
                </a:r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280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.।  </a:t>
                </a: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0" y="689123"/>
                <a:ext cx="12172300" cy="523220"/>
              </a:xfrm>
              <a:prstGeom prst="rect">
                <a:avLst/>
              </a:prstGeom>
              <a:blipFill>
                <a:blip r:embed="rId2"/>
                <a:stretch>
                  <a:fillRect l="-1102"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3581" y="1207842"/>
                <a:ext cx="11813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এর বাইরের সমগ্রপৃষ্ঠের ক্ষেত্রফল </a:t>
                </a:r>
                <a14:m>
                  <m:oMath xmlns:m="http://schemas.openxmlformats.org/officeDocument/2006/math">
                    <m:r>
                      <a:rPr lang="en-US" sz="280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0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সে.মি.। বাক্সটির কাঠের পুরুত্ব নির্ণয় কর।  </a:t>
                </a: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81" y="1207842"/>
                <a:ext cx="11813538" cy="523220"/>
              </a:xfrm>
              <a:prstGeom prst="rect">
                <a:avLst/>
              </a:prstGeom>
              <a:blipFill>
                <a:blip r:embed="rId3"/>
                <a:stretch>
                  <a:fillRect l="-1135"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483055" y="1801302"/>
            <a:ext cx="168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  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171700" y="1827496"/>
                <a:ext cx="95751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কাঠের বাক্সের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ভিতরের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মাপ যথাক্রমে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ও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1827496"/>
                <a:ext cx="9575185" cy="523220"/>
              </a:xfrm>
              <a:prstGeom prst="rect">
                <a:avLst/>
              </a:prstGeom>
              <a:blipFill>
                <a:blip r:embed="rId4"/>
                <a:stretch>
                  <a:fillRect l="-1400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1390297" y="117549"/>
            <a:ext cx="35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৭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3965" y="2231600"/>
                <a:ext cx="6429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বাক্সের</a:t>
                </a:r>
                <a:r>
                  <a:rPr lang="en-US" sz="2800" b="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বাইরের</a:t>
                </a:r>
                <a:r>
                  <a:rPr lang="en-US" sz="2800" b="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সমগ্র পৃষ্ঠের ক্ষেত্রফল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446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সে.মি.।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5" y="2231600"/>
                <a:ext cx="6429622" cy="523220"/>
              </a:xfrm>
              <a:prstGeom prst="rect">
                <a:avLst/>
              </a:prstGeom>
              <a:blipFill>
                <a:blip r:embed="rId5"/>
                <a:stretch>
                  <a:fillRect l="-2180"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406312" y="2254923"/>
            <a:ext cx="133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মনেকরি, 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91642" y="2248037"/>
                <a:ext cx="3575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বাক্সের কাঠের পুরুত্ব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 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42" y="2248037"/>
                <a:ext cx="3575128" cy="523220"/>
              </a:xfrm>
              <a:prstGeom prst="rect">
                <a:avLst/>
              </a:prstGeom>
              <a:blipFill>
                <a:blip r:embed="rId6"/>
                <a:stretch>
                  <a:fillRect l="-3748" t="-12791" r="-4259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68385" y="2794580"/>
                <a:ext cx="87145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কাঠের বাক্সের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বাইরের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মাপ যথাক্রমে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</a:t>
                </a:r>
                <a:r>
                  <a:rPr lang="en-US" sz="28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385" y="2794580"/>
                <a:ext cx="8714589" cy="523220"/>
              </a:xfrm>
              <a:prstGeom prst="rect">
                <a:avLst/>
              </a:prstGeom>
              <a:blipFill>
                <a:blip r:embed="rId7"/>
                <a:stretch>
                  <a:fillRect l="-1610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75364" y="3335699"/>
                <a:ext cx="6922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</a:t>
                </a:r>
                <a:r>
                  <a:rPr lang="en-US" sz="28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364" y="3335699"/>
                <a:ext cx="6922201" cy="523220"/>
              </a:xfrm>
              <a:prstGeom prst="rect">
                <a:avLst/>
              </a:prstGeom>
              <a:blipFill>
                <a:blip r:embed="rId8"/>
                <a:stretch>
                  <a:fillRect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360" y="3798394"/>
                <a:ext cx="59696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বাইরের সমগ্র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তলের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0" y="3798394"/>
                <a:ext cx="596965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89496" y="3806922"/>
                <a:ext cx="35008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96" y="3806922"/>
                <a:ext cx="350080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6182" y="4369902"/>
                <a:ext cx="113609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80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)+</m:t>
                    </m:r>
                    <m: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80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)+</m:t>
                    </m:r>
                    <m:r>
                      <a:rPr lang="en-US" sz="280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80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82" y="4369902"/>
                <a:ext cx="113609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8243" y="4883564"/>
                <a:ext cx="10487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</m:oMath>
                </a14:m>
                <a:r>
                  <a:rPr lang="en-US" sz="2800" dirty="0"/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3" y="4883564"/>
                <a:ext cx="104876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11838" y="4932882"/>
                <a:ext cx="37771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38" y="4932882"/>
                <a:ext cx="377712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80182" y="4958207"/>
                <a:ext cx="39628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82" y="4958207"/>
                <a:ext cx="396286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270206" y="4958207"/>
                <a:ext cx="39628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2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2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206" y="4958207"/>
                <a:ext cx="396286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66182" y="5498983"/>
                <a:ext cx="1784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82" y="5498983"/>
                <a:ext cx="178448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97556" y="5506752"/>
                <a:ext cx="43140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131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556" y="5506752"/>
                <a:ext cx="431407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12341" y="5577861"/>
                <a:ext cx="38333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160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262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41" y="5577861"/>
                <a:ext cx="383336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78158" y="195943"/>
            <a:ext cx="199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16.4-১1 এর আলোকে  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6" grpId="0"/>
      <p:bldP spid="29" grpId="0"/>
      <p:bldP spid="29" grpId="1"/>
      <p:bldP spid="29" grpId="2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8" grpId="0"/>
      <p:bldP spid="49" grpId="0"/>
      <p:bldP spid="49" grpId="1"/>
      <p:bldP spid="4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</a:t>
            </a:r>
            <a:r>
              <a:rPr lang="en-US" sz="2800" dirty="0" smtClean="0">
                <a:solidFill>
                  <a:schemeClr val="bg1"/>
                </a:solidFill>
              </a:rPr>
              <a:t>Chandra 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বাক্সের পুরুত্ব নির্ণয়ঃ 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390297" y="117549"/>
            <a:ext cx="35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৮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794972"/>
                <a:ext cx="72597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প্রশ্নমতে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160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262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m:t> </m:t>
                    </m:r>
                    <m:r>
                      <a:rPr lang="en-US" sz="32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446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4972"/>
                <a:ext cx="725978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4400" y="1587749"/>
                <a:ext cx="550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160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262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446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587749"/>
                <a:ext cx="550025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63337" y="2318971"/>
                <a:ext cx="48109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160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184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2318971"/>
                <a:ext cx="48109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63337" y="3191206"/>
                <a:ext cx="48109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3191206"/>
                <a:ext cx="481099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63337" y="3937874"/>
                <a:ext cx="4464627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3937874"/>
                <a:ext cx="4464627" cy="701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63337" y="4907410"/>
                <a:ext cx="3647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4907410"/>
                <a:ext cx="364720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3337" y="5582258"/>
                <a:ext cx="48109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5582258"/>
                <a:ext cx="481099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8712" y="864837"/>
                <a:ext cx="52432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2" y="864837"/>
                <a:ext cx="524328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48712" y="1415850"/>
                <a:ext cx="4065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2" y="1415850"/>
                <a:ext cx="406565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24262" y="1987325"/>
                <a:ext cx="2438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62" y="1987325"/>
                <a:ext cx="243839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462655" y="1961750"/>
                <a:ext cx="26046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655" y="1961750"/>
                <a:ext cx="260465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948712" y="2490040"/>
                <a:ext cx="23199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2" y="2490040"/>
                <a:ext cx="231997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508010" y="2513866"/>
                <a:ext cx="19572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010" y="2513866"/>
                <a:ext cx="195729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48713" y="2931613"/>
                <a:ext cx="2195288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3" y="2931613"/>
                <a:ext cx="2195288" cy="7016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958874" y="3537195"/>
                <a:ext cx="32595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(প্রায়)</a:t>
                </a: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874" y="3537195"/>
                <a:ext cx="3259513" cy="523220"/>
              </a:xfrm>
              <a:prstGeom prst="rect">
                <a:avLst/>
              </a:prstGeom>
              <a:blipFill>
                <a:blip r:embed="rId16"/>
                <a:stretch>
                  <a:fillRect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958874" y="4123469"/>
                <a:ext cx="42394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67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গ্রহণযোগ্য </a:t>
                </a:r>
                <a:r>
                  <a:rPr lang="en-US" sz="28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নয়।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874" y="4123469"/>
                <a:ext cx="4239483" cy="523220"/>
              </a:xfrm>
              <a:prstGeom prst="rect">
                <a:avLst/>
              </a:prstGeom>
              <a:blipFill>
                <a:blip r:embed="rId17"/>
                <a:stretch>
                  <a:fillRect l="-3309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7237725" y="4718583"/>
            <a:ext cx="3960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 বাক্সটির কাঠের পুরুত্ব ঋণাত্মক হতে </a:t>
            </a:r>
            <a:r>
              <a:rPr lang="en-US" sz="28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পারে 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না।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948712" y="5564513"/>
                <a:ext cx="51185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en-US" sz="36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বাক্সটির কাঠের </a:t>
                </a:r>
                <a:r>
                  <a:rPr lang="en-US" sz="36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পুরুত্ব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6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সে.মি.।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2" y="5564513"/>
                <a:ext cx="5118596" cy="646331"/>
              </a:xfrm>
              <a:prstGeom prst="rect">
                <a:avLst/>
              </a:prstGeom>
              <a:blipFill>
                <a:blip r:embed="rId18"/>
                <a:stretch>
                  <a:fillRect t="-15094" r="-3214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8158" y="195943"/>
            <a:ext cx="199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16.4-১1 এর আলোকে  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9" grpId="0"/>
      <p:bldP spid="30" grpId="0"/>
      <p:bldP spid="31" grpId="0"/>
      <p:bldP spid="32" grpId="0"/>
      <p:bldP spid="33" grpId="0"/>
      <p:bldP spid="22" grpId="0"/>
      <p:bldP spid="23" grpId="0"/>
      <p:bldP spid="24" grpId="0"/>
      <p:bldP spid="26" grpId="0"/>
      <p:bldP spid="38" grpId="0"/>
      <p:bldP spid="48" grpId="0"/>
      <p:bldP spid="54" grpId="0"/>
      <p:bldP spid="60" grpId="0"/>
      <p:bldP spid="61" grpId="0"/>
      <p:bldP spid="62" grpId="0"/>
      <p:bldP spid="63" grpId="0"/>
      <p:bldP spid="65" grpId="0"/>
      <p:bldP spid="65" grpId="1"/>
      <p:bldP spid="6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বাক্সের পুরুত্ব নির্ণয়ঃ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700" y="689123"/>
                <a:ext cx="12172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** আয়তাকার কাঠের বাক্সের ভিতরের মাপ যথাক্রমে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</a:t>
                </a:r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.।  </a:t>
                </a: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0" y="689123"/>
                <a:ext cx="12172300" cy="523220"/>
              </a:xfrm>
              <a:prstGeom prst="rect">
                <a:avLst/>
              </a:prstGeom>
              <a:blipFill>
                <a:blip r:embed="rId2"/>
                <a:stretch>
                  <a:fillRect l="-1102"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3581" y="1207842"/>
                <a:ext cx="11813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এর বাইরের সমগ্রপৃষ্ঠের ক্ষেত্রফল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208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সে.মি.। বাক্সটির কাঠের পুরুত্ব নির্ণয় কর।  </a:t>
                </a: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81" y="1207842"/>
                <a:ext cx="11813538" cy="523220"/>
              </a:xfrm>
              <a:prstGeom prst="rect">
                <a:avLst/>
              </a:prstGeom>
              <a:blipFill>
                <a:blip r:embed="rId3"/>
                <a:stretch>
                  <a:fillRect l="-1135"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483055" y="1801302"/>
            <a:ext cx="168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  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171700" y="1827496"/>
                <a:ext cx="95751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কাঠের বাক্সের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ভিতরের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মাপ যথাক্রমে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ও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1827496"/>
                <a:ext cx="9575185" cy="523220"/>
              </a:xfrm>
              <a:prstGeom prst="rect">
                <a:avLst/>
              </a:prstGeom>
              <a:blipFill>
                <a:blip r:embed="rId4"/>
                <a:stretch>
                  <a:fillRect l="-1400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1390297" y="117549"/>
            <a:ext cx="35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৯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3965" y="2231600"/>
                <a:ext cx="6429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বাক্সের</a:t>
                </a:r>
                <a:r>
                  <a:rPr lang="en-US" sz="2800" b="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বাইরের</a:t>
                </a:r>
                <a:r>
                  <a:rPr lang="en-US" sz="2800" b="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সমগ্র পৃষ্ঠের ক্ষেত্রফল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208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সে.মি.।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5" y="2231600"/>
                <a:ext cx="6429622" cy="523220"/>
              </a:xfrm>
              <a:prstGeom prst="rect">
                <a:avLst/>
              </a:prstGeom>
              <a:blipFill>
                <a:blip r:embed="rId5"/>
                <a:stretch>
                  <a:fillRect l="-2180"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406312" y="2254923"/>
            <a:ext cx="133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মনেকরি, 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91642" y="2248037"/>
                <a:ext cx="3575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বাক্সের কাঠের পুরুত্ব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 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42" y="2248037"/>
                <a:ext cx="3575128" cy="523220"/>
              </a:xfrm>
              <a:prstGeom prst="rect">
                <a:avLst/>
              </a:prstGeom>
              <a:blipFill>
                <a:blip r:embed="rId6"/>
                <a:stretch>
                  <a:fillRect l="-3748" t="-12791" r="-4259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68385" y="2794580"/>
                <a:ext cx="87145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কাঠের বাক্সের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বাইরের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মাপ যথাক্রমে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</a:t>
                </a:r>
                <a:r>
                  <a:rPr lang="en-US" sz="28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385" y="2794580"/>
                <a:ext cx="8714589" cy="523220"/>
              </a:xfrm>
              <a:prstGeom prst="rect">
                <a:avLst/>
              </a:prstGeom>
              <a:blipFill>
                <a:blip r:embed="rId7"/>
                <a:stretch>
                  <a:fillRect l="-1610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75364" y="3335699"/>
                <a:ext cx="6922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</a:t>
                </a:r>
                <a:r>
                  <a:rPr lang="en-US" sz="28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364" y="3335699"/>
                <a:ext cx="6922201" cy="523220"/>
              </a:xfrm>
              <a:prstGeom prst="rect">
                <a:avLst/>
              </a:prstGeom>
              <a:blipFill>
                <a:blip r:embed="rId8"/>
                <a:stretch>
                  <a:fillRect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360" y="3798394"/>
                <a:ext cx="59696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বাইরের সমগ্র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তলের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0" y="3798394"/>
                <a:ext cx="596965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89496" y="3806922"/>
                <a:ext cx="35008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96" y="3806922"/>
                <a:ext cx="350080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6182" y="4369902"/>
                <a:ext cx="113609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80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)+</m:t>
                    </m:r>
                    <m: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80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)+</m:t>
                    </m:r>
                    <m:r>
                      <a:rPr lang="en-US" sz="280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80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82" y="4369902"/>
                <a:ext cx="113609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8243" y="4883564"/>
                <a:ext cx="10487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</m:oMath>
                </a14:m>
                <a:r>
                  <a:rPr lang="en-US" sz="2800" dirty="0"/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3" y="4883564"/>
                <a:ext cx="104876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11838" y="4932882"/>
                <a:ext cx="37771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38" y="4932882"/>
                <a:ext cx="377712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80182" y="4958207"/>
                <a:ext cx="3413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82" y="4958207"/>
                <a:ext cx="341389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738201" y="4958207"/>
                <a:ext cx="39628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201" y="4958207"/>
                <a:ext cx="396286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66182" y="5498983"/>
                <a:ext cx="1784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82" y="5498983"/>
                <a:ext cx="178448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97556" y="5506752"/>
                <a:ext cx="43140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44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556" y="5506752"/>
                <a:ext cx="431407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12341" y="5577861"/>
                <a:ext cx="38333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96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88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41" y="5577861"/>
                <a:ext cx="383336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78158" y="195943"/>
            <a:ext cx="199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16.4-১1 এর আলোকে  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6" grpId="0"/>
      <p:bldP spid="29" grpId="0"/>
      <p:bldP spid="29" grpId="1"/>
      <p:bldP spid="29" grpId="2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8" grpId="0"/>
      <p:bldP spid="49" grpId="0"/>
      <p:bldP spid="49" grpId="1"/>
      <p:bldP spid="4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বাক্সের পুরুত্ব নির্ণয়ঃ 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390297" y="117549"/>
            <a:ext cx="67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১০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794972"/>
                <a:ext cx="6786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প্রশ্নমতে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96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88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208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4972"/>
                <a:ext cx="678606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4400" y="1587749"/>
                <a:ext cx="550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96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88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208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587749"/>
                <a:ext cx="550025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63337" y="2318971"/>
                <a:ext cx="43537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96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2318971"/>
                <a:ext cx="43537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63337" y="3191206"/>
                <a:ext cx="48109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3191206"/>
                <a:ext cx="481099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63337" y="3937874"/>
                <a:ext cx="4464627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3937874"/>
                <a:ext cx="4464627" cy="701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63337" y="4907410"/>
                <a:ext cx="3799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4907410"/>
                <a:ext cx="379960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3337" y="5582258"/>
                <a:ext cx="48109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37" y="5582258"/>
                <a:ext cx="481099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8712" y="864837"/>
                <a:ext cx="52432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2" y="864837"/>
                <a:ext cx="524328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48712" y="1415850"/>
                <a:ext cx="4065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2" y="1415850"/>
                <a:ext cx="406565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24262" y="1987325"/>
                <a:ext cx="2050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62" y="1987325"/>
                <a:ext cx="205047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074736" y="1961750"/>
                <a:ext cx="273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736" y="1961750"/>
                <a:ext cx="27358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24263" y="2572140"/>
                <a:ext cx="1662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63" y="2572140"/>
                <a:ext cx="166253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074735" y="2558800"/>
                <a:ext cx="2535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735" y="2558800"/>
                <a:ext cx="253537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523018" y="3333758"/>
                <a:ext cx="36753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গ্রহণযোগ্য </a:t>
                </a:r>
                <a:r>
                  <a:rPr lang="en-US" sz="28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নয়।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018" y="3333758"/>
                <a:ext cx="3675339" cy="523220"/>
              </a:xfrm>
              <a:prstGeom prst="rect">
                <a:avLst/>
              </a:prstGeom>
              <a:blipFill>
                <a:blip r:embed="rId15"/>
                <a:stretch>
                  <a:fillRect l="-3648" t="-12791" r="-2322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7647709" y="4163019"/>
            <a:ext cx="441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 বাক্সটির কাঠের পুরুত্ব ঋণাত্মক হতে 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 পারে না।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67389" y="5259932"/>
                <a:ext cx="51185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en-US" sz="36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বাক্সটির কাঠের </a:t>
                </a:r>
                <a:r>
                  <a:rPr lang="en-US" sz="36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পুরুত্ব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6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সে.মি.।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389" y="5259932"/>
                <a:ext cx="5118596" cy="646331"/>
              </a:xfrm>
              <a:prstGeom prst="rect">
                <a:avLst/>
              </a:prstGeom>
              <a:blipFill>
                <a:blip r:embed="rId16"/>
                <a:stretch>
                  <a:fillRect t="-15094" r="-3337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78158" y="195943"/>
            <a:ext cx="199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16.4-১1 এর আলোকে  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1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9" grpId="0"/>
      <p:bldP spid="30" grpId="0"/>
      <p:bldP spid="31" grpId="0"/>
      <p:bldP spid="32" grpId="0"/>
      <p:bldP spid="33" grpId="0"/>
      <p:bldP spid="22" grpId="0"/>
      <p:bldP spid="23" grpId="0"/>
      <p:bldP spid="27" grpId="0"/>
      <p:bldP spid="28" grpId="0"/>
      <p:bldP spid="34" grpId="0"/>
      <p:bldP spid="35" grpId="0"/>
      <p:bldP spid="36" grpId="0"/>
      <p:bldP spid="42" grpId="0"/>
      <p:bldP spid="43" grpId="0"/>
      <p:bldP spid="44" grpId="0"/>
      <p:bldP spid="44" grpId="1"/>
      <p:bldP spid="4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062"/>
            <a:ext cx="12192000" cy="13312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9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63782" y="2220565"/>
                <a:ext cx="1065414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6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6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ঘনক আকৃতির বস্তুর পৃষ্টতলের ক্ষেত্রফল </a:t>
                </a:r>
                <a:r>
                  <a:rPr lang="en-US" sz="6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2400</m:t>
                    </m:r>
                  </m:oMath>
                </a14:m>
                <a:r>
                  <a:rPr lang="en-US" sz="6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সে. মি.হলে, এর কর্ণের দৈর্ঘ্য নির্ণয় </a:t>
                </a:r>
                <a:r>
                  <a:rPr lang="en-US" sz="6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কর। </a:t>
                </a:r>
                <a:r>
                  <a:rPr lang="en-US" sz="6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82" y="2220565"/>
                <a:ext cx="10654146" cy="3139321"/>
              </a:xfrm>
              <a:prstGeom prst="rect">
                <a:avLst/>
              </a:prstGeom>
              <a:blipFill>
                <a:blip r:embed="rId2"/>
                <a:stretch>
                  <a:fillRect l="-4119" t="-7573" r="-172" b="-1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262255"/>
            <a:ext cx="12192000" cy="5957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</a:t>
            </a:r>
            <a:r>
              <a:rPr lang="en-US" sz="2800" dirty="0" smtClean="0">
                <a:solidFill>
                  <a:schemeClr val="bg1"/>
                </a:solidFill>
              </a:rPr>
              <a:t>Chandra 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6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634145">
            <a:off x="2009766" y="869479"/>
            <a:ext cx="6882951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199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634145">
            <a:off x="3487638" y="3095259"/>
            <a:ext cx="662650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199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9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0" y="0"/>
            <a:ext cx="12192000" cy="190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GB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062657" y="2057400"/>
            <a:ext cx="3733800" cy="4419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effectLst>
            <a:glow rad="228600">
              <a:schemeClr val="accent5">
                <a:lumMod val="50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1905000"/>
            <a:ext cx="6019800" cy="495300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380D53"/>
                </a:solidFill>
                <a:latin typeface="NikoshBAN" pitchFamily="2" charset="0"/>
                <a:cs typeface="NikoshBAN" pitchFamily="2" charset="0"/>
              </a:rPr>
              <a:t>রিপন চন্দ্র নায়ক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(গণিত )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রাণাপিং আদর্শ উচ্চ বিদ্যালয় ও কলেজ,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গোলাপগঞ্জ, সিলেট।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 ০১৭১০-৮৮০৬৬৭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 riponnayak@gmail.com </a:t>
            </a:r>
            <a:endParaRPr lang="en-GB" sz="3200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1905000"/>
            <a:ext cx="6172200" cy="4953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GB" sz="13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81200"/>
            <a:ext cx="12191999" cy="457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গণিত</a:t>
            </a: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ষষ্ঠদশ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08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20</a:t>
            </a:r>
            <a:endParaRPr lang="en-GB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GB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08" y="2209800"/>
            <a:ext cx="30951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95400"/>
            <a:ext cx="12192000" cy="556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Up Ribbon 4"/>
          <p:cNvSpPr/>
          <p:nvPr/>
        </p:nvSpPr>
        <p:spPr>
          <a:xfrm>
            <a:off x="0" y="2209800"/>
            <a:ext cx="12191999" cy="4114800"/>
          </a:xfrm>
          <a:prstGeom prst="ribbon2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nip Same Side Corner Rectangle 1"/>
          <p:cNvSpPr/>
          <p:nvPr/>
        </p:nvSpPr>
        <p:spPr>
          <a:xfrm>
            <a:off x="0" y="0"/>
            <a:ext cx="12192000" cy="1295400"/>
          </a:xfrm>
          <a:prstGeom prst="snip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পাঠে আমরা পড়ব 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10344" y="3428835"/>
            <a:ext cx="5971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আয়তাকার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ঘনবস্তু</a:t>
            </a:r>
            <a:endParaRPr lang="en-GB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sp>
        <p:nvSpPr>
          <p:cNvPr id="2" name="Horizontal Scroll 1"/>
          <p:cNvSpPr/>
          <p:nvPr/>
        </p:nvSpPr>
        <p:spPr>
          <a:xfrm>
            <a:off x="942110" y="0"/>
            <a:ext cx="9053945" cy="1828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8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 </a:t>
            </a:r>
            <a:endParaRPr lang="en-GB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484909" y="1662545"/>
            <a:ext cx="11152909" cy="4738255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rgbClr val="380D53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704108" y="1932121"/>
                <a:ext cx="1004454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1। </a:t>
                </a: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3600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</a:t>
                </a: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60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নি</m:t>
                    </m:r>
                    <m:r>
                      <m:rPr>
                        <m:nor/>
                      </m:rPr>
                      <a:rPr lang="bn-BD" sz="3600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র্ণয় করতে পারবে। </m:t>
                    </m:r>
                  </m:oMath>
                </a14:m>
                <a:endParaRPr lang="bn-BD" sz="36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bn-BD" sz="36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2। </a:t>
                </a:r>
                <a:r>
                  <a:rPr lang="en-US" sz="36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কাঠের বাক্সের বাইরের </a:t>
                </a:r>
                <a:r>
                  <a:rPr lang="en-US" sz="3600" dirty="0" err="1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মাপ</a:t>
                </a:r>
                <a:r>
                  <a:rPr lang="en-US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6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ভিতরের </a:t>
                </a:r>
                <a:r>
                  <a:rPr lang="en-US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সম্পূর্ণ </a:t>
                </a:r>
                <a:r>
                  <a:rPr lang="en-US" sz="3600" dirty="0" err="1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পৃষ্ঠের</a:t>
                </a:r>
                <a:r>
                  <a:rPr lang="en-US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দেওয়া</a:t>
                </a:r>
                <a:r>
                  <a:rPr lang="en-US" sz="36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থাকলে</a:t>
                </a:r>
                <a:r>
                  <a:rPr lang="en-US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,</a:t>
                </a:r>
                <a:r>
                  <a:rPr lang="en-US" sz="36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বাক্সটির কাঠের পুরুত্ব নির্ণয় কর</a:t>
                </a:r>
                <a:r>
                  <a:rPr lang="en-US" sz="36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bn-BD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৩। 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3600" dirty="0" err="1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কাঠের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বাক্সের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ভিতরের </a:t>
                </a:r>
                <a:r>
                  <a:rPr lang="en-US" sz="3600" dirty="0" err="1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মাপ</a:t>
                </a:r>
                <a:r>
                  <a:rPr lang="en-US" sz="360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600" dirty="0" err="1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বাইরের</a:t>
                </a:r>
                <a:r>
                  <a:rPr lang="en-US" sz="360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সম্পূর্ণ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পৃষ্ঠের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দেওয়া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থাকলে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,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বাক্সটির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কাঠের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পুরুত্ব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rgbClr val="7030A0"/>
                  </a:solidFill>
                </a:endParaRPr>
              </a:p>
              <a:p>
                <a:endParaRPr lang="en-GB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108" y="1932121"/>
                <a:ext cx="10044545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2004" t="-3571" b="-5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</a:t>
            </a:r>
            <a:r>
              <a:rPr lang="en-US" sz="2800" dirty="0" smtClean="0">
                <a:solidFill>
                  <a:schemeClr val="bg1"/>
                </a:solidFill>
              </a:rPr>
              <a:t>Chandra 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 ও প্রস্থ নির্ণয়ঃ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8158" y="746975"/>
                <a:ext cx="118614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একটি আয়তাকার ঘনবস্তু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48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 ভূমির উপর দন্ডায়মান। এর উচ্চতা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ও কর্ণ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13</m:t>
                    </m:r>
                    <m:r>
                      <a:rPr lang="en-US" sz="28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মিটার।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58" y="746975"/>
                <a:ext cx="11861441" cy="523220"/>
              </a:xfrm>
              <a:prstGeom prst="rect">
                <a:avLst/>
              </a:prstGeom>
              <a:blipFill>
                <a:blip r:embed="rId2"/>
                <a:stretch>
                  <a:fillRect l="-1131" t="-1294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51646" y="1161438"/>
            <a:ext cx="683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ঘনবস্তুটির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ঘনবস্তু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 ও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কর।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20710" y="1672951"/>
            <a:ext cx="174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 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44814" y="1647717"/>
                <a:ext cx="63672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 ভূমির ক্ষেত্রফল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48</m:t>
                    </m:r>
                  </m:oMath>
                </a14:m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বর্গমিটার 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14" y="1647717"/>
                <a:ext cx="6367222" cy="523220"/>
              </a:xfrm>
              <a:prstGeom prst="rect">
                <a:avLst/>
              </a:prstGeom>
              <a:blipFill>
                <a:blip r:embed="rId3"/>
                <a:stretch>
                  <a:fillRect l="-2105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68061" y="2075707"/>
                <a:ext cx="2840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ও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061" y="2075707"/>
                <a:ext cx="2840041" cy="523220"/>
              </a:xfrm>
              <a:prstGeom prst="rect">
                <a:avLst/>
              </a:prstGeom>
              <a:blipFill>
                <a:blip r:embed="rId4"/>
                <a:stretch>
                  <a:fillRect l="-4721" t="-12941" r="-85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390297" y="117549"/>
            <a:ext cx="35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১ 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82400" y="2091599"/>
                <a:ext cx="19846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13</m:t>
                    </m:r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400" y="2091599"/>
                <a:ext cx="1984655" cy="523220"/>
              </a:xfrm>
              <a:prstGeom prst="rect">
                <a:avLst/>
              </a:prstGeom>
              <a:blipFill>
                <a:blip r:embed="rId5"/>
                <a:stretch>
                  <a:fillRect l="-7077"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20710" y="2488623"/>
            <a:ext cx="124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মনেকরি, 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97982" y="2534548"/>
                <a:ext cx="51877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28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 </a:t>
                </a:r>
                <a:r>
                  <a:rPr lang="en-US" sz="28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 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982" y="2534548"/>
                <a:ext cx="5187728" cy="523220"/>
              </a:xfrm>
              <a:prstGeom prst="rect">
                <a:avLst/>
              </a:prstGeom>
              <a:blipFill>
                <a:blip r:embed="rId6"/>
                <a:stretch>
                  <a:fillRect l="-2703" t="-1279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53261" y="2450590"/>
                <a:ext cx="3052772" cy="69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48</m:t>
                        </m:r>
                      </m:num>
                      <m:den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মিটার   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261" y="2450590"/>
                <a:ext cx="3052772" cy="699807"/>
              </a:xfrm>
              <a:prstGeom prst="rect">
                <a:avLst/>
              </a:prstGeom>
              <a:blipFill>
                <a:blip r:embed="rId7"/>
                <a:stretch>
                  <a:fillRect l="-4591" b="-1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694114" y="2561940"/>
                <a:ext cx="3052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800" b="0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  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114" y="2561940"/>
                <a:ext cx="3052772" cy="523220"/>
              </a:xfrm>
              <a:prstGeom prst="rect">
                <a:avLst/>
              </a:prstGeom>
              <a:blipFill>
                <a:blip r:embed="rId8"/>
                <a:stretch>
                  <a:fillRect l="-4391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8235" y="3012958"/>
                <a:ext cx="4298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28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কর্ণের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দৈর্ঘ্য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5" y="3012958"/>
                <a:ext cx="429827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33067" y="3030633"/>
                <a:ext cx="2552643" cy="57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067" y="3030633"/>
                <a:ext cx="2552643" cy="5759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42544" y="3603637"/>
                <a:ext cx="4858256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 </m:t>
                            </m:r>
                            <m:f>
                              <m:fPr>
                                <m:ctrlPr>
                                  <a:rPr lang="en-US" sz="2800" i="1">
                                    <a:ln w="0"/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n w="0"/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48</m:t>
                                </m:r>
                              </m:num>
                              <m:den>
                                <m:r>
                                  <a:rPr lang="en-US" sz="2800" i="1">
                                    <a:ln w="0"/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800" b="0" i="1" smtClean="0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544" y="3603637"/>
                <a:ext cx="4858256" cy="969176"/>
              </a:xfrm>
              <a:prstGeom prst="rect">
                <a:avLst/>
              </a:prstGeom>
              <a:blipFill>
                <a:blip r:embed="rId11"/>
                <a:stretch>
                  <a:fillRect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253261" y="3603637"/>
                <a:ext cx="3676719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8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304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261" y="3603637"/>
                <a:ext cx="3676719" cy="969176"/>
              </a:xfrm>
              <a:prstGeom prst="rect">
                <a:avLst/>
              </a:prstGeom>
              <a:blipFill>
                <a:blip r:embed="rId12"/>
                <a:stretch>
                  <a:fillRect r="-3483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42544" y="4634094"/>
                <a:ext cx="3637973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2304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544" y="4634094"/>
                <a:ext cx="3637973" cy="969176"/>
              </a:xfrm>
              <a:prstGeom prst="rect">
                <a:avLst/>
              </a:prstGeom>
              <a:blipFill>
                <a:blip r:embed="rId13"/>
                <a:stretch>
                  <a:fillRect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07761" y="4890483"/>
                <a:ext cx="5978894" cy="1219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3600" b="0" i="0" dirty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প্রশ্নমতে</m:t>
                    </m:r>
                    <m:r>
                      <m:rPr>
                        <m:nor/>
                      </m:rPr>
                      <a:rPr lang="en-US" sz="3600" b="0" i="0" dirty="0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>
                                <a:ln w="0"/>
                                <a:solidFill>
                                  <a:srgbClr val="00B05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2304</m:t>
                            </m:r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36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761" y="4890483"/>
                <a:ext cx="5978894" cy="12196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78158" y="195943"/>
            <a:ext cx="103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16.4-১0 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5" grpId="0"/>
      <p:bldP spid="38" grpId="0"/>
      <p:bldP spid="38" grpId="1"/>
      <p:bldP spid="38" grpId="2"/>
      <p:bldP spid="39" grpId="0"/>
      <p:bldP spid="40" grpId="0"/>
      <p:bldP spid="42" grpId="0"/>
      <p:bldP spid="44" grpId="0"/>
      <p:bldP spid="45" grpId="0"/>
      <p:bldP spid="46" grpId="0"/>
      <p:bldP spid="47" grpId="0"/>
      <p:bldP spid="50" grpId="0"/>
      <p:bldP spid="51" grpId="0"/>
      <p:bldP spid="51" grpId="1"/>
      <p:bldP spid="51" grpId="2"/>
      <p:bldP spid="52" grpId="0"/>
      <p:bldP spid="52" grpId="1"/>
      <p:bldP spid="5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 ও প্রস্থ নির্ণয়ঃ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390297" y="117549"/>
            <a:ext cx="35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২ 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17106" y="579214"/>
                <a:ext cx="5341585" cy="1094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প্রশ্নমতে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2304</m:t>
                            </m:r>
                            <m: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32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3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6" y="579214"/>
                <a:ext cx="5341585" cy="10944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0119" y="1673681"/>
                <a:ext cx="4959927" cy="11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n w="0"/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19050" dir="2700000" algn="tl" rotWithShape="0">
                                            <a:schemeClr val="dk1">
                                              <a:alpha val="40000"/>
                                            </a:schemeClr>
                                          </a:outerShdw>
                                        </a:effectLst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2304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9" y="1673681"/>
                <a:ext cx="4959927" cy="11505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7934" y="2836807"/>
                <a:ext cx="4959927" cy="956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f>
                        <m:fPr>
                          <m:ctrlPr>
                            <a:rPr lang="en-US" sz="2800" i="1">
                              <a:ln w="0"/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2304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169</m:t>
                      </m:r>
                    </m:oMath>
                  </m:oMathPara>
                </a14:m>
                <a:endParaRPr lang="en-US" sz="28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34" y="2836807"/>
                <a:ext cx="4959927" cy="956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1257" y="3828131"/>
                <a:ext cx="49599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n w="0"/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2304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169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57" y="3828131"/>
                <a:ext cx="49599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0119" y="4532818"/>
                <a:ext cx="5277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2304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169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9" y="4532818"/>
                <a:ext cx="527765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0321" y="5149432"/>
                <a:ext cx="5277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160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2304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21" y="5149432"/>
                <a:ext cx="527765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0119" y="5700445"/>
                <a:ext cx="5714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144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2304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9" y="5700445"/>
                <a:ext cx="571453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6000" y="864837"/>
                <a:ext cx="5714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144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64837"/>
                <a:ext cx="571453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41704" y="1415850"/>
                <a:ext cx="4972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144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704" y="1415850"/>
                <a:ext cx="497266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41704" y="1987325"/>
                <a:ext cx="25065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704" y="1987325"/>
                <a:ext cx="250655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48255" y="1961750"/>
                <a:ext cx="3198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144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255" y="1961750"/>
                <a:ext cx="319863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41704" y="2614701"/>
                <a:ext cx="25065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704" y="2614701"/>
                <a:ext cx="250655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548255" y="2589126"/>
                <a:ext cx="2842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44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255" y="2589126"/>
                <a:ext cx="284204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96000" y="3252789"/>
                <a:ext cx="1933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52789"/>
                <a:ext cx="193317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548255" y="3224265"/>
                <a:ext cx="24661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255" y="3224265"/>
                <a:ext cx="246610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54406" y="3775278"/>
                <a:ext cx="60297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28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 </a:t>
                </a:r>
                <a:r>
                  <a:rPr lang="en-US" sz="28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i="1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280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406" y="3775278"/>
                <a:ext cx="6029791" cy="523220"/>
              </a:xfrm>
              <a:prstGeom prst="rect">
                <a:avLst/>
              </a:prstGeom>
              <a:blipFill>
                <a:blip r:embed="rId17"/>
                <a:stretch>
                  <a:fillRect l="-2224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414655" y="4173936"/>
                <a:ext cx="4628483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প্রস্থ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48</m:t>
                        </m:r>
                      </m:num>
                      <m:den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মিটার </a:t>
                </a:r>
                <a:r>
                  <a:rPr lang="en-US" sz="28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[যখন দৈর্ঘ্য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]    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55" y="4173936"/>
                <a:ext cx="4628483" cy="701602"/>
              </a:xfrm>
              <a:prstGeom prst="rect">
                <a:avLst/>
              </a:prstGeom>
              <a:blipFill>
                <a:blip r:embed="rId18"/>
                <a:stretch>
                  <a:fillRect r="-1184" b="-1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106577" y="4789678"/>
                <a:ext cx="19026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মিটার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77" y="4789678"/>
                <a:ext cx="1902607" cy="523220"/>
              </a:xfrm>
              <a:prstGeom prst="rect">
                <a:avLst/>
              </a:prstGeom>
              <a:blipFill>
                <a:blip r:embed="rId19"/>
                <a:stretch>
                  <a:fillRect t="-12791" r="-64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96000" y="5157578"/>
                <a:ext cx="5417127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 প্রস্থ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48</m:t>
                        </m:r>
                      </m:num>
                      <m:den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মিটার </a:t>
                </a:r>
                <a:r>
                  <a:rPr lang="en-US" sz="28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[যখন দৈর্ঘ্য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157578"/>
                <a:ext cx="5417127" cy="701602"/>
              </a:xfrm>
              <a:prstGeom prst="rect">
                <a:avLst/>
              </a:prstGeom>
              <a:blipFill>
                <a:blip r:embed="rId20"/>
                <a:stretch>
                  <a:fillRect l="-2587" b="-1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294979" y="5859180"/>
                <a:ext cx="19673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মিটার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79" y="5859180"/>
                <a:ext cx="1967346" cy="523220"/>
              </a:xfrm>
              <a:prstGeom prst="rect">
                <a:avLst/>
              </a:prstGeom>
              <a:blipFill>
                <a:blip r:embed="rId21"/>
                <a:stretch>
                  <a:fillRect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-1" y="3775279"/>
            <a:ext cx="6096001" cy="24810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5311" y="3902175"/>
                <a:ext cx="60297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 দৈর্ঘ্য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প্রস্থ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8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গ্রহণযোগ্য নয়।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1" y="3902175"/>
                <a:ext cx="6029791" cy="523220"/>
              </a:xfrm>
              <a:prstGeom prst="rect">
                <a:avLst/>
              </a:prstGeom>
              <a:blipFill>
                <a:blip r:embed="rId22"/>
                <a:stretch>
                  <a:fillRect l="-2224"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25310" y="4497862"/>
            <a:ext cx="602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কারণ, দৈর্ঘ্য অপেক্ষা প্রস্থ বেশি হতে পারে না।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30633" y="5312898"/>
                <a:ext cx="508661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প্রস্থ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33" y="5312898"/>
                <a:ext cx="5086613" cy="954107"/>
              </a:xfrm>
              <a:prstGeom prst="rect">
                <a:avLst/>
              </a:prstGeom>
              <a:blipFill>
                <a:blip r:embed="rId23"/>
                <a:stretch>
                  <a:fillRect l="-2638" t="-7051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78158" y="195943"/>
            <a:ext cx="103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16.4-১0 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21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41" grpId="0"/>
      <p:bldP spid="41" grpId="1"/>
      <p:bldP spid="43" grpId="0"/>
      <p:bldP spid="43" grpId="1"/>
      <p:bldP spid="53" grpId="0"/>
      <p:bldP spid="54" grpId="0"/>
      <p:bldP spid="6" grpId="0" animBg="1"/>
      <p:bldP spid="63" grpId="0"/>
      <p:bldP spid="64" grpId="0"/>
      <p:bldP spid="65" grpId="0"/>
      <p:bldP spid="65" grpId="1"/>
      <p:bldP spid="6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72287" y="597212"/>
                <a:ext cx="1128403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একটি আয়তাকার 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ঘনবস্তুর 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দৈর্ঘ্য, প্রস্থ ও উচ্চতা যথাক্রমে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bn-BD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bn-BD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14:m>
                  <m:oMath xmlns:m="http://schemas.openxmlformats.org/officeDocument/2006/math">
                    <m:r>
                      <a:rPr lang="bn-BD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এর পৃষ্টতলের ক্ষেত্রফল নির্ণয় কর। </a:t>
                </a:r>
                <a:endParaRPr lang="en-US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7" y="597212"/>
                <a:ext cx="11284039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2053" t="-8756" r="-54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8158" y="1795972"/>
            <a:ext cx="166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158" y="2226859"/>
            <a:ext cx="241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ঘনবস্তুর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04057" y="2226859"/>
                <a:ext cx="2964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bn-BD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মিটার,</a:t>
                </a:r>
                <a:r>
                  <a:rPr lang="en-US" sz="28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57" y="2226859"/>
                <a:ext cx="2964287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517" t="-12791" r="-1437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51232" y="2226859"/>
                <a:ext cx="27195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মিটার,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32" y="2226859"/>
                <a:ext cx="2719588" cy="523220"/>
              </a:xfrm>
              <a:prstGeom prst="rect">
                <a:avLst/>
              </a:prstGeom>
              <a:blipFill>
                <a:blip r:embed="rId4"/>
                <a:stretch>
                  <a:fillRect l="-4922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594243" y="2226859"/>
                <a:ext cx="3080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43" y="2226859"/>
                <a:ext cx="3080197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4554" t="-12791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758" y="2876279"/>
                <a:ext cx="491973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30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30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30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তলের</m:t>
                    </m:r>
                    <m:r>
                      <m:rPr>
                        <m:nor/>
                      </m:rPr>
                      <a:rPr lang="en-US" sz="30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m:rPr>
                        <m:nor/>
                      </m:rPr>
                      <a:rPr lang="en-US" sz="30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 </a:t>
                </a:r>
                <a:endParaRPr lang="en-US" sz="3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8" y="2876279"/>
                <a:ext cx="491973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66518" y="2845502"/>
                <a:ext cx="4089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518" y="2845502"/>
                <a:ext cx="408901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41687" y="3448667"/>
                <a:ext cx="68138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bn-BD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bn-BD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বর্গমিটার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87" y="3448667"/>
                <a:ext cx="6813848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2791" b="-3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841679" y="4166870"/>
                <a:ext cx="65167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sz="28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BD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80</m:t>
                        </m:r>
                        <m:r>
                          <a:rPr lang="en-US" sz="28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+  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bn-BD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+ 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2800" b="0" i="1" smtClean="0">
                            <a:ln w="0"/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বর্গমিটার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79" y="4166870"/>
                <a:ext cx="6516710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841678" y="4832626"/>
                <a:ext cx="35266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bn-BD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88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78" y="4832626"/>
                <a:ext cx="3526665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841679" y="5555331"/>
                <a:ext cx="24985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376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en-US" sz="28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মিটার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79" y="5555331"/>
                <a:ext cx="2498501" cy="523220"/>
              </a:xfrm>
              <a:prstGeom prst="rect">
                <a:avLst/>
              </a:prstGeom>
              <a:blipFill rotWithShape="1"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023360" y="5620400"/>
                <a:ext cx="7992629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আয়তাকার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ঘনবস্তুর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তলের</m:t>
                      </m:r>
                      <m:r>
                        <m:rPr>
                          <m:nor/>
                        </m:rPr>
                        <a:rPr lang="en-US" sz="3600" dirty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en-US" sz="3200" i="1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bn-BD" sz="3200" b="0" i="1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76</m:t>
                      </m:r>
                      <m:r>
                        <m:rPr>
                          <m:nor/>
                        </m:rPr>
                        <a:rPr lang="en-US" sz="320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বর্গমিটার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0" y="5620400"/>
                <a:ext cx="7992629" cy="633571"/>
              </a:xfrm>
              <a:prstGeom prst="rect">
                <a:avLst/>
              </a:prstGeom>
              <a:blipFill rotWithShape="1">
                <a:blip r:embed="rId12"/>
                <a:stretch>
                  <a:fillRect t="-3846" r="-2517" b="-3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3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57107"/>
            <a:ext cx="12192000" cy="5957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Ripon </a:t>
            </a:r>
            <a:r>
              <a:rPr lang="en-US" sz="2800" dirty="0">
                <a:solidFill>
                  <a:schemeClr val="bg1"/>
                </a:solidFill>
              </a:rPr>
              <a:t>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বাক্সের পুরুত্ব নির্ণয়ঃ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700" y="689123"/>
                <a:ext cx="12172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১১। আয়তাকার কাঠের বাক্সের বাইরের মাপ যথাক্রমে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</a:t>
                </a:r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.।  </a:t>
                </a: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0" y="689123"/>
                <a:ext cx="12172300" cy="523220"/>
              </a:xfrm>
              <a:prstGeom prst="rect">
                <a:avLst/>
              </a:prstGeom>
              <a:blipFill>
                <a:blip r:embed="rId2"/>
                <a:stretch>
                  <a:fillRect l="-1102"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3581" y="1207842"/>
                <a:ext cx="11813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এর ভিতরের সম্পূর্ণ পৃষ্ঠের ক্ষেত্রফল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88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সে.মি.। বাক্সটির কাঠের পুরুত্ব নির্ণয় কর।  </a:t>
                </a: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81" y="1207842"/>
                <a:ext cx="11813538" cy="523220"/>
              </a:xfrm>
              <a:prstGeom prst="rect">
                <a:avLst/>
              </a:prstGeom>
              <a:blipFill>
                <a:blip r:embed="rId3"/>
                <a:stretch>
                  <a:fillRect l="-1135" t="-11628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483055" y="1801302"/>
            <a:ext cx="168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  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171701" y="1827496"/>
                <a:ext cx="92185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কাঠের বাক্সের বাইরের মাপ যথাক্রমে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 ও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1" y="1827496"/>
                <a:ext cx="9218596" cy="523220"/>
              </a:xfrm>
              <a:prstGeom prst="rect">
                <a:avLst/>
              </a:prstGeom>
              <a:blipFill>
                <a:blip r:embed="rId4"/>
                <a:stretch>
                  <a:fillRect l="-1455" t="-12791" r="-1852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1390297" y="117549"/>
            <a:ext cx="35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৩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3965" y="2231600"/>
                <a:ext cx="6180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বাক্সের</a:t>
                </a:r>
                <a:r>
                  <a:rPr lang="en-US" sz="2800" b="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ভিতরের সম্পূর্ণ পৃষ্ঠের ক্ষেত্রফল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88</m:t>
                    </m:r>
                  </m:oMath>
                </a14:m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সে.মি.।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5" y="2231600"/>
                <a:ext cx="6180884" cy="523220"/>
              </a:xfrm>
              <a:prstGeom prst="rect">
                <a:avLst/>
              </a:prstGeom>
              <a:blipFill>
                <a:blip r:embed="rId5"/>
                <a:stretch>
                  <a:fillRect l="-2268" t="-11628" r="-690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212342" y="2254923"/>
            <a:ext cx="133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মনেকরি, 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97672" y="2248037"/>
                <a:ext cx="3575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বাক্সের কাঠের পুরুত্ব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 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72" y="2248037"/>
                <a:ext cx="3575128" cy="523220"/>
              </a:xfrm>
              <a:prstGeom prst="rect">
                <a:avLst/>
              </a:prstGeom>
              <a:blipFill>
                <a:blip r:embed="rId6"/>
                <a:stretch>
                  <a:fillRect l="-3925" t="-12791" r="-4266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68385" y="2794580"/>
                <a:ext cx="87145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কাঠের বাক্সের </a:t>
                </a:r>
                <a:r>
                  <a:rPr lang="en-US" sz="280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ভিতরের 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মাপ যথাক্রমে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</a:t>
                </a:r>
                <a:r>
                  <a:rPr lang="en-US" sz="28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385" y="2794580"/>
                <a:ext cx="8714589" cy="523220"/>
              </a:xfrm>
              <a:prstGeom prst="rect">
                <a:avLst/>
              </a:prstGeom>
              <a:blipFill>
                <a:blip r:embed="rId7"/>
                <a:stretch>
                  <a:fillRect l="-1610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75364" y="3335699"/>
                <a:ext cx="6922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</a:t>
                </a:r>
                <a:r>
                  <a:rPr lang="en-US" sz="28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2800" b="0" i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</a:t>
                </a:r>
                <a:r>
                  <a:rPr lang="en-US" sz="2800" dirty="0" smtClean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364" y="3335699"/>
                <a:ext cx="6922201" cy="523220"/>
              </a:xfrm>
              <a:prstGeom prst="rect">
                <a:avLst/>
              </a:prstGeom>
              <a:blipFill>
                <a:blip r:embed="rId8"/>
                <a:stretch>
                  <a:fillRect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360" y="3770684"/>
                <a:ext cx="47495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ঘনবস্তুর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তলের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0" y="3770684"/>
                <a:ext cx="474957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45596" y="3806922"/>
                <a:ext cx="35008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96" y="3806922"/>
                <a:ext cx="350080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6182" y="4369902"/>
                <a:ext cx="113609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80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)+</m:t>
                    </m:r>
                    <m:r>
                      <a:rPr lang="en-US" sz="28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80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)+</m:t>
                    </m:r>
                    <m:r>
                      <a:rPr lang="en-US" sz="280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80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en-US" sz="2800" b="0" i="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82" y="4369902"/>
                <a:ext cx="113609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6183" y="4883564"/>
                <a:ext cx="10487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</m:oMath>
                </a14:m>
                <a:r>
                  <a:rPr lang="en-US" sz="2800" dirty="0"/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83" y="4883564"/>
                <a:ext cx="104876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99778" y="4932882"/>
                <a:ext cx="37771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778" y="4932882"/>
                <a:ext cx="377712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09687" y="4958207"/>
                <a:ext cx="39628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687" y="4958207"/>
                <a:ext cx="396286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519596" y="4958207"/>
                <a:ext cx="39628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596" y="4958207"/>
                <a:ext cx="396286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66182" y="5498983"/>
                <a:ext cx="1784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সে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মি</m:t>
                    </m:r>
                    <m:r>
                      <m:rPr>
                        <m:nor/>
                      </m:rPr>
                      <a:rPr lang="en-US" sz="2800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82" y="5498983"/>
                <a:ext cx="178448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97557" y="5506752"/>
                <a:ext cx="40147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104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557" y="5506752"/>
                <a:ext cx="401478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12341" y="5577861"/>
                <a:ext cx="38333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144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208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41" y="5577861"/>
                <a:ext cx="383336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78158" y="195943"/>
            <a:ext cx="103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16.4-১1 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5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6" grpId="0"/>
      <p:bldP spid="29" grpId="0"/>
      <p:bldP spid="29" grpId="1"/>
      <p:bldP spid="29" grpId="2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8" grpId="0"/>
      <p:bldP spid="49" grpId="0"/>
      <p:bldP spid="49" grpId="1"/>
      <p:bldP spid="49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2615</Words>
  <Application>Microsoft Office PowerPoint</Application>
  <PresentationFormat>Custom</PresentationFormat>
  <Paragraphs>282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134</cp:revision>
  <dcterms:created xsi:type="dcterms:W3CDTF">2017-11-12T06:12:26Z</dcterms:created>
  <dcterms:modified xsi:type="dcterms:W3CDTF">2020-10-12T15:08:58Z</dcterms:modified>
</cp:coreProperties>
</file>