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821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C5F05-0A59-43E7-B8C6-E95D4D6702BE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D976F-48BE-4158-80DA-BF7324A85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D976F-48BE-4158-80DA-BF7324A85DC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0" y="0"/>
            <a:ext cx="3657600" cy="1015663"/>
          </a:xfrm>
          <a:prstGeom prst="rect">
            <a:avLst/>
          </a:prstGeom>
          <a:solidFill>
            <a:srgbClr val="00B050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87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990600"/>
            <a:ext cx="7238999" cy="5410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10668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01000" y="0"/>
            <a:ext cx="1143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66800" y="0"/>
            <a:ext cx="1981200" cy="990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629400" y="0"/>
            <a:ext cx="1371600" cy="990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66800" y="6400800"/>
            <a:ext cx="6934200" cy="457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71600" y="0"/>
            <a:ext cx="6019800" cy="52322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উৎপাদনের </a:t>
            </a:r>
            <a:r>
              <a:rPr lang="bn-IN" sz="28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উপকরন সুমহের তুলনামূলক গূরুত্বঃ </a:t>
            </a:r>
            <a:endParaRPr lang="en-US" sz="2800" b="1" u="sng" dirty="0">
              <a:solidFill>
                <a:schemeClr val="bg1"/>
              </a:solidFill>
            </a:endParaRPr>
          </a:p>
        </p:txBody>
      </p:sp>
      <p:pic>
        <p:nvPicPr>
          <p:cNvPr id="11" name="Picture 10" descr="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457200"/>
            <a:ext cx="4271762" cy="2362200"/>
          </a:xfrm>
          <a:prstGeom prst="rect">
            <a:avLst/>
          </a:prstGeom>
        </p:spPr>
      </p:pic>
      <p:pic>
        <p:nvPicPr>
          <p:cNvPr id="12" name="Picture 11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799" y="533400"/>
            <a:ext cx="3668295" cy="2362200"/>
          </a:xfrm>
          <a:prstGeom prst="rect">
            <a:avLst/>
          </a:prstGeom>
        </p:spPr>
      </p:pic>
      <p:pic>
        <p:nvPicPr>
          <p:cNvPr id="13" name="Picture 12" descr="২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124200"/>
            <a:ext cx="3858366" cy="2743200"/>
          </a:xfrm>
          <a:prstGeom prst="rect">
            <a:avLst/>
          </a:prstGeom>
        </p:spPr>
      </p:pic>
      <p:pic>
        <p:nvPicPr>
          <p:cNvPr id="14" name="Picture 13" descr="download (10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7200" y="3124200"/>
            <a:ext cx="4191000" cy="2667000"/>
          </a:xfrm>
          <a:prstGeom prst="rect">
            <a:avLst/>
          </a:prstGeom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৪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007370" cy="2743200"/>
          </a:xfrm>
          <a:prstGeom prst="rect">
            <a:avLst/>
          </a:prstGeom>
        </p:spPr>
      </p:pic>
      <p:pic>
        <p:nvPicPr>
          <p:cNvPr id="3" name="Picture 2" descr="download (1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799" y="0"/>
            <a:ext cx="4800601" cy="2819400"/>
          </a:xfrm>
          <a:prstGeom prst="rect">
            <a:avLst/>
          </a:prstGeom>
        </p:spPr>
      </p:pic>
      <p:pic>
        <p:nvPicPr>
          <p:cNvPr id="4" name="Picture 3" descr="download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2971800"/>
            <a:ext cx="4038600" cy="2971800"/>
          </a:xfrm>
          <a:prstGeom prst="rect">
            <a:avLst/>
          </a:prstGeom>
        </p:spPr>
      </p:pic>
      <p:pic>
        <p:nvPicPr>
          <p:cNvPr id="5" name="Picture 4" descr="৭৭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2895600"/>
            <a:ext cx="4343400" cy="2971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219200"/>
            <a:ext cx="8305800" cy="378565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60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</a:p>
          <a:p>
            <a:r>
              <a:rPr lang="bn-IN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১।</a:t>
            </a:r>
            <a:r>
              <a:rPr lang="bn-BD" sz="6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উৎপাদনের</a:t>
            </a:r>
            <a:r>
              <a:rPr lang="bn-IN" sz="6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সংজ্ঞা লিখ ।</a:t>
            </a:r>
          </a:p>
          <a:p>
            <a:r>
              <a:rPr lang="bn-IN" sz="6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২। উ</a:t>
            </a:r>
            <a:r>
              <a:rPr lang="bn-BD" sz="6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ৎপাদনের</a:t>
            </a:r>
            <a:r>
              <a:rPr lang="bn-IN" sz="6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উপাদান কতটি ?</a:t>
            </a:r>
            <a:endParaRPr lang="en-US" sz="6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990600"/>
            <a:ext cx="7772400" cy="258532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5400" b="1" u="sng" dirty="0" smtClean="0">
                <a:solidFill>
                  <a:schemeClr val="bg1"/>
                </a:solidFill>
              </a:rPr>
              <a:t>দলীয় কাজ</a:t>
            </a:r>
            <a:r>
              <a:rPr lang="en-US" sz="5400" b="1" u="sng" dirty="0" smtClean="0">
                <a:solidFill>
                  <a:schemeClr val="bg1"/>
                </a:solidFill>
              </a:rPr>
              <a:t>: </a:t>
            </a:r>
            <a:endParaRPr lang="bn-IN" sz="5400" b="1" u="sng" dirty="0" smtClean="0">
              <a:solidFill>
                <a:schemeClr val="bg1"/>
              </a:solidFill>
            </a:endParaRPr>
          </a:p>
          <a:p>
            <a:r>
              <a:rPr lang="bn-IN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পোশাক</a:t>
            </a:r>
            <a:r>
              <a:rPr lang="bn-IN" sz="5400" b="1" dirty="0" smtClean="0">
                <a:solidFill>
                  <a:schemeClr val="bg1"/>
                </a:solidFill>
              </a:rPr>
              <a:t> </a:t>
            </a:r>
            <a:r>
              <a:rPr lang="bn-IN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ৎপাদনে</a:t>
            </a:r>
            <a:r>
              <a:rPr lang="bn-IN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ব্যবহিত উপকরণের তালিকা প্রণয়ন কর</a:t>
            </a:r>
            <a:r>
              <a:rPr lang="bn-IN" sz="5400" b="1" dirty="0" smtClean="0">
                <a:solidFill>
                  <a:schemeClr val="bg1"/>
                </a:solidFill>
              </a:rPr>
              <a:t>।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2514600" y="685800"/>
            <a:ext cx="4800600" cy="1600200"/>
          </a:xfrm>
          <a:prstGeom prst="leftRightArrow">
            <a:avLst/>
          </a:prstGeom>
          <a:solidFill>
            <a:srgbClr val="00B050"/>
          </a:solidFill>
          <a:ln w="762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3105835"/>
            <a:ext cx="80772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bn-IN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bn-IN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কি ?</a:t>
            </a:r>
          </a:p>
          <a:p>
            <a:r>
              <a:rPr lang="bn-IN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২। উ</a:t>
            </a:r>
            <a:r>
              <a:rPr lang="bn-BD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ৎপাদনের</a:t>
            </a:r>
            <a:r>
              <a:rPr lang="bn-IN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সবচেয়ে  গূরুত্বপূর্ন উপাদান </a:t>
            </a:r>
            <a:r>
              <a:rPr lang="en-US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876800"/>
            <a:ext cx="8686800" cy="156966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তোমার এলাকায় উৎপাদন কাজে নিয়োজিত ৫ জন বাক্তির তালিকা প্রণয়ন করে নিয়ে আসবে।</a:t>
            </a:r>
            <a:endParaRPr lang="en-US" sz="4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52400"/>
            <a:ext cx="9144000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4800600"/>
            <a:ext cx="502920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সবাইকে ধন্যবাদ।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3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018" y="913057"/>
            <a:ext cx="5993110" cy="37351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 w="76200" cmpd="thickThin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7" name="Snip Diagonal Corner Rectangle 76"/>
          <p:cNvSpPr/>
          <p:nvPr/>
        </p:nvSpPr>
        <p:spPr>
          <a:xfrm>
            <a:off x="2743200" y="228600"/>
            <a:ext cx="3505200" cy="685800"/>
          </a:xfrm>
          <a:prstGeom prst="snip2DiagRect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 rot="5400000">
            <a:off x="4306094" y="1104106"/>
            <a:ext cx="3810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990600" y="1295400"/>
            <a:ext cx="7315200" cy="76200"/>
          </a:xfrm>
          <a:prstGeom prst="straightConnector1">
            <a:avLst/>
          </a:prstGeom>
          <a:ln w="762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228600" y="4876800"/>
            <a:ext cx="8763000" cy="1981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Arrow Connector 93"/>
          <p:cNvCxnSpPr/>
          <p:nvPr/>
        </p:nvCxnSpPr>
        <p:spPr>
          <a:xfrm rot="5400000">
            <a:off x="2401094" y="1637506"/>
            <a:ext cx="685006" cy="794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5400000">
            <a:off x="6287294" y="1638300"/>
            <a:ext cx="532606" cy="794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914400" y="1905000"/>
            <a:ext cx="4038600" cy="2667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u="sng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 </a:t>
            </a:r>
          </a:p>
          <a:p>
            <a:r>
              <a:rPr lang="bn-BD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আক্তারুজ্জামান</a:t>
            </a:r>
            <a:endParaRPr lang="en-US" sz="28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bn-IN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bn-BD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উৎপাদন বাবস্থাপানা ও বিপণন</a:t>
            </a:r>
            <a:r>
              <a:rPr lang="bn-IN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আলহাজ্ব রেজাউল হক মহিলা কলেজ</a:t>
            </a:r>
          </a:p>
          <a:p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কাপাসিয়া ,গাজিপুর।</a:t>
            </a:r>
          </a:p>
          <a:p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মোবাইল-০১৯১২৯২৭১৬৮</a:t>
            </a:r>
            <a:endParaRPr lang="en-US" sz="20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e-mail : aktarfast@gmail.com</a:t>
            </a:r>
            <a:endParaRPr lang="bn-BD" sz="20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1600" y="1905000"/>
            <a:ext cx="3429000" cy="2667000"/>
          </a:xfrm>
          <a:prstGeom prst="rect">
            <a:avLst/>
          </a:prstGeom>
          <a:solidFill>
            <a:schemeClr val="bg1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</a:p>
          <a:p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 – একাদশ</a:t>
            </a:r>
            <a:endParaRPr lang="bn-IN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 - </a:t>
            </a:r>
            <a:r>
              <a:rPr lang="bn-BD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উৎপাদন বাবস্থাপানা ও বিপণন </a:t>
            </a:r>
            <a:r>
              <a:rPr lang="bn-IN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- </a:t>
            </a:r>
            <a:r>
              <a:rPr lang="bn-IN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প্রথম</a:t>
            </a:r>
            <a:endParaRPr lang="bn-BD" sz="20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অধ্যায় – </a:t>
            </a:r>
            <a:r>
              <a:rPr lang="bn-IN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দুই </a:t>
            </a:r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( উৎপাদ</a:t>
            </a:r>
            <a:r>
              <a:rPr lang="bn-IN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নের উপকরণ</a:t>
            </a:r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সময়- ৪৫ মিনিট</a:t>
            </a:r>
            <a:endParaRPr lang="bn-IN" sz="20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তারিখঃ ০৮-০৫-২০১৯ </a:t>
            </a:r>
            <a:endParaRPr lang="en-US" sz="20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7620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নিচের ছবিগুলো লক্ষ্য করি</a:t>
            </a:r>
            <a:endParaRPr lang="en-US" sz="32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1.Photo-Nilphamari-03.09.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99" y="1371600"/>
            <a:ext cx="4495801" cy="4419599"/>
          </a:xfrm>
          <a:prstGeom prst="rect">
            <a:avLst/>
          </a:prstGeom>
        </p:spPr>
      </p:pic>
      <p:pic>
        <p:nvPicPr>
          <p:cNvPr id="4" name="Picture 3" descr="23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1371600"/>
            <a:ext cx="3733800" cy="4495800"/>
          </a:xfrm>
          <a:prstGeom prst="rect">
            <a:avLst/>
          </a:prstGeom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২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"/>
            <a:ext cx="4375120" cy="3048000"/>
          </a:xfrm>
          <a:prstGeom prst="rect">
            <a:avLst/>
          </a:prstGeom>
        </p:spPr>
      </p:pic>
      <p:pic>
        <p:nvPicPr>
          <p:cNvPr id="3" name="Picture 2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52400"/>
            <a:ext cx="4343400" cy="3124200"/>
          </a:xfrm>
          <a:prstGeom prst="rect">
            <a:avLst/>
          </a:prstGeom>
        </p:spPr>
      </p:pic>
      <p:pic>
        <p:nvPicPr>
          <p:cNvPr id="4" name="Picture 3" descr="images.jpg৬৭৮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3429000"/>
            <a:ext cx="4370614" cy="3200400"/>
          </a:xfrm>
          <a:prstGeom prst="rect">
            <a:avLst/>
          </a:prstGeom>
        </p:spPr>
      </p:pic>
      <p:pic>
        <p:nvPicPr>
          <p:cNvPr id="5" name="Picture 4" descr="327be2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400" y="3352800"/>
            <a:ext cx="4191000" cy="3124200"/>
          </a:xfrm>
          <a:prstGeom prst="rect">
            <a:avLst/>
          </a:prstGeom>
        </p:spPr>
      </p:pic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447800" y="1676400"/>
            <a:ext cx="5867400" cy="2438400"/>
          </a:xfrm>
          <a:prstGeom prst="ellipse">
            <a:avLst/>
          </a:prstGeom>
          <a:solidFill>
            <a:srgbClr val="00B05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C00000"/>
                </a:solidFill>
              </a:rPr>
              <a:t>উৎপাদন</a:t>
            </a:r>
            <a:r>
              <a:rPr lang="en-US" sz="3200" b="1" dirty="0" smtClean="0">
                <a:solidFill>
                  <a:srgbClr val="C00000"/>
                </a:solidFill>
              </a:rPr>
              <a:t>/Production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762000"/>
            <a:ext cx="6324600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/>
              <a:t>পাঠ শেষে শিক্ষাথীরা-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22860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8200" y="1600200"/>
            <a:ext cx="8001000" cy="2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bn-BD" sz="32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উৎপাদনের </a:t>
            </a:r>
            <a:r>
              <a:rPr lang="bn-IN" sz="32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ধারনা বাখ্যা</a:t>
            </a:r>
            <a:r>
              <a:rPr lang="bn-BD" sz="32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 করতে পারবে</a:t>
            </a:r>
            <a:r>
              <a:rPr lang="bn-IN" sz="32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BD" sz="3200" b="1" dirty="0" smtClean="0">
              <a:solidFill>
                <a:srgbClr val="458218"/>
              </a:solidFill>
              <a:latin typeface="NikoshBAN" pitchFamily="2" charset="0"/>
              <a:cs typeface="NikoshBAN" pitchFamily="2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bn-BD" sz="32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  উৎপাদনের </a:t>
            </a:r>
            <a:r>
              <a:rPr lang="bn-IN" sz="32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উপাদান সুমহের শ্রেণিবিন্যাস </a:t>
            </a:r>
            <a:r>
              <a:rPr lang="bn-BD" sz="32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করতে পারবে</a:t>
            </a:r>
            <a:r>
              <a:rPr lang="bn-IN" sz="32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BD" sz="3200" b="1" dirty="0" smtClean="0">
              <a:solidFill>
                <a:srgbClr val="458218"/>
              </a:solidFill>
              <a:latin typeface="NikoshBAN" pitchFamily="2" charset="0"/>
              <a:cs typeface="NikoshBAN" pitchFamily="2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bn-BD" sz="32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 উৎপাদনের </a:t>
            </a:r>
            <a:r>
              <a:rPr lang="bn-IN" sz="32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উপকরন সুমহের তুলনামূলক গূরুত্ব </a:t>
            </a:r>
            <a:r>
              <a:rPr lang="bn-BD" sz="3200" b="1" dirty="0" smtClean="0">
                <a:solidFill>
                  <a:srgbClr val="458218"/>
                </a:solidFill>
                <a:latin typeface="NikoshBAN" pitchFamily="2" charset="0"/>
                <a:cs typeface="NikoshBAN" pitchFamily="2" charset="0"/>
              </a:rPr>
              <a:t>বিশ্লেষণ করতে পারবে।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838200"/>
            <a:ext cx="1552028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bn-BD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bn-IN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ঃ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7526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সাধারনত কোন কিছু তৈরি করা বা সৃষ্টি করাকে উৎপাদন বলে।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5800"/>
            <a:ext cx="4191000" cy="2673569"/>
          </a:xfrm>
          <a:prstGeom prst="rect">
            <a:avLst/>
          </a:prstGeom>
        </p:spPr>
      </p:pic>
      <p:pic>
        <p:nvPicPr>
          <p:cNvPr id="3" name="Picture 2" descr="৩৪৫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533400"/>
            <a:ext cx="4572000" cy="2819400"/>
          </a:xfrm>
          <a:prstGeom prst="rect">
            <a:avLst/>
          </a:prstGeom>
        </p:spPr>
      </p:pic>
      <p:pic>
        <p:nvPicPr>
          <p:cNvPr id="4" name="Picture 3" descr="৯০৮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3461845"/>
            <a:ext cx="4419600" cy="3396155"/>
          </a:xfrm>
          <a:prstGeom prst="rect">
            <a:avLst/>
          </a:prstGeom>
        </p:spPr>
      </p:pic>
      <p:pic>
        <p:nvPicPr>
          <p:cNvPr id="7" name="Picture 6" descr="download (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479321"/>
            <a:ext cx="4191000" cy="33786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19812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১।ভূমি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9400" y="12954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শ্রম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33528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শ্রম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0" y="38100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.৩।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মূলধন</a:t>
            </a:r>
            <a:endParaRPr lang="en-US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0"/>
            <a:ext cx="4191000" cy="646331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36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উৎপাদনের </a:t>
            </a:r>
            <a:r>
              <a:rPr lang="bn-IN" sz="36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উপকরন সূমহঃ </a:t>
            </a:r>
            <a:endParaRPr lang="en-US" sz="3600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3124200" cy="3124200"/>
          </a:xfrm>
          <a:prstGeom prst="rect">
            <a:avLst/>
          </a:prstGeom>
        </p:spPr>
      </p:pic>
      <p:pic>
        <p:nvPicPr>
          <p:cNvPr id="3" name="Picture 2" descr="৩৪৫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228600"/>
            <a:ext cx="2667000" cy="3200400"/>
          </a:xfrm>
          <a:prstGeom prst="rect">
            <a:avLst/>
          </a:prstGeom>
        </p:spPr>
      </p:pic>
      <p:pic>
        <p:nvPicPr>
          <p:cNvPr id="4" name="Picture 3" descr="৯০৮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28600"/>
            <a:ext cx="2483757" cy="3200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" y="228600"/>
            <a:ext cx="8686800" cy="3200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3581400"/>
            <a:ext cx="8610600" cy="91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৩ টি  উপাদান একত্রিত করন হল  ????</a:t>
            </a:r>
            <a:r>
              <a:rPr lang="bn-IN" sz="4800" dirty="0" smtClean="0"/>
              <a:t> 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4800600"/>
            <a:ext cx="3581400" cy="110799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 smtClean="0">
                <a:latin typeface="NikoshBAN" pitchFamily="2" charset="0"/>
                <a:cs typeface="NikoshBAN" pitchFamily="2" charset="0"/>
              </a:rPr>
              <a:t>৪।সংগঠণ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0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535</TotalTime>
  <Words>188</Words>
  <Application>Microsoft Office PowerPoint</Application>
  <PresentationFormat>On-screen Show (4:3)</PresentationFormat>
  <Paragraphs>43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Tech Point</dc:creator>
  <cp:lastModifiedBy>Tech Point</cp:lastModifiedBy>
  <cp:revision>87</cp:revision>
  <dcterms:created xsi:type="dcterms:W3CDTF">2006-08-16T00:00:00Z</dcterms:created>
  <dcterms:modified xsi:type="dcterms:W3CDTF">2019-05-09T06:02:09Z</dcterms:modified>
</cp:coreProperties>
</file>