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32"/>
  </p:notesMasterIdLst>
  <p:sldIdLst>
    <p:sldId id="306" r:id="rId2"/>
    <p:sldId id="280" r:id="rId3"/>
    <p:sldId id="256" r:id="rId4"/>
    <p:sldId id="257" r:id="rId5"/>
    <p:sldId id="259" r:id="rId6"/>
    <p:sldId id="260" r:id="rId7"/>
    <p:sldId id="261" r:id="rId8"/>
    <p:sldId id="295" r:id="rId9"/>
    <p:sldId id="265" r:id="rId10"/>
    <p:sldId id="287" r:id="rId11"/>
    <p:sldId id="289" r:id="rId12"/>
    <p:sldId id="290" r:id="rId13"/>
    <p:sldId id="297" r:id="rId14"/>
    <p:sldId id="296" r:id="rId15"/>
    <p:sldId id="292" r:id="rId16"/>
    <p:sldId id="291" r:id="rId17"/>
    <p:sldId id="293" r:id="rId18"/>
    <p:sldId id="294" r:id="rId19"/>
    <p:sldId id="298" r:id="rId20"/>
    <p:sldId id="305" r:id="rId21"/>
    <p:sldId id="288" r:id="rId22"/>
    <p:sldId id="299" r:id="rId23"/>
    <p:sldId id="281" r:id="rId24"/>
    <p:sldId id="302" r:id="rId25"/>
    <p:sldId id="303" r:id="rId26"/>
    <p:sldId id="304" r:id="rId27"/>
    <p:sldId id="301" r:id="rId28"/>
    <p:sldId id="300" r:id="rId29"/>
    <p:sldId id="282" r:id="rId30"/>
    <p:sldId id="27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350B"/>
    <a:srgbClr val="3DF371"/>
    <a:srgbClr val="0066FF"/>
    <a:srgbClr val="0B5514"/>
    <a:srgbClr val="0E2152"/>
    <a:srgbClr val="FF3399"/>
    <a:srgbClr val="FC7D64"/>
    <a:srgbClr val="00FFFF"/>
    <a:srgbClr val="33CCFF"/>
    <a:srgbClr val="FFCC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F61C9C-DB0D-4C32-B672-D7C7BFEDF2DB}" type="datetimeFigureOut">
              <a:rPr lang="en-US" smtClean="0"/>
              <a:pPr/>
              <a:t>11-Oct-20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EF0A8-6163-4968-A606-B7D25D13EDC7}" type="slidenum">
              <a:rPr lang="en-US" smtClean="0"/>
              <a:pPr/>
              <a:t>‹#›</a:t>
            </a:fld>
            <a:endParaRPr lang="en-US"/>
          </a:p>
        </p:txBody>
      </p:sp>
    </p:spTree>
    <p:extLst>
      <p:ext uri="{BB962C8B-B14F-4D97-AF65-F5344CB8AC3E}">
        <p14:creationId xmlns="" xmlns:p14="http://schemas.microsoft.com/office/powerpoint/2010/main" val="365880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247DF6-A435-4704-A311-FDF6D730B684}" type="datetimeFigureOut">
              <a:rPr lang="en-US" smtClean="0"/>
              <a:pPr/>
              <a:t>11-Oct-20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D6515-7089-4ACA-BF67-A0ADFD18CAA2}" type="slidenum">
              <a:rPr lang="en-US" smtClean="0"/>
              <a:pPr/>
              <a:t>‹#›</a:t>
            </a:fld>
            <a:endParaRPr lang="en-US"/>
          </a:p>
        </p:txBody>
      </p:sp>
    </p:spTree>
    <p:extLst>
      <p:ext uri="{BB962C8B-B14F-4D97-AF65-F5344CB8AC3E}">
        <p14:creationId xmlns="" xmlns:p14="http://schemas.microsoft.com/office/powerpoint/2010/main" val="2556398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247DF6-A435-4704-A311-FDF6D730B684}" type="datetimeFigureOut">
              <a:rPr lang="en-US" smtClean="0"/>
              <a:pPr/>
              <a:t>11-Oct-20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D6515-7089-4ACA-BF67-A0ADFD18CAA2}" type="slidenum">
              <a:rPr lang="en-US" smtClean="0"/>
              <a:pPr/>
              <a:t>‹#›</a:t>
            </a:fld>
            <a:endParaRPr lang="en-US"/>
          </a:p>
        </p:txBody>
      </p:sp>
    </p:spTree>
    <p:extLst>
      <p:ext uri="{BB962C8B-B14F-4D97-AF65-F5344CB8AC3E}">
        <p14:creationId xmlns="" xmlns:p14="http://schemas.microsoft.com/office/powerpoint/2010/main" val="986916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247DF6-A435-4704-A311-FDF6D730B684}" type="datetimeFigureOut">
              <a:rPr lang="en-US" smtClean="0"/>
              <a:pPr/>
              <a:t>11-Oct-20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D6515-7089-4ACA-BF67-A0ADFD18CAA2}" type="slidenum">
              <a:rPr lang="en-US" smtClean="0"/>
              <a:pPr/>
              <a:t>‹#›</a:t>
            </a:fld>
            <a:endParaRPr lang="en-US"/>
          </a:p>
        </p:txBody>
      </p:sp>
    </p:spTree>
    <p:extLst>
      <p:ext uri="{BB962C8B-B14F-4D97-AF65-F5344CB8AC3E}">
        <p14:creationId xmlns="" xmlns:p14="http://schemas.microsoft.com/office/powerpoint/2010/main" val="67978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247DF6-A435-4704-A311-FDF6D730B684}" type="datetimeFigureOut">
              <a:rPr lang="en-US" smtClean="0"/>
              <a:pPr/>
              <a:t>11-Oct-20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D6515-7089-4ACA-BF67-A0ADFD18CAA2}" type="slidenum">
              <a:rPr lang="en-US" smtClean="0"/>
              <a:pPr/>
              <a:t>‹#›</a:t>
            </a:fld>
            <a:endParaRPr lang="en-US"/>
          </a:p>
        </p:txBody>
      </p:sp>
    </p:spTree>
    <p:extLst>
      <p:ext uri="{BB962C8B-B14F-4D97-AF65-F5344CB8AC3E}">
        <p14:creationId xmlns="" xmlns:p14="http://schemas.microsoft.com/office/powerpoint/2010/main" val="812728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247DF6-A435-4704-A311-FDF6D730B684}" type="datetimeFigureOut">
              <a:rPr lang="en-US" smtClean="0"/>
              <a:pPr/>
              <a:t>11-Oct-20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D6515-7089-4ACA-BF67-A0ADFD18CAA2}" type="slidenum">
              <a:rPr lang="en-US" smtClean="0"/>
              <a:pPr/>
              <a:t>‹#›</a:t>
            </a:fld>
            <a:endParaRPr lang="en-US"/>
          </a:p>
        </p:txBody>
      </p:sp>
    </p:spTree>
    <p:extLst>
      <p:ext uri="{BB962C8B-B14F-4D97-AF65-F5344CB8AC3E}">
        <p14:creationId xmlns="" xmlns:p14="http://schemas.microsoft.com/office/powerpoint/2010/main" val="2060171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247DF6-A435-4704-A311-FDF6D730B684}" type="datetimeFigureOut">
              <a:rPr lang="en-US" smtClean="0"/>
              <a:pPr/>
              <a:t>11-Oct-20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D6515-7089-4ACA-BF67-A0ADFD18CAA2}" type="slidenum">
              <a:rPr lang="en-US" smtClean="0"/>
              <a:pPr/>
              <a:t>‹#›</a:t>
            </a:fld>
            <a:endParaRPr lang="en-US"/>
          </a:p>
        </p:txBody>
      </p:sp>
    </p:spTree>
    <p:extLst>
      <p:ext uri="{BB962C8B-B14F-4D97-AF65-F5344CB8AC3E}">
        <p14:creationId xmlns="" xmlns:p14="http://schemas.microsoft.com/office/powerpoint/2010/main" val="3091371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247DF6-A435-4704-A311-FDF6D730B684}" type="datetimeFigureOut">
              <a:rPr lang="en-US" smtClean="0"/>
              <a:pPr/>
              <a:t>11-Oct-20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CD6515-7089-4ACA-BF67-A0ADFD18CAA2}" type="slidenum">
              <a:rPr lang="en-US" smtClean="0"/>
              <a:pPr/>
              <a:t>‹#›</a:t>
            </a:fld>
            <a:endParaRPr lang="en-US"/>
          </a:p>
        </p:txBody>
      </p:sp>
    </p:spTree>
    <p:extLst>
      <p:ext uri="{BB962C8B-B14F-4D97-AF65-F5344CB8AC3E}">
        <p14:creationId xmlns="" xmlns:p14="http://schemas.microsoft.com/office/powerpoint/2010/main" val="420315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247DF6-A435-4704-A311-FDF6D730B684}" type="datetimeFigureOut">
              <a:rPr lang="en-US" smtClean="0"/>
              <a:pPr/>
              <a:t>11-Oct-20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CD6515-7089-4ACA-BF67-A0ADFD18CAA2}" type="slidenum">
              <a:rPr lang="en-US" smtClean="0"/>
              <a:pPr/>
              <a:t>‹#›</a:t>
            </a:fld>
            <a:endParaRPr lang="en-US"/>
          </a:p>
        </p:txBody>
      </p:sp>
    </p:spTree>
    <p:extLst>
      <p:ext uri="{BB962C8B-B14F-4D97-AF65-F5344CB8AC3E}">
        <p14:creationId xmlns="" xmlns:p14="http://schemas.microsoft.com/office/powerpoint/2010/main" val="68641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47DF6-A435-4704-A311-FDF6D730B684}" type="datetimeFigureOut">
              <a:rPr lang="en-US" smtClean="0"/>
              <a:pPr/>
              <a:t>11-Oct-20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CD6515-7089-4ACA-BF67-A0ADFD18CAA2}" type="slidenum">
              <a:rPr lang="en-US" smtClean="0"/>
              <a:pPr/>
              <a:t>‹#›</a:t>
            </a:fld>
            <a:endParaRPr lang="en-US"/>
          </a:p>
        </p:txBody>
      </p:sp>
    </p:spTree>
    <p:extLst>
      <p:ext uri="{BB962C8B-B14F-4D97-AF65-F5344CB8AC3E}">
        <p14:creationId xmlns="" xmlns:p14="http://schemas.microsoft.com/office/powerpoint/2010/main" val="1502914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47DF6-A435-4704-A311-FDF6D730B684}" type="datetimeFigureOut">
              <a:rPr lang="en-US" smtClean="0"/>
              <a:pPr/>
              <a:t>11-Oct-20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D6515-7089-4ACA-BF67-A0ADFD18CAA2}" type="slidenum">
              <a:rPr lang="en-US" smtClean="0"/>
              <a:pPr/>
              <a:t>‹#›</a:t>
            </a:fld>
            <a:endParaRPr lang="en-US"/>
          </a:p>
        </p:txBody>
      </p:sp>
    </p:spTree>
    <p:extLst>
      <p:ext uri="{BB962C8B-B14F-4D97-AF65-F5344CB8AC3E}">
        <p14:creationId xmlns="" xmlns:p14="http://schemas.microsoft.com/office/powerpoint/2010/main" val="2986294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47DF6-A435-4704-A311-FDF6D730B684}" type="datetimeFigureOut">
              <a:rPr lang="en-US" smtClean="0"/>
              <a:pPr/>
              <a:t>11-Oct-20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D6515-7089-4ACA-BF67-A0ADFD18CAA2}" type="slidenum">
              <a:rPr lang="en-US" smtClean="0"/>
              <a:pPr/>
              <a:t>‹#›</a:t>
            </a:fld>
            <a:endParaRPr lang="en-US"/>
          </a:p>
        </p:txBody>
      </p:sp>
    </p:spTree>
    <p:extLst>
      <p:ext uri="{BB962C8B-B14F-4D97-AF65-F5344CB8AC3E}">
        <p14:creationId xmlns="" xmlns:p14="http://schemas.microsoft.com/office/powerpoint/2010/main" val="3387121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47DF6-A435-4704-A311-FDF6D730B684}" type="datetimeFigureOut">
              <a:rPr lang="en-US" smtClean="0"/>
              <a:pPr/>
              <a:t>11-Oct-20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D6515-7089-4ACA-BF67-A0ADFD18CAA2}" type="slidenum">
              <a:rPr lang="en-US" smtClean="0"/>
              <a:pPr/>
              <a:t>‹#›</a:t>
            </a:fld>
            <a:endParaRPr lang="en-US"/>
          </a:p>
        </p:txBody>
      </p:sp>
    </p:spTree>
    <p:extLst>
      <p:ext uri="{BB962C8B-B14F-4D97-AF65-F5344CB8AC3E}">
        <p14:creationId xmlns="" xmlns:p14="http://schemas.microsoft.com/office/powerpoint/2010/main" val="3857232845"/>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hfuz\Desktop\jalil 10102020\gh.jpg"/>
          <p:cNvPicPr>
            <a:picLocks noChangeAspect="1" noChangeArrowheads="1"/>
          </p:cNvPicPr>
          <p:nvPr/>
        </p:nvPicPr>
        <p:blipFill>
          <a:blip r:embed="rId2"/>
          <a:srcRect/>
          <a:stretch>
            <a:fillRect/>
          </a:stretch>
        </p:blipFill>
        <p:spPr bwMode="auto">
          <a:xfrm>
            <a:off x="2121408" y="0"/>
            <a:ext cx="8083296" cy="670456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422" y="4487594"/>
            <a:ext cx="10438227" cy="175846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bn-IN" sz="3200" dirty="0" smtClean="0">
                <a:solidFill>
                  <a:srgbClr val="000000"/>
                </a:solidFill>
                <a:latin typeface="Vrinda" pitchFamily="34" charset="0"/>
                <a:ea typeface="Times New Roman" pitchFamily="18" charset="0"/>
                <a:cs typeface="Vrinda" pitchFamily="34" charset="0"/>
              </a:rPr>
              <a:t>একুশে ফেব্রুয়ারি আমাদের শহিদ দিবস। এই দিন মাতৃভাষা বাংলার দাবিতে ছাত্র সহ সাধারণ মানুষ শহিদ হন। </a:t>
            </a:r>
            <a:endParaRPr lang="bn-IN" sz="4000" dirty="0" smtClean="0">
              <a:solidFill>
                <a:schemeClr val="tx1"/>
              </a:solidFill>
              <a:latin typeface="Arial" pitchFamily="34" charset="0"/>
              <a:cs typeface="Arial" pitchFamily="34" charset="0"/>
            </a:endParaRPr>
          </a:p>
          <a:p>
            <a:pPr algn="ctr"/>
            <a:endParaRPr lang="en-US" sz="24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649185" y="0"/>
            <a:ext cx="4688093" cy="3249637"/>
          </a:xfrm>
          <a:prstGeom prst="rect">
            <a:avLst/>
          </a:prstGeom>
          <a:ln w="57150">
            <a:solidFill>
              <a:schemeClr val="tx1"/>
            </a:solidFill>
          </a:ln>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 y="0"/>
            <a:ext cx="5584874" cy="3305908"/>
          </a:xfrm>
          <a:prstGeom prst="rect">
            <a:avLst/>
          </a:prstGeom>
          <a:ln w="38100">
            <a:solidFill>
              <a:schemeClr val="tx1"/>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791" y="4332849"/>
            <a:ext cx="10733649" cy="223676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bn-IN" sz="2800" dirty="0" smtClean="0">
                <a:solidFill>
                  <a:srgbClr val="000000"/>
                </a:solidFill>
                <a:latin typeface="Vrinda" pitchFamily="34" charset="0"/>
                <a:ea typeface="Times New Roman" pitchFamily="18" charset="0"/>
                <a:cs typeface="Vrinda" pitchFamily="34" charset="0"/>
              </a:rPr>
              <a:t>ঘটনাটি ঘটে পাকিস্তান শাসন আমলে। জনসংখ্যার দিক থেকে পাকিস্তানে বাঙালিরাই বেশি ছিল। আর বাঙালিদের মাতৃভাষা বাংলা। কিন্তু পাকিস্তানের শাসকরা চেয়াছিলেন উর্দুকে রাষ্ট্রভাষা করতে। বাংলার জনগণ তা মেনে নেয় নি। তারা বাংলাকে রাষ্ট্রভাষা করার দাবি করেন। </a:t>
            </a:r>
            <a:endParaRPr lang="bn-IN" sz="3600" dirty="0" smtClean="0">
              <a:solidFill>
                <a:schemeClr val="tx1"/>
              </a:solidFill>
              <a:latin typeface="Arial" pitchFamily="34" charset="0"/>
              <a:cs typeface="Arial" pitchFamily="34" charset="0"/>
            </a:endParaRPr>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50126" y="163774"/>
            <a:ext cx="6771142" cy="3813140"/>
          </a:xfrm>
          <a:prstGeom prst="rect">
            <a:avLst/>
          </a:prstGeom>
        </p:spPr>
      </p:pic>
      <p:pic>
        <p:nvPicPr>
          <p:cNvPr id="7" name="Picture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097486" y="0"/>
            <a:ext cx="4789714" cy="40370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xit" presetSubtype="12" fill="hold" nodeType="clickEffect">
                                  <p:stCondLst>
                                    <p:cond delay="0"/>
                                  </p:stCondLst>
                                  <p:childTnLst>
                                    <p:animEffect transition="out" filter="strips(downLeft)">
                                      <p:cBhvr>
                                        <p:cTn id="12" dur="500"/>
                                        <p:tgtEl>
                                          <p:spTgt spid="6"/>
                                        </p:tgtEl>
                                      </p:cBhvr>
                                    </p:animEffect>
                                    <p:set>
                                      <p:cBhvr>
                                        <p:cTn id="13" dur="1" fill="hold">
                                          <p:stCondLst>
                                            <p:cond delay="499"/>
                                          </p:stCondLst>
                                        </p:cTn>
                                        <p:tgtEl>
                                          <p:spTgt spid="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8" presetClass="exit" presetSubtype="12" fill="hold" nodeType="clickEffect">
                                  <p:stCondLst>
                                    <p:cond delay="0"/>
                                  </p:stCondLst>
                                  <p:childTnLst>
                                    <p:animEffect transition="out" filter="strips(downLeft)">
                                      <p:cBhvr>
                                        <p:cTn id="23" dur="500"/>
                                        <p:tgtEl>
                                          <p:spTgt spid="7"/>
                                        </p:tgtEl>
                                      </p:cBhvr>
                                    </p:animEffect>
                                    <p:set>
                                      <p:cBhvr>
                                        <p:cTn id="2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167" y="3995225"/>
            <a:ext cx="11408898" cy="257438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dirty="0" smtClean="0"/>
              <a:t>এই দাবিতে ১৯৫২ সালের ২১ শে ফেব্রুয়ারি ঢাকা বিশ্ববিদ্যালয় থেকে একটি মিছিল বের হয়। এই মিছিলে পুলিশ গুলি চালায়।</a:t>
            </a:r>
            <a:endParaRPr lang="bn-IN" sz="4000" dirty="0" smtClean="0">
              <a:solidFill>
                <a:schemeClr val="tx1"/>
              </a:solidFill>
              <a:latin typeface="Arial" pitchFamily="34" charset="0"/>
              <a:cs typeface="Arial" pitchFamily="34" charset="0"/>
            </a:endParaRPr>
          </a:p>
        </p:txBody>
      </p:sp>
      <p:pic>
        <p:nvPicPr>
          <p:cNvPr id="7" name="Picture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841234" y="701308"/>
            <a:ext cx="4418092" cy="3139171"/>
          </a:xfrm>
          <a:prstGeom prst="rect">
            <a:avLst/>
          </a:prstGeom>
          <a:ln w="28575">
            <a:solidFill>
              <a:schemeClr val="tx1"/>
            </a:solidFill>
          </a:ln>
        </p:spPr>
      </p:pic>
      <p:pic>
        <p:nvPicPr>
          <p:cNvPr id="8" name="Picture 7"/>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88683" y="715376"/>
            <a:ext cx="4223993" cy="3092495"/>
          </a:xfrm>
          <a:prstGeom prst="rect">
            <a:avLst/>
          </a:prstGeom>
          <a:ln w="28575">
            <a:solidFill>
              <a:schemeClr val="tx1"/>
            </a:solid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167" y="3995225"/>
            <a:ext cx="11408898" cy="257438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dirty="0" smtClean="0"/>
              <a:t>এই মিছিলে পুলিশ গুলি চালায়।</a:t>
            </a:r>
            <a:endParaRPr lang="bn-IN" sz="4000" dirty="0" smtClean="0">
              <a:solidFill>
                <a:schemeClr val="tx1"/>
              </a:solidFill>
              <a:latin typeface="Arial" pitchFamily="34" charset="0"/>
              <a:cs typeface="Arial" pitchFamily="34" charset="0"/>
            </a:endParaRPr>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12949" y="441803"/>
            <a:ext cx="5028196" cy="3485385"/>
          </a:xfrm>
          <a:prstGeom prst="rect">
            <a:avLst/>
          </a:prstGeom>
          <a:ln w="57150">
            <a:solidFill>
              <a:schemeClr val="tx1"/>
            </a:solidFill>
          </a:ln>
        </p:spPr>
      </p:pic>
      <p:pic>
        <p:nvPicPr>
          <p:cNvPr id="6" name="Picture 5"/>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771774" y="441804"/>
            <a:ext cx="5282152" cy="35393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93817" y="695023"/>
            <a:ext cx="4931733" cy="3618370"/>
          </a:xfrm>
          <a:prstGeom prst="rect">
            <a:avLst/>
          </a:prstGeom>
          <a:ln w="57150">
            <a:solidFill>
              <a:schemeClr val="tx1"/>
            </a:solidFill>
          </a:ln>
          <a:effectLst>
            <a:outerShdw blurRad="292100" dist="139700" dir="2700000" algn="tl" rotWithShape="0">
              <a:srgbClr val="333333">
                <a:alpha val="65000"/>
              </a:srgbClr>
            </a:outerShdw>
          </a:effectLst>
        </p:spPr>
      </p:pic>
      <p:sp>
        <p:nvSpPr>
          <p:cNvPr id="4" name="Rectangle 3"/>
          <p:cNvSpPr/>
          <p:nvPr/>
        </p:nvSpPr>
        <p:spPr>
          <a:xfrm>
            <a:off x="450167" y="4360985"/>
            <a:ext cx="11408898" cy="220862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t>গুলিতে ছলাম</a:t>
            </a:r>
            <a:r>
              <a:rPr lang="en-US" sz="2800" dirty="0" smtClean="0"/>
              <a:t>, </a:t>
            </a:r>
            <a:r>
              <a:rPr lang="bn-IN" sz="2800" dirty="0" smtClean="0"/>
              <a:t>বরকত</a:t>
            </a:r>
            <a:r>
              <a:rPr lang="en-US" sz="2800" dirty="0" smtClean="0"/>
              <a:t>, </a:t>
            </a:r>
            <a:r>
              <a:rPr lang="bn-IN" sz="2800" dirty="0" smtClean="0"/>
              <a:t>রফিক</a:t>
            </a:r>
            <a:r>
              <a:rPr lang="en-US" sz="2800" dirty="0" smtClean="0"/>
              <a:t>, </a:t>
            </a:r>
            <a:r>
              <a:rPr lang="bn-IN" sz="2800" dirty="0" smtClean="0"/>
              <a:t>জব্বার ও শফিউর সহ আরও অনেকে ভাষার দাবিতে শহিদ হন। তাদের আমরা ভাষা শহিদ বলি।</a:t>
            </a:r>
            <a:endParaRPr lang="bn-IN" sz="32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167" y="3995225"/>
            <a:ext cx="11408898" cy="257438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bn-IN" sz="3200" dirty="0" smtClean="0">
                <a:solidFill>
                  <a:srgbClr val="000000"/>
                </a:solidFill>
                <a:latin typeface="Vrinda" pitchFamily="34" charset="0"/>
                <a:ea typeface="Times New Roman" pitchFamily="18" charset="0"/>
                <a:cs typeface="Vrinda" pitchFamily="34" charset="0"/>
              </a:rPr>
              <a:t>মনে রাখতে হবে ভাষার দাবিতে এমন আত্মদান পৃথিবীতে একটি বিরল ঘটনা। ভাষা শহিদদের স্মরণে ঢাকায় তৈরি হয়েছে কেন্দ্রিয় শহিদ মিনার। </a:t>
            </a:r>
            <a:endParaRPr lang="bn-IN" sz="4000" dirty="0" smtClean="0">
              <a:solidFill>
                <a:schemeClr val="tx1"/>
              </a:solidFill>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14153" y="195659"/>
            <a:ext cx="6389548" cy="3697845"/>
          </a:xfrm>
          <a:prstGeom prst="rect">
            <a:avLst/>
          </a:prstGeom>
          <a:ln w="38100">
            <a:solidFill>
              <a:schemeClr val="tx1"/>
            </a:solid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791" y="4642339"/>
            <a:ext cx="10733649" cy="192727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bn-IN" sz="4000" dirty="0" smtClean="0"/>
              <a:t>দেশের শিক্ষা প্রতিষ্ঠানগুলোতেও ছোট বড় শহিদমিনার রয়েছে। </a:t>
            </a:r>
            <a:endParaRPr lang="en-US" sz="4000" dirty="0" smtClean="0"/>
          </a:p>
          <a:p>
            <a:pPr lvl="0" fontAlgn="base">
              <a:spcBef>
                <a:spcPct val="0"/>
              </a:spcBef>
              <a:spcAft>
                <a:spcPct val="0"/>
              </a:spcAft>
            </a:pPr>
            <a:endParaRPr lang="bn-IN" sz="4000" dirty="0" smtClean="0">
              <a:solidFill>
                <a:schemeClr val="tx1"/>
              </a:solidFill>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64457" y="0"/>
            <a:ext cx="5776847" cy="338182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4185139"/>
            <a:ext cx="10733649" cy="247591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bn-IN" sz="4000" dirty="0" smtClean="0"/>
              <a:t>প্রতিবছর ২১ শে ফেব্রুয়ারিতে খুব ভোরে আমরা খালি পায়ে ফুল হাতে শহিদমিনারে যাই। শহিদের প্রতি শ্রদ্ধা জানাই। </a:t>
            </a:r>
            <a:endParaRPr lang="bn-IN" sz="4000" dirty="0" smtClean="0">
              <a:solidFill>
                <a:schemeClr val="tx1"/>
              </a:solidFill>
              <a:latin typeface="Arial" pitchFamily="34" charset="0"/>
              <a:cs typeface="Arial" pitchFamily="34" charset="0"/>
            </a:endParaRPr>
          </a:p>
        </p:txBody>
      </p:sp>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88064" y="168812"/>
            <a:ext cx="6776589" cy="3967089"/>
          </a:xfrm>
          <a:prstGeom prst="rect">
            <a:avLst/>
          </a:prstGeom>
        </p:spPr>
      </p:pic>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012668" y="1024108"/>
            <a:ext cx="4344650" cy="2717898"/>
          </a:xfrm>
          <a:prstGeom prst="rect">
            <a:avLst/>
          </a:prstGeom>
          <a:ln w="28575">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Scale>
                                      <p:cBhvr>
                                        <p:cTn id="15"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4"/>
                                        </p:tgtEl>
                                        <p:attrNameLst>
                                          <p:attrName>ppt_x</p:attrName>
                                          <p:attrName>ppt_y</p:attrName>
                                        </p:attrNameLst>
                                      </p:cBhvr>
                                    </p:animMotion>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4185139"/>
            <a:ext cx="10733649" cy="247591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000" dirty="0" smtClean="0"/>
              <a:t>আমদের শহিদ দিবস আন্তর্জাতিক মাতৃভাষা </a:t>
            </a:r>
            <a:r>
              <a:rPr lang="en-US" sz="4000" dirty="0" err="1" smtClean="0"/>
              <a:t>দিবস</a:t>
            </a:r>
            <a:r>
              <a:rPr lang="en-US" sz="4000" dirty="0" smtClean="0"/>
              <a:t> </a:t>
            </a:r>
            <a:r>
              <a:rPr lang="bn-IN" sz="4000" dirty="0" smtClean="0"/>
              <a:t> হিসাবে স্বীকৃত। সারা বি</a:t>
            </a:r>
            <a:r>
              <a:rPr lang="en-US" sz="4000" dirty="0" err="1" smtClean="0"/>
              <a:t>শ্বে</a:t>
            </a:r>
            <a:r>
              <a:rPr lang="bn-IN" sz="4000" dirty="0" smtClean="0"/>
              <a:t> এই দিবসটি পালিত হচ্ছে।</a:t>
            </a:r>
            <a:endParaRPr lang="en-US" sz="4000" dirty="0"/>
          </a:p>
        </p:txBody>
      </p:sp>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62524" y="0"/>
            <a:ext cx="7050158" cy="4111399"/>
          </a:xfrm>
          <a:prstGeom prst="rect">
            <a:avLst/>
          </a:prstGeom>
          <a:ln w="57150">
            <a:solidFill>
              <a:schemeClr val="tx1"/>
            </a:solid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06905" y="4275583"/>
            <a:ext cx="5008098" cy="1938992"/>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defRPr/>
            </a:pPr>
            <a:r>
              <a:rPr lang="en-US" sz="4000" b="1" kern="0" dirty="0">
                <a:ln w="11430"/>
                <a:effectLst>
                  <a:outerShdw blurRad="50800" dist="39000" dir="5460000" algn="tl">
                    <a:srgbClr val="000000">
                      <a:alpha val="38000"/>
                    </a:srgbClr>
                  </a:outerShdw>
                </a:effectLst>
                <a:latin typeface="NikoshBAN" pitchFamily="2" charset="0"/>
                <a:cs typeface="NikoshBAN" pitchFamily="2" charset="0"/>
              </a:rPr>
              <a:t>এখন </a:t>
            </a:r>
            <a:r>
              <a:rPr lang="bn-BD" sz="4000" b="1" kern="0" dirty="0">
                <a:ln w="11430"/>
                <a:effectLst>
                  <a:outerShdw blurRad="50800" dist="39000" dir="5460000" algn="tl">
                    <a:srgbClr val="000000">
                      <a:alpha val="38000"/>
                    </a:srgbClr>
                  </a:outerShdw>
                </a:effectLst>
                <a:latin typeface="NikoshBAN" pitchFamily="2" charset="0"/>
                <a:cs typeface="NikoshBAN" pitchFamily="2" charset="0"/>
              </a:rPr>
              <a:t>পাঠ্য </a:t>
            </a:r>
            <a:r>
              <a:rPr lang="bn-BD" sz="4000" b="1" kern="0" dirty="0" smtClean="0">
                <a:ln w="11430"/>
                <a:effectLst>
                  <a:outerShdw blurRad="50800" dist="39000" dir="5460000" algn="tl">
                    <a:srgbClr val="000000">
                      <a:alpha val="38000"/>
                    </a:srgbClr>
                  </a:outerShdw>
                </a:effectLst>
                <a:latin typeface="NikoshBAN" pitchFamily="2" charset="0"/>
                <a:cs typeface="NikoshBAN" pitchFamily="2" charset="0"/>
              </a:rPr>
              <a:t>বইয়ের</a:t>
            </a:r>
            <a:r>
              <a:rPr lang="en-US" sz="4000" b="1" kern="0" dirty="0" smtClean="0">
                <a:ln w="11430"/>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effectLst>
                  <a:outerShdw blurRad="50800" dist="39000" dir="5460000" algn="tl">
                    <a:srgbClr val="000000">
                      <a:alpha val="38000"/>
                    </a:srgbClr>
                  </a:outerShdw>
                </a:effectLst>
                <a:latin typeface="NikoshBAN" pitchFamily="2" charset="0"/>
                <a:cs typeface="NikoshBAN" pitchFamily="2" charset="0"/>
              </a:rPr>
              <a:t>৬২</a:t>
            </a:r>
            <a:r>
              <a:rPr lang="en-US" sz="4000" b="1" dirty="0" smtClean="0">
                <a:ln w="11430"/>
                <a:effectLst>
                  <a:outerShdw blurRad="50800" dist="39000" dir="5460000" algn="tl">
                    <a:srgbClr val="000000">
                      <a:alpha val="38000"/>
                    </a:srgbClr>
                  </a:outerShdw>
                </a:effectLst>
                <a:latin typeface="NikoshBAN" pitchFamily="2" charset="0"/>
                <a:cs typeface="NikoshBAN" pitchFamily="2" charset="0"/>
              </a:rPr>
              <a:t> নং </a:t>
            </a:r>
            <a:r>
              <a:rPr lang="en-US" sz="4000" b="1" kern="0" dirty="0" smtClean="0">
                <a:ln w="11430"/>
                <a:effectLst>
                  <a:outerShdw blurRad="50800" dist="39000" dir="5460000" algn="tl">
                    <a:srgbClr val="000000">
                      <a:alpha val="38000"/>
                    </a:srgbClr>
                  </a:outerShdw>
                </a:effectLst>
                <a:latin typeface="NikoshBAN" pitchFamily="2" charset="0"/>
                <a:cs typeface="NikoshBAN" pitchFamily="2" charset="0"/>
              </a:rPr>
              <a:t>পৃষ্ঠায় </a:t>
            </a:r>
            <a:r>
              <a:rPr lang="en-US" sz="4000" b="1" kern="0" dirty="0">
                <a:ln w="11430"/>
                <a:effectLst>
                  <a:outerShdw blurRad="50800" dist="39000" dir="5460000" algn="tl">
                    <a:srgbClr val="000000">
                      <a:alpha val="38000"/>
                    </a:srgbClr>
                  </a:outerShdw>
                </a:effectLst>
                <a:latin typeface="NikoshBAN" pitchFamily="2" charset="0"/>
                <a:cs typeface="NikoshBAN" pitchFamily="2" charset="0"/>
              </a:rPr>
              <a:t>কি আছে আমরা একটু দেখি</a:t>
            </a:r>
          </a:p>
        </p:txBody>
      </p:sp>
      <p:pic>
        <p:nvPicPr>
          <p:cNvPr id="3" name="Picture 2"/>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0"/>
            <a:ext cx="5585801"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1115146051"/>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588348" cy="1325563"/>
          </a:xfrm>
        </p:spPr>
        <p:txBody>
          <a:bodyPr>
            <a:normAutofit/>
          </a:bodyPr>
          <a:lstStyle/>
          <a:p>
            <a:r>
              <a:rPr lang="en-US" sz="8000" b="1" dirty="0" err="1" smtClean="0">
                <a:ln w="10160">
                  <a:solidFill>
                    <a:schemeClr val="accent5"/>
                  </a:solidFill>
                  <a:prstDash val="solid"/>
                </a:ln>
                <a:solidFill>
                  <a:srgbClr val="3DF371"/>
                </a:solidFill>
                <a:effectLst>
                  <a:glow rad="63500">
                    <a:schemeClr val="accent1">
                      <a:satMod val="175000"/>
                      <a:alpha val="40000"/>
                    </a:schemeClr>
                  </a:glow>
                  <a:innerShdw blurRad="63500" dist="50800" dir="8100000">
                    <a:prstClr val="black">
                      <a:alpha val="50000"/>
                    </a:prstClr>
                  </a:innerShdw>
                  <a:reflection blurRad="6350" stA="55000" endA="300" endPos="45500" dir="5400000" sy="-100000" algn="bl" rotWithShape="0"/>
                </a:effectLst>
                <a:latin typeface="NikoshBAN" panose="02000000000000000000" pitchFamily="2" charset="0"/>
                <a:cs typeface="NikoshBAN" panose="02000000000000000000" pitchFamily="2" charset="0"/>
              </a:rPr>
              <a:t>সবাইকে</a:t>
            </a:r>
            <a:r>
              <a:rPr lang="en-US" sz="8000" b="1" dirty="0" smtClean="0">
                <a:ln w="10160">
                  <a:solidFill>
                    <a:schemeClr val="accent5"/>
                  </a:solidFill>
                  <a:prstDash val="solid"/>
                </a:ln>
                <a:solidFill>
                  <a:srgbClr val="3DF371"/>
                </a:solidFill>
                <a:effectLst>
                  <a:glow rad="63500">
                    <a:schemeClr val="accent1">
                      <a:satMod val="175000"/>
                      <a:alpha val="40000"/>
                    </a:schemeClr>
                  </a:glow>
                  <a:innerShdw blurRad="63500" dist="50800" dir="8100000">
                    <a:prstClr val="black">
                      <a:alpha val="50000"/>
                    </a:prstClr>
                  </a:innerShdw>
                  <a:reflection blurRad="6350" stA="55000" endA="300" endPos="45500" dir="5400000" sy="-100000" algn="bl" rotWithShape="0"/>
                </a:effectLst>
                <a:latin typeface="NikoshBAN" panose="02000000000000000000" pitchFamily="2" charset="0"/>
                <a:cs typeface="NikoshBAN" panose="02000000000000000000" pitchFamily="2" charset="0"/>
              </a:rPr>
              <a:t> </a:t>
            </a:r>
            <a:r>
              <a:rPr lang="en-US" sz="8000" b="1" dirty="0" err="1" smtClean="0">
                <a:ln w="10160">
                  <a:solidFill>
                    <a:schemeClr val="accent5"/>
                  </a:solidFill>
                  <a:prstDash val="solid"/>
                </a:ln>
                <a:solidFill>
                  <a:srgbClr val="3DF371"/>
                </a:solidFill>
                <a:effectLst>
                  <a:glow rad="63500">
                    <a:schemeClr val="accent1">
                      <a:satMod val="175000"/>
                      <a:alpha val="40000"/>
                    </a:schemeClr>
                  </a:glow>
                  <a:innerShdw blurRad="63500" dist="50800" dir="8100000">
                    <a:prstClr val="black">
                      <a:alpha val="50000"/>
                    </a:prstClr>
                  </a:innerShdw>
                  <a:reflection blurRad="6350" stA="55000" endA="300" endPos="45500" dir="5400000" sy="-100000" algn="bl" rotWithShape="0"/>
                </a:effectLst>
                <a:latin typeface="NikoshBAN" panose="02000000000000000000" pitchFamily="2" charset="0"/>
                <a:cs typeface="NikoshBAN" panose="02000000000000000000" pitchFamily="2" charset="0"/>
              </a:rPr>
              <a:t>শুভেচ্ছা</a:t>
            </a:r>
            <a:endParaRPr lang="en-US" sz="8000" dirty="0">
              <a:solidFill>
                <a:srgbClr val="3DF371"/>
              </a:solidFill>
            </a:endParaRPr>
          </a:p>
        </p:txBody>
      </p:sp>
      <p:sp>
        <p:nvSpPr>
          <p:cNvPr id="3" name="Content Placeholder 2"/>
          <p:cNvSpPr>
            <a:spLocks noGrp="1"/>
          </p:cNvSpPr>
          <p:nvPr>
            <p:ph idx="1"/>
          </p:nvPr>
        </p:nvSpPr>
        <p:spPr>
          <a:xfrm>
            <a:off x="838200" y="1825625"/>
            <a:ext cx="7560212" cy="4351338"/>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56002" y="1879042"/>
            <a:ext cx="7500207" cy="43149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39075" y="243169"/>
            <a:ext cx="5367829" cy="6507714"/>
          </a:xfrm>
          <a:prstGeom prst="rect">
            <a:avLst/>
          </a:prstGeom>
          <a:blipFill>
            <a:blip r:embed="rId3"/>
            <a:tile tx="0" ty="0" sx="100000" sy="100000" flip="none" algn="tl"/>
          </a:blipFill>
          <a:ln w="28575">
            <a:solidFill>
              <a:schemeClr val="accent1">
                <a:lumMod val="50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422" y="323557"/>
            <a:ext cx="10803987" cy="623198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solidFill>
                  <a:srgbClr val="002060"/>
                </a:solidFill>
              </a:rPr>
              <a:t>একুশে ফেব্রুয়ারি আমাদের শহিদ দিবস। এই দিন মাতৃভাষা বাংলার দাবিতে ছাত্র সহ সাধারণ মানুষ শহিদ হন। </a:t>
            </a:r>
            <a:endParaRPr lang="en-US" sz="2800" dirty="0" smtClean="0">
              <a:solidFill>
                <a:srgbClr val="002060"/>
              </a:solidFill>
            </a:endParaRPr>
          </a:p>
          <a:p>
            <a:r>
              <a:rPr lang="en-US" sz="2800" dirty="0" smtClean="0">
                <a:solidFill>
                  <a:srgbClr val="002060"/>
                </a:solidFill>
              </a:rPr>
              <a:t> </a:t>
            </a:r>
          </a:p>
          <a:p>
            <a:r>
              <a:rPr lang="bn-IN" sz="2800" dirty="0" smtClean="0">
                <a:solidFill>
                  <a:srgbClr val="002060"/>
                </a:solidFill>
              </a:rPr>
              <a:t>ঘটনাটি ঘটে পাকিস্তান শাসন আমলে। জনসংখ্যার দিক থেকে পাকিস্তানে বাঙালিরাই বেশি ছিল। আর বাঙালিদের মাতৃভাষা বাংলা। কিন্তু পাকিস্তানের শাসকরা চেয়াছিলেন উর্দুকে রাষ্ট্রভাষা করতে। বাংলার জনগণ তা মেনে নেয় নি। তারা বাংলাকে রাষ্ট্রভাষা করার দাবি করেন।এই দাবিতে ১৯৫২ সালের ২১ শে ফেব্রুয়ারি ঢাকা বিশ্ববিদ্যালয় থেকে একটি মিছিল বের হয়। এই মিছিলে পুলিশ গুলি চালায়। গুলিতে ছলাম</a:t>
            </a:r>
            <a:r>
              <a:rPr lang="en-US" sz="2800" dirty="0" smtClean="0">
                <a:solidFill>
                  <a:srgbClr val="002060"/>
                </a:solidFill>
              </a:rPr>
              <a:t>, </a:t>
            </a:r>
            <a:r>
              <a:rPr lang="bn-IN" sz="2800" dirty="0" smtClean="0">
                <a:solidFill>
                  <a:srgbClr val="002060"/>
                </a:solidFill>
              </a:rPr>
              <a:t>বরকত</a:t>
            </a:r>
            <a:r>
              <a:rPr lang="en-US" sz="2800" dirty="0" smtClean="0">
                <a:solidFill>
                  <a:srgbClr val="002060"/>
                </a:solidFill>
              </a:rPr>
              <a:t>, </a:t>
            </a:r>
            <a:r>
              <a:rPr lang="bn-IN" sz="2800" dirty="0" smtClean="0">
                <a:solidFill>
                  <a:srgbClr val="002060"/>
                </a:solidFill>
              </a:rPr>
              <a:t>রফিক</a:t>
            </a:r>
            <a:r>
              <a:rPr lang="en-US" sz="2800" dirty="0" smtClean="0">
                <a:solidFill>
                  <a:srgbClr val="002060"/>
                </a:solidFill>
              </a:rPr>
              <a:t>, </a:t>
            </a:r>
            <a:r>
              <a:rPr lang="bn-IN" sz="2800" dirty="0" smtClean="0">
                <a:solidFill>
                  <a:srgbClr val="002060"/>
                </a:solidFill>
              </a:rPr>
              <a:t>জব্বার ও শফিউর সহ আরও অনেকে ভাষার দাবিতে শহিদ হন। তাদের আমরা ভাষা শহিদ বলি। মনে রাখতে হবে ভাষার দাবিতে এমন আত্মদান পৃথিবীতে একটি বিরল ঘটনা। ভাষা শহদদের স্মরণে ঢাকায় তৈরি হয়েছে কেন্দ্রিয় শহিদ মিনার। দেশের শিক্ষা প্রতিষ্ঠানগুলোতেও ছোট বড় শহিদমিনার রয়েছে। </a:t>
            </a:r>
            <a:endParaRPr lang="en-US" sz="2800" dirty="0" smtClean="0">
              <a:solidFill>
                <a:srgbClr val="002060"/>
              </a:solidFill>
            </a:endParaRPr>
          </a:p>
          <a:p>
            <a:pPr algn="ctr"/>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422" y="323557"/>
            <a:ext cx="10803987" cy="62319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bn-IN" sz="3200" dirty="0" smtClean="0">
                <a:solidFill>
                  <a:srgbClr val="000000"/>
                </a:solidFill>
                <a:latin typeface="Vrinda" pitchFamily="34" charset="0"/>
                <a:ea typeface="Times New Roman" pitchFamily="18" charset="0"/>
                <a:cs typeface="Vrinda" pitchFamily="34" charset="0"/>
              </a:rPr>
              <a:t>প্রতিবছর ২১ শে ফেব্রুয়ারিতে খুব ভোরে আমরা খালি পায়ে ফুল হাতে শহীদমিনারে যাই। শহিদের প্রতি শ্রদ্ধা জানাই।</a:t>
            </a:r>
            <a:endParaRPr lang="en-US" sz="2800" dirty="0" smtClean="0">
              <a:solidFill>
                <a:schemeClr val="tx1"/>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bn-IN" sz="3200" dirty="0" smtClean="0">
                <a:solidFill>
                  <a:srgbClr val="000000"/>
                </a:solidFill>
                <a:latin typeface="Vrinda" pitchFamily="34" charset="0"/>
                <a:ea typeface="Times New Roman" pitchFamily="18" charset="0"/>
                <a:cs typeface="Vrinda" pitchFamily="34" charset="0"/>
              </a:rPr>
              <a:t>আমদের শহিদ দিবস আন্তর্জাতিক মাতৃভাষা </a:t>
            </a:r>
            <a:r>
              <a:rPr lang="en-US" sz="3200" dirty="0" err="1" smtClean="0">
                <a:solidFill>
                  <a:srgbClr val="000000"/>
                </a:solidFill>
                <a:latin typeface="Vrinda" pitchFamily="34" charset="0"/>
                <a:ea typeface="Times New Roman" pitchFamily="18" charset="0"/>
                <a:cs typeface="Vrinda" pitchFamily="34" charset="0"/>
              </a:rPr>
              <a:t>দিবস</a:t>
            </a:r>
            <a:r>
              <a:rPr lang="en-US" sz="3200" dirty="0" smtClean="0">
                <a:solidFill>
                  <a:srgbClr val="000000"/>
                </a:solidFill>
                <a:latin typeface="Vrinda" pitchFamily="34" charset="0"/>
                <a:ea typeface="Times New Roman" pitchFamily="18" charset="0"/>
                <a:cs typeface="Vrinda" pitchFamily="34" charset="0"/>
              </a:rPr>
              <a:t> </a:t>
            </a:r>
            <a:r>
              <a:rPr lang="bn-IN" sz="3200" dirty="0" smtClean="0">
                <a:solidFill>
                  <a:srgbClr val="000000"/>
                </a:solidFill>
                <a:latin typeface="Vrinda" pitchFamily="34" charset="0"/>
                <a:ea typeface="Times New Roman" pitchFamily="18" charset="0"/>
                <a:cs typeface="Vrinda" pitchFamily="34" charset="0"/>
              </a:rPr>
              <a:t>হিসাবে স্বীকৃত। সারা বি</a:t>
            </a:r>
            <a:r>
              <a:rPr lang="en-US" sz="3200" dirty="0" err="1" smtClean="0">
                <a:solidFill>
                  <a:srgbClr val="000000"/>
                </a:solidFill>
                <a:latin typeface="Vrinda" pitchFamily="34" charset="0"/>
                <a:ea typeface="Times New Roman" pitchFamily="18" charset="0"/>
                <a:cs typeface="Vrinda" pitchFamily="34" charset="0"/>
              </a:rPr>
              <a:t>শ্বে</a:t>
            </a:r>
            <a:r>
              <a:rPr lang="bn-IN" sz="3200" dirty="0" smtClean="0">
                <a:solidFill>
                  <a:srgbClr val="000000"/>
                </a:solidFill>
                <a:latin typeface="Vrinda" pitchFamily="34" charset="0"/>
                <a:ea typeface="Times New Roman" pitchFamily="18" charset="0"/>
                <a:cs typeface="Vrinda" pitchFamily="34" charset="0"/>
              </a:rPr>
              <a:t> এই দিবসটি পালিত হচ্ছে।</a:t>
            </a:r>
            <a:r>
              <a:rPr lang="en-US" sz="3200" smtClean="0">
                <a:solidFill>
                  <a:srgbClr val="000000"/>
                </a:solidFill>
                <a:latin typeface="Vrinda" pitchFamily="34" charset="0"/>
                <a:ea typeface="Times New Roman" pitchFamily="18" charset="0"/>
                <a:cs typeface="Vrinda" pitchFamily="34" charset="0"/>
              </a:rPr>
              <a:t> </a:t>
            </a:r>
            <a:endParaRPr lang="bn-IN" sz="4000" dirty="0" smtClean="0">
              <a:solidFill>
                <a:schemeClr val="tx1"/>
              </a:solidFill>
              <a:latin typeface="Arial" pitchFamily="34" charset="0"/>
              <a:cs typeface="Arial" pitchFamily="34" charset="0"/>
            </a:endParaRPr>
          </a:p>
          <a:p>
            <a:r>
              <a:rPr lang="bn-IN" sz="2400" dirty="0" smtClean="0"/>
              <a:t>    </a:t>
            </a:r>
            <a:endParaRPr lang="en-US" sz="2400"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08628" y="1167618"/>
            <a:ext cx="7202658" cy="3854548"/>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9600" dirty="0" smtClean="0">
                <a:latin typeface="NikoshBAN" panose="02000000000000000000" pitchFamily="2" charset="0"/>
                <a:cs typeface="NikoshBAN" panose="02000000000000000000" pitchFamily="2" charset="0"/>
              </a:rPr>
              <a:t>মূল্যায়ন</a:t>
            </a:r>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422" y="1533378"/>
            <a:ext cx="9622301" cy="253218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b="1" dirty="0" smtClean="0">
                <a:solidFill>
                  <a:schemeClr val="accent1">
                    <a:lumMod val="75000"/>
                  </a:schemeClr>
                </a:solidFill>
                <a:latin typeface="NikoshBAN" panose="02000000000000000000" pitchFamily="2" charset="0"/>
                <a:cs typeface="NikoshBAN" panose="02000000000000000000" pitchFamily="2" charset="0"/>
              </a:rPr>
              <a:t>১ । শহিদ দিবসটি কাদের স্মৃতিতে পালন করা হয় ?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099" y="2940147"/>
            <a:ext cx="10803987" cy="25040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b="1" dirty="0" smtClean="0">
                <a:solidFill>
                  <a:schemeClr val="accent1">
                    <a:lumMod val="75000"/>
                  </a:schemeClr>
                </a:solidFill>
                <a:latin typeface="NikoshBAN" panose="02000000000000000000" pitchFamily="2" charset="0"/>
                <a:cs typeface="NikoshBAN" panose="02000000000000000000" pitchFamily="2" charset="0"/>
              </a:rPr>
              <a:t>২ । বাংলা ভাষার জন্য কখন </a:t>
            </a:r>
            <a:r>
              <a:rPr lang="bn-IN" sz="3600" b="1" dirty="0" smtClean="0">
                <a:solidFill>
                  <a:schemeClr val="accent1">
                    <a:lumMod val="75000"/>
                  </a:schemeClr>
                </a:solidFill>
                <a:latin typeface="NikoshBAN" panose="02000000000000000000" pitchFamily="2" charset="0"/>
                <a:cs typeface="NikoshBAN" panose="02000000000000000000" pitchFamily="2" charset="0"/>
              </a:rPr>
              <a:t>আ</a:t>
            </a:r>
            <a:r>
              <a:rPr lang="en-US" sz="3600" b="1" dirty="0" err="1" smtClean="0">
                <a:solidFill>
                  <a:schemeClr val="accent1">
                    <a:lumMod val="75000"/>
                  </a:schemeClr>
                </a:solidFill>
                <a:latin typeface="NikoshBAN" panose="02000000000000000000" pitchFamily="2" charset="0"/>
                <a:cs typeface="NikoshBAN" panose="02000000000000000000" pitchFamily="2" charset="0"/>
              </a:rPr>
              <a:t>ন্দোল</a:t>
            </a:r>
            <a:r>
              <a:rPr lang="bn-IN" sz="3600" b="1" dirty="0" smtClean="0">
                <a:solidFill>
                  <a:schemeClr val="accent1">
                    <a:lumMod val="75000"/>
                  </a:schemeClr>
                </a:solidFill>
                <a:latin typeface="NikoshBAN" panose="02000000000000000000" pitchFamily="2" charset="0"/>
                <a:cs typeface="NikoshBAN" panose="02000000000000000000" pitchFamily="2" charset="0"/>
              </a:rPr>
              <a:t>ন </a:t>
            </a:r>
            <a:r>
              <a:rPr lang="bn-IN" sz="3600" b="1" dirty="0" smtClean="0">
                <a:solidFill>
                  <a:schemeClr val="accent1">
                    <a:lumMod val="75000"/>
                  </a:schemeClr>
                </a:solidFill>
                <a:latin typeface="NikoshBAN" panose="02000000000000000000" pitchFamily="2" charset="0"/>
                <a:cs typeface="NikoshBAN" panose="02000000000000000000" pitchFamily="2" charset="0"/>
              </a:rPr>
              <a:t>হয়েছিল </a:t>
            </a:r>
            <a:r>
              <a:rPr lang="bn-IN" sz="3600" b="1" dirty="0" smtClean="0">
                <a:solidFill>
                  <a:schemeClr val="accent1">
                    <a:lumMod val="75000"/>
                  </a:schemeClr>
                </a:solidFill>
                <a:latin typeface="NikoshBAN" panose="02000000000000000000" pitchFamily="2" charset="0"/>
                <a:cs typeface="NikoshBAN" panose="02000000000000000000" pitchFamily="2" charset="0"/>
              </a:rPr>
              <a:t>?</a:t>
            </a:r>
            <a:r>
              <a:rPr lang="en-US" sz="3600" b="1" smtClean="0">
                <a:solidFill>
                  <a:schemeClr val="accent1">
                    <a:lumMod val="75000"/>
                  </a:schemeClr>
                </a:solidFill>
                <a:latin typeface="NikoshBAN" panose="02000000000000000000" pitchFamily="2" charset="0"/>
                <a:cs typeface="NikoshBAN" panose="02000000000000000000" pitchFamily="2" charset="0"/>
              </a:rPr>
              <a:t> </a:t>
            </a:r>
            <a:endParaRPr lang="bn-IN" sz="3600" b="1" dirty="0" smtClean="0">
              <a:solidFill>
                <a:schemeClr val="accent1">
                  <a:lumMod val="75000"/>
                </a:schemeClr>
              </a:solidFill>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422" y="2011680"/>
            <a:ext cx="10803987" cy="261659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b="1" dirty="0" smtClean="0">
                <a:solidFill>
                  <a:schemeClr val="accent1">
                    <a:lumMod val="75000"/>
                  </a:schemeClr>
                </a:solidFill>
                <a:latin typeface="NikoshBAN" panose="02000000000000000000" pitchFamily="2" charset="0"/>
                <a:cs typeface="NikoshBAN" panose="02000000000000000000" pitchFamily="2" charset="0"/>
              </a:rPr>
              <a:t>৩ । ভাষা শহিদদের স্মরণে কোন স্মৃতিসৌধ নির্মাণ করা হয়েছে ?</a:t>
            </a:r>
            <a:endParaRPr lang="en-US" sz="3200" b="1" dirty="0">
              <a:solidFill>
                <a:schemeClr val="accent1">
                  <a:lumMod val="75000"/>
                </a:schemeClr>
              </a:solidFill>
              <a:latin typeface="NikoshBAN" panose="02000000000000000000" pitchFamily="2" charset="0"/>
              <a:cs typeface="NikoshBAN" panose="02000000000000000000" pitchFamily="2"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031" y="3657600"/>
            <a:ext cx="8637563" cy="208201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b="1" dirty="0" smtClean="0">
                <a:solidFill>
                  <a:schemeClr val="accent1">
                    <a:lumMod val="75000"/>
                  </a:schemeClr>
                </a:solidFill>
                <a:latin typeface="NikoshBAN" panose="02000000000000000000" pitchFamily="2" charset="0"/>
                <a:cs typeface="NikoshBAN" panose="02000000000000000000" pitchFamily="2" charset="0"/>
              </a:rPr>
              <a:t>১ । ২১ শে ফেব্রুয়ারি কী দিবস ? </a:t>
            </a:r>
          </a:p>
          <a:p>
            <a:r>
              <a:rPr lang="bn-IN" sz="3200" b="1" dirty="0" smtClean="0">
                <a:solidFill>
                  <a:schemeClr val="accent1">
                    <a:lumMod val="75000"/>
                  </a:schemeClr>
                </a:solidFill>
                <a:latin typeface="NikoshBAN" panose="02000000000000000000" pitchFamily="2" charset="0"/>
                <a:cs typeface="NikoshBAN" panose="02000000000000000000" pitchFamily="2" charset="0"/>
              </a:rPr>
              <a:t>২। পাঁচ জন ভাষা শহিদের নাম লেখ।  </a:t>
            </a:r>
          </a:p>
        </p:txBody>
      </p:sp>
      <p:grpSp>
        <p:nvGrpSpPr>
          <p:cNvPr id="9" name="Group 8"/>
          <p:cNvGrpSpPr/>
          <p:nvPr/>
        </p:nvGrpSpPr>
        <p:grpSpPr>
          <a:xfrm>
            <a:off x="1336432" y="0"/>
            <a:ext cx="3530991" cy="2954216"/>
            <a:chOff x="4979965" y="492369"/>
            <a:chExt cx="3530991" cy="2954216"/>
          </a:xfrm>
        </p:grpSpPr>
        <p:sp>
          <p:nvSpPr>
            <p:cNvPr id="3" name="Rectangle 2"/>
            <p:cNvSpPr/>
            <p:nvPr/>
          </p:nvSpPr>
          <p:spPr>
            <a:xfrm>
              <a:off x="5148776" y="2447779"/>
              <a:ext cx="3165230" cy="99880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000" b="1" dirty="0" smtClean="0">
                  <a:solidFill>
                    <a:schemeClr val="accent4">
                      <a:lumMod val="60000"/>
                      <a:lumOff val="40000"/>
                    </a:schemeClr>
                  </a:solidFill>
                  <a:latin typeface="NikoshBAN" panose="02000000000000000000" pitchFamily="2" charset="0"/>
                  <a:cs typeface="NikoshBAN" panose="02000000000000000000" pitchFamily="2" charset="0"/>
                </a:rPr>
                <a:t>বাড়ির কাজ </a:t>
              </a:r>
            </a:p>
          </p:txBody>
        </p:sp>
        <p:grpSp>
          <p:nvGrpSpPr>
            <p:cNvPr id="6" name="Group 5"/>
            <p:cNvGrpSpPr/>
            <p:nvPr/>
          </p:nvGrpSpPr>
          <p:grpSpPr>
            <a:xfrm>
              <a:off x="4979965" y="492369"/>
              <a:ext cx="3530991" cy="1969477"/>
              <a:chOff x="4979965" y="492369"/>
              <a:chExt cx="3530991" cy="1969477"/>
            </a:xfrm>
          </p:grpSpPr>
          <p:sp>
            <p:nvSpPr>
              <p:cNvPr id="4" name="Rectangle 3"/>
              <p:cNvSpPr/>
              <p:nvPr/>
            </p:nvSpPr>
            <p:spPr>
              <a:xfrm>
                <a:off x="5162844" y="1336431"/>
                <a:ext cx="3151164" cy="11254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E9350B"/>
                  </a:solidFill>
                  <a:latin typeface="NikoshBAN" panose="02000000000000000000" pitchFamily="2" charset="0"/>
                  <a:cs typeface="NikoshBAN" panose="02000000000000000000" pitchFamily="2" charset="0"/>
                </a:endParaRPr>
              </a:p>
            </p:txBody>
          </p:sp>
          <p:sp>
            <p:nvSpPr>
              <p:cNvPr id="5" name="Isosceles Triangle 4"/>
              <p:cNvSpPr/>
              <p:nvPr/>
            </p:nvSpPr>
            <p:spPr>
              <a:xfrm>
                <a:off x="4979965" y="492369"/>
                <a:ext cx="3530991" cy="844062"/>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NikoshBAN" panose="02000000000000000000" pitchFamily="2" charset="0"/>
                  <a:cs typeface="NikoshBAN" panose="02000000000000000000" pitchFamily="2" charset="0"/>
                </a:endParaRPr>
              </a:p>
            </p:txBody>
          </p:sp>
        </p:gr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7891" y="269507"/>
            <a:ext cx="10424160" cy="6035039"/>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41282" y="196948"/>
            <a:ext cx="10424160" cy="6102417"/>
          </a:xfrm>
          <a:prstGeom prst="rect">
            <a:avLst/>
          </a:prstGeom>
        </p:spPr>
      </p:pic>
      <p:sp>
        <p:nvSpPr>
          <p:cNvPr id="5" name="TextBox 4"/>
          <p:cNvSpPr txBox="1"/>
          <p:nvPr/>
        </p:nvSpPr>
        <p:spPr>
          <a:xfrm>
            <a:off x="5929586" y="359943"/>
            <a:ext cx="4283242" cy="3139321"/>
          </a:xfrm>
          <a:prstGeom prst="rect">
            <a:avLst/>
          </a:prstGeom>
          <a:noFill/>
        </p:spPr>
        <p:txBody>
          <a:bodyPr wrap="square" rtlCol="0">
            <a:prstTxWarp prst="textArchDown">
              <a:avLst/>
            </a:prstTxWarp>
            <a:spAutoFit/>
            <a:scene3d>
              <a:camera prst="perspectiveBelow"/>
              <a:lightRig rig="threePt" dir="t"/>
            </a:scene3d>
            <a:sp3d extrusionH="57150">
              <a:bevelT w="38100" h="38100" prst="angle"/>
            </a:sp3d>
          </a:bodyPr>
          <a:lstStyle/>
          <a:p>
            <a:pPr algn="ctr"/>
            <a:endParaRPr lang="en-US" sz="6600" b="1" dirty="0" smtClean="0">
              <a:solidFill>
                <a:srgbClr val="FFCC00"/>
              </a:solidFill>
              <a:latin typeface="NikoshBAN" panose="02000000000000000000" pitchFamily="2" charset="0"/>
              <a:cs typeface="NikoshBAN" panose="02000000000000000000" pitchFamily="2" charset="0"/>
            </a:endParaRPr>
          </a:p>
          <a:p>
            <a:pPr algn="ctr"/>
            <a:r>
              <a:rPr lang="en-US" sz="6600" b="1" dirty="0" smtClean="0">
                <a:solidFill>
                  <a:srgbClr val="002060"/>
                </a:solidFill>
                <a:effectLst>
                  <a:glow rad="63500">
                    <a:schemeClr val="accent1">
                      <a:satMod val="175000"/>
                      <a:alpha val="40000"/>
                    </a:schemeClr>
                  </a:glow>
                  <a:innerShdw blurRad="63500" dist="50800" dir="8100000">
                    <a:prstClr val="black">
                      <a:alpha val="50000"/>
                    </a:prstClr>
                  </a:innerShdw>
                  <a:reflection blurRad="6350" stA="55000" endA="300" endPos="45500" dir="5400000" sy="-100000" algn="bl" rotWithShape="0"/>
                </a:effectLst>
                <a:latin typeface="NikoshBAN" panose="02000000000000000000" pitchFamily="2" charset="0"/>
                <a:cs typeface="NikoshBAN" panose="02000000000000000000" pitchFamily="2" charset="0"/>
              </a:rPr>
              <a:t> </a:t>
            </a:r>
            <a:endParaRPr lang="en-US" sz="6600" b="1" dirty="0">
              <a:ln w="10160">
                <a:solidFill>
                  <a:schemeClr val="accent5"/>
                </a:solidFill>
                <a:prstDash val="solid"/>
              </a:ln>
              <a:solidFill>
                <a:srgbClr val="002060"/>
              </a:solidFill>
              <a:effectLst>
                <a:glow rad="63500">
                  <a:schemeClr val="accent1">
                    <a:satMod val="175000"/>
                    <a:alpha val="40000"/>
                  </a:schemeClr>
                </a:glow>
                <a:innerShdw blurRad="63500" dist="50800" dir="8100000">
                  <a:prstClr val="black">
                    <a:alpha val="50000"/>
                  </a:prstClr>
                </a:innerShdw>
                <a:reflection blurRad="6350" stA="55000" endA="300" endPos="45500" dir="5400000" sy="-100000" algn="bl" rotWithShape="0"/>
              </a:effectLst>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155286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75763" y="2863780"/>
            <a:ext cx="7214716" cy="1768510"/>
          </a:xfrm>
          <a:prstGeom prst="rect">
            <a:avLst/>
          </a:prstGeom>
          <a:noFill/>
        </p:spPr>
        <p:txBody>
          <a:bodyPr wrap="square" rtlCol="0">
            <a:prstTxWarp prst="textDeflate">
              <a:avLst/>
            </a:prstTxWarp>
            <a:spAutoFit/>
            <a:scene3d>
              <a:camera prst="perspectiveBelow"/>
              <a:lightRig rig="threePt" dir="t"/>
            </a:scene3d>
            <a:sp3d extrusionH="57150">
              <a:bevelT w="38100" h="38100" prst="angle"/>
            </a:sp3d>
          </a:bodyPr>
          <a:lstStyle/>
          <a:p>
            <a:pPr algn="ctr"/>
            <a:r>
              <a:rPr lang="bn-BD" sz="6000" dirty="0" smtClean="0">
                <a:solidFill>
                  <a:srgbClr val="0B5514"/>
                </a:solidFill>
                <a:effectLst>
                  <a:glow rad="63500">
                    <a:schemeClr val="accent1">
                      <a:satMod val="175000"/>
                      <a:alpha val="40000"/>
                    </a:schemeClr>
                  </a:glow>
                  <a:innerShdw blurRad="63500" dist="50800" dir="5400000">
                    <a:prstClr val="black">
                      <a:alpha val="50000"/>
                    </a:prstClr>
                  </a:innerShdw>
                  <a:reflection blurRad="6350" stA="55000" endA="300" endPos="45500" dir="5400000" sy="-100000" algn="bl" rotWithShape="0"/>
                </a:effectLst>
                <a:latin typeface="NikoshBAN" panose="02000000000000000000" pitchFamily="2" charset="0"/>
                <a:cs typeface="NikoshBAN" panose="02000000000000000000" pitchFamily="2" charset="0"/>
              </a:rPr>
              <a:t>সবাইকে</a:t>
            </a:r>
            <a:r>
              <a:rPr lang="bn-BD" sz="6000" dirty="0" smtClean="0">
                <a:effectLst>
                  <a:glow rad="63500">
                    <a:schemeClr val="accent1">
                      <a:satMod val="175000"/>
                      <a:alpha val="40000"/>
                    </a:schemeClr>
                  </a:glow>
                  <a:innerShdw blurRad="63500" dist="50800" dir="5400000">
                    <a:prstClr val="black">
                      <a:alpha val="50000"/>
                    </a:prstClr>
                  </a:innerShdw>
                  <a:reflection blurRad="6350" stA="55000" endA="300" endPos="45500" dir="5400000" sy="-100000" algn="bl" rotWithShape="0"/>
                </a:effectLst>
                <a:latin typeface="NikoshBAN" panose="02000000000000000000" pitchFamily="2" charset="0"/>
                <a:cs typeface="NikoshBAN" panose="02000000000000000000" pitchFamily="2" charset="0"/>
              </a:rPr>
              <a:t> </a:t>
            </a:r>
            <a:r>
              <a:rPr lang="bn-BD" sz="6000" dirty="0" smtClean="0">
                <a:solidFill>
                  <a:srgbClr val="FF3399"/>
                </a:solidFill>
                <a:effectLst>
                  <a:glow rad="63500">
                    <a:schemeClr val="accent1">
                      <a:satMod val="175000"/>
                      <a:alpha val="40000"/>
                    </a:schemeClr>
                  </a:glow>
                  <a:innerShdw blurRad="63500" dist="50800" dir="5400000">
                    <a:prstClr val="black">
                      <a:alpha val="50000"/>
                    </a:prstClr>
                  </a:innerShdw>
                  <a:reflection blurRad="6350" stA="55000" endA="300" endPos="45500" dir="5400000" sy="-100000" algn="bl" rotWithShape="0"/>
                </a:effectLst>
                <a:latin typeface="NikoshBAN" panose="02000000000000000000" pitchFamily="2" charset="0"/>
                <a:cs typeface="NikoshBAN" panose="02000000000000000000" pitchFamily="2" charset="0"/>
              </a:rPr>
              <a:t>ধন্যবাদ</a:t>
            </a:r>
            <a:endParaRPr lang="en-US" sz="6000" dirty="0">
              <a:solidFill>
                <a:srgbClr val="FF3399"/>
              </a:solidFill>
              <a:effectLst>
                <a:glow rad="63500">
                  <a:schemeClr val="accent1">
                    <a:satMod val="175000"/>
                    <a:alpha val="40000"/>
                  </a:schemeClr>
                </a:glow>
                <a:innerShdw blurRad="63500" dist="50800" dir="5400000">
                  <a:prstClr val="black">
                    <a:alpha val="50000"/>
                  </a:prstClr>
                </a:innerShdw>
                <a:reflection blurRad="6350" stA="55000" endA="300" endPos="45500" dir="5400000" sy="-100000" algn="bl" rotWithShape="0"/>
              </a:effectLst>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238239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6700"/>
          </a:xfrm>
          <a:prstGeom prst="rect">
            <a:avLst/>
          </a:prstGeom>
          <a:ln w="76200">
            <a:solidFill>
              <a:schemeClr val="accent1">
                <a:lumMod val="75000"/>
              </a:schemeClr>
            </a:solidFill>
          </a:ln>
        </p:spPr>
      </p:pic>
      <p:sp>
        <p:nvSpPr>
          <p:cNvPr id="5" name="TextBox 4"/>
          <p:cNvSpPr txBox="1"/>
          <p:nvPr/>
        </p:nvSpPr>
        <p:spPr>
          <a:xfrm>
            <a:off x="4069582" y="954593"/>
            <a:ext cx="3195376" cy="830997"/>
          </a:xfrm>
          <a:prstGeom prst="rect">
            <a:avLst/>
          </a:prstGeom>
          <a:noFill/>
        </p:spPr>
        <p:txBody>
          <a:bodyPr wrap="square" rtlCol="0">
            <a:prstTxWarp prst="textPlain">
              <a:avLst/>
            </a:prstTxWarp>
            <a:spAutoFit/>
            <a:scene3d>
              <a:camera prst="perspectiveFront"/>
              <a:lightRig rig="threePt" dir="t"/>
            </a:scene3d>
            <a:sp3d extrusionH="57150">
              <a:bevelT w="38100" h="38100" prst="angle"/>
            </a:sp3d>
          </a:bodyPr>
          <a:lstStyle/>
          <a:p>
            <a:pPr algn="ctr"/>
            <a:r>
              <a:rPr lang="en-US" sz="4800" dirty="0" err="1" smtClean="0">
                <a:solidFill>
                  <a:srgbClr val="002060"/>
                </a:solidFill>
                <a:effectLst>
                  <a:glow rad="101600">
                    <a:schemeClr val="accent5">
                      <a:satMod val="175000"/>
                      <a:alpha val="40000"/>
                    </a:schemeClr>
                  </a:glow>
                  <a:innerShdw blurRad="63500" dist="50800" dir="5400000">
                    <a:prstClr val="black">
                      <a:alpha val="50000"/>
                    </a:prstClr>
                  </a:innerShdw>
                </a:effectLst>
                <a:latin typeface="NikoshBAN" panose="02000000000000000000" pitchFamily="2" charset="0"/>
                <a:cs typeface="NikoshBAN" panose="02000000000000000000" pitchFamily="2" charset="0"/>
              </a:rPr>
              <a:t>শিক্ষক</a:t>
            </a:r>
            <a:r>
              <a:rPr lang="en-US" sz="4800" dirty="0" smtClean="0">
                <a:solidFill>
                  <a:srgbClr val="002060"/>
                </a:solidFill>
                <a:effectLst>
                  <a:glow rad="101600">
                    <a:schemeClr val="accent5">
                      <a:satMod val="175000"/>
                      <a:alpha val="40000"/>
                    </a:schemeClr>
                  </a:glow>
                  <a:innerShdw blurRad="63500" dist="50800" dir="5400000">
                    <a:prstClr val="black">
                      <a:alpha val="50000"/>
                    </a:prstClr>
                  </a:innerShdw>
                </a:effectLst>
                <a:latin typeface="NikoshBAN" panose="02000000000000000000" pitchFamily="2" charset="0"/>
                <a:cs typeface="NikoshBAN" panose="02000000000000000000" pitchFamily="2" charset="0"/>
              </a:rPr>
              <a:t> </a:t>
            </a:r>
            <a:r>
              <a:rPr lang="en-US" sz="4800" dirty="0" err="1" smtClean="0">
                <a:solidFill>
                  <a:srgbClr val="002060"/>
                </a:solidFill>
                <a:effectLst>
                  <a:glow rad="101600">
                    <a:schemeClr val="accent5">
                      <a:satMod val="175000"/>
                      <a:alpha val="40000"/>
                    </a:schemeClr>
                  </a:glow>
                  <a:innerShdw blurRad="63500" dist="50800" dir="5400000">
                    <a:prstClr val="black">
                      <a:alpha val="50000"/>
                    </a:prstClr>
                  </a:innerShdw>
                </a:effectLst>
                <a:latin typeface="NikoshBAN" panose="02000000000000000000" pitchFamily="2" charset="0"/>
                <a:cs typeface="NikoshBAN" panose="02000000000000000000" pitchFamily="2" charset="0"/>
              </a:rPr>
              <a:t>পরিচিতি</a:t>
            </a:r>
            <a:endParaRPr lang="en-US" sz="4800" dirty="0">
              <a:solidFill>
                <a:srgbClr val="002060"/>
              </a:solidFill>
              <a:effectLst>
                <a:glow rad="101600">
                  <a:schemeClr val="accent5">
                    <a:satMod val="175000"/>
                    <a:alpha val="40000"/>
                  </a:schemeClr>
                </a:glow>
                <a:innerShdw blurRad="63500" dist="50800" dir="5400000">
                  <a:prstClr val="black">
                    <a:alpha val="50000"/>
                  </a:prstClr>
                </a:innerShdw>
              </a:effectLst>
              <a:latin typeface="NikoshBAN" panose="02000000000000000000" pitchFamily="2" charset="0"/>
              <a:cs typeface="NikoshBAN" panose="02000000000000000000" pitchFamily="2" charset="0"/>
            </a:endParaRPr>
          </a:p>
        </p:txBody>
      </p:sp>
      <p:sp>
        <p:nvSpPr>
          <p:cNvPr id="7" name="Rounded Rectangle 6"/>
          <p:cNvSpPr/>
          <p:nvPr/>
        </p:nvSpPr>
        <p:spPr>
          <a:xfrm>
            <a:off x="2152357" y="2337247"/>
            <a:ext cx="7385538" cy="3476729"/>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rgbClr val="002060"/>
                </a:solidFill>
                <a:latin typeface="NikoshBAN" panose="02000000000000000000" pitchFamily="2" charset="0"/>
                <a:cs typeface="NikoshBAN" panose="02000000000000000000" pitchFamily="2" charset="0"/>
              </a:rPr>
              <a:t>মোঃ</a:t>
            </a:r>
            <a:r>
              <a:rPr lang="en-US" sz="3600" dirty="0" smtClean="0">
                <a:solidFill>
                  <a:srgbClr val="002060"/>
                </a:solidFill>
                <a:latin typeface="NikoshBAN" panose="02000000000000000000" pitchFamily="2" charset="0"/>
                <a:cs typeface="NikoshBAN" panose="02000000000000000000" pitchFamily="2" charset="0"/>
              </a:rPr>
              <a:t> </a:t>
            </a:r>
            <a:r>
              <a:rPr lang="en-US" sz="3600" dirty="0" err="1" smtClean="0">
                <a:solidFill>
                  <a:srgbClr val="002060"/>
                </a:solidFill>
                <a:latin typeface="NikoshBAN" panose="02000000000000000000" pitchFamily="2" charset="0"/>
                <a:cs typeface="NikoshBAN" panose="02000000000000000000" pitchFamily="2" charset="0"/>
              </a:rPr>
              <a:t>জলিলুর</a:t>
            </a:r>
            <a:r>
              <a:rPr lang="en-US" sz="3600" dirty="0" smtClean="0">
                <a:solidFill>
                  <a:srgbClr val="002060"/>
                </a:solidFill>
                <a:latin typeface="NikoshBAN" panose="02000000000000000000" pitchFamily="2" charset="0"/>
                <a:cs typeface="NikoshBAN" panose="02000000000000000000" pitchFamily="2" charset="0"/>
              </a:rPr>
              <a:t> </a:t>
            </a:r>
            <a:r>
              <a:rPr lang="en-US" sz="3600" dirty="0" err="1" smtClean="0">
                <a:solidFill>
                  <a:srgbClr val="002060"/>
                </a:solidFill>
                <a:latin typeface="NikoshBAN" panose="02000000000000000000" pitchFamily="2" charset="0"/>
                <a:cs typeface="NikoshBAN" panose="02000000000000000000" pitchFamily="2" charset="0"/>
              </a:rPr>
              <a:t>রহমান</a:t>
            </a:r>
            <a:r>
              <a:rPr lang="en-US" sz="3600" dirty="0" smtClean="0">
                <a:solidFill>
                  <a:srgbClr val="002060"/>
                </a:solidFill>
                <a:latin typeface="NikoshBAN" panose="02000000000000000000" pitchFamily="2" charset="0"/>
                <a:cs typeface="NikoshBAN" panose="02000000000000000000" pitchFamily="2" charset="0"/>
              </a:rPr>
              <a:t> </a:t>
            </a:r>
            <a:endParaRPr lang="bn-IN" sz="3600" dirty="0" smtClean="0">
              <a:solidFill>
                <a:srgbClr val="002060"/>
              </a:solidFill>
              <a:latin typeface="NikoshBAN" panose="02000000000000000000" pitchFamily="2" charset="0"/>
              <a:cs typeface="NikoshBAN" panose="02000000000000000000" pitchFamily="2" charset="0"/>
            </a:endParaRPr>
          </a:p>
          <a:p>
            <a:pPr algn="ctr"/>
            <a:r>
              <a:rPr lang="en-US" sz="3600" dirty="0" err="1" smtClean="0">
                <a:solidFill>
                  <a:srgbClr val="002060"/>
                </a:solidFill>
                <a:latin typeface="NikoshBAN" panose="02000000000000000000" pitchFamily="2" charset="0"/>
                <a:cs typeface="NikoshBAN" panose="02000000000000000000" pitchFamily="2" charset="0"/>
              </a:rPr>
              <a:t>প্রধান</a:t>
            </a:r>
            <a:r>
              <a:rPr lang="en-US" sz="3600" dirty="0" smtClean="0">
                <a:solidFill>
                  <a:srgbClr val="002060"/>
                </a:solidFill>
                <a:latin typeface="NikoshBAN" panose="02000000000000000000" pitchFamily="2" charset="0"/>
                <a:cs typeface="NikoshBAN" panose="02000000000000000000" pitchFamily="2" charset="0"/>
              </a:rPr>
              <a:t> </a:t>
            </a:r>
            <a:r>
              <a:rPr lang="en-US" sz="3600" dirty="0" err="1" smtClean="0">
                <a:solidFill>
                  <a:srgbClr val="002060"/>
                </a:solidFill>
                <a:latin typeface="NikoshBAN" panose="02000000000000000000" pitchFamily="2" charset="0"/>
                <a:cs typeface="NikoshBAN" panose="02000000000000000000" pitchFamily="2" charset="0"/>
              </a:rPr>
              <a:t>শিক্ষক</a:t>
            </a:r>
            <a:r>
              <a:rPr lang="en-US" sz="3600" dirty="0" smtClean="0">
                <a:solidFill>
                  <a:srgbClr val="002060"/>
                </a:solidFill>
                <a:latin typeface="NikoshBAN" panose="02000000000000000000" pitchFamily="2" charset="0"/>
                <a:cs typeface="NikoshBAN" panose="02000000000000000000" pitchFamily="2" charset="0"/>
              </a:rPr>
              <a:t> </a:t>
            </a:r>
          </a:p>
          <a:p>
            <a:pPr algn="ctr"/>
            <a:r>
              <a:rPr lang="en-US" sz="3600" dirty="0" err="1" smtClean="0">
                <a:solidFill>
                  <a:srgbClr val="002060"/>
                </a:solidFill>
                <a:latin typeface="NikoshBAN" panose="02000000000000000000" pitchFamily="2" charset="0"/>
                <a:cs typeface="NikoshBAN" panose="02000000000000000000" pitchFamily="2" charset="0"/>
              </a:rPr>
              <a:t>পূর্ব</a:t>
            </a:r>
            <a:r>
              <a:rPr lang="en-US" sz="3600" dirty="0" smtClean="0">
                <a:solidFill>
                  <a:srgbClr val="002060"/>
                </a:solidFill>
                <a:latin typeface="NikoshBAN" panose="02000000000000000000" pitchFamily="2" charset="0"/>
                <a:cs typeface="NikoshBAN" panose="02000000000000000000" pitchFamily="2" charset="0"/>
              </a:rPr>
              <a:t> </a:t>
            </a:r>
            <a:r>
              <a:rPr lang="en-US" sz="3600" dirty="0" err="1" smtClean="0">
                <a:solidFill>
                  <a:srgbClr val="002060"/>
                </a:solidFill>
                <a:latin typeface="NikoshBAN" panose="02000000000000000000" pitchFamily="2" charset="0"/>
                <a:cs typeface="NikoshBAN" panose="02000000000000000000" pitchFamily="2" charset="0"/>
              </a:rPr>
              <a:t>চর</a:t>
            </a:r>
            <a:r>
              <a:rPr lang="en-US" sz="3600" dirty="0" smtClean="0">
                <a:solidFill>
                  <a:srgbClr val="002060"/>
                </a:solidFill>
                <a:latin typeface="NikoshBAN" panose="02000000000000000000" pitchFamily="2" charset="0"/>
                <a:cs typeface="NikoshBAN" panose="02000000000000000000" pitchFamily="2" charset="0"/>
              </a:rPr>
              <a:t> </a:t>
            </a:r>
            <a:r>
              <a:rPr lang="en-US" sz="3600" dirty="0" err="1" smtClean="0">
                <a:solidFill>
                  <a:srgbClr val="002060"/>
                </a:solidFill>
                <a:latin typeface="NikoshBAN" panose="02000000000000000000" pitchFamily="2" charset="0"/>
                <a:cs typeface="NikoshBAN" panose="02000000000000000000" pitchFamily="2" charset="0"/>
              </a:rPr>
              <a:t>দপদপিয়া</a:t>
            </a:r>
            <a:r>
              <a:rPr lang="en-US" sz="3600" dirty="0" smtClean="0">
                <a:solidFill>
                  <a:srgbClr val="002060"/>
                </a:solidFill>
                <a:latin typeface="NikoshBAN" panose="02000000000000000000" pitchFamily="2" charset="0"/>
                <a:cs typeface="NikoshBAN" panose="02000000000000000000" pitchFamily="2" charset="0"/>
              </a:rPr>
              <a:t> </a:t>
            </a:r>
            <a:r>
              <a:rPr lang="en-US" sz="3600" dirty="0" err="1" smtClean="0">
                <a:solidFill>
                  <a:srgbClr val="002060"/>
                </a:solidFill>
                <a:latin typeface="NikoshBAN" panose="02000000000000000000" pitchFamily="2" charset="0"/>
                <a:cs typeface="NikoshBAN" panose="02000000000000000000" pitchFamily="2" charset="0"/>
              </a:rPr>
              <a:t>আমেনা</a:t>
            </a:r>
            <a:r>
              <a:rPr lang="en-US" sz="3600" dirty="0" smtClean="0">
                <a:solidFill>
                  <a:srgbClr val="002060"/>
                </a:solidFill>
                <a:latin typeface="NikoshBAN" panose="02000000000000000000" pitchFamily="2" charset="0"/>
                <a:cs typeface="NikoshBAN" panose="02000000000000000000" pitchFamily="2" charset="0"/>
              </a:rPr>
              <a:t> </a:t>
            </a:r>
            <a:r>
              <a:rPr lang="en-US" sz="3600" dirty="0" err="1" smtClean="0">
                <a:solidFill>
                  <a:srgbClr val="002060"/>
                </a:solidFill>
                <a:latin typeface="NikoshBAN" panose="02000000000000000000" pitchFamily="2" charset="0"/>
                <a:cs typeface="NikoshBAN" panose="02000000000000000000" pitchFamily="2" charset="0"/>
              </a:rPr>
              <a:t>খাতুন</a:t>
            </a:r>
            <a:r>
              <a:rPr lang="en-US" sz="3600" dirty="0" smtClean="0">
                <a:solidFill>
                  <a:srgbClr val="002060"/>
                </a:solidFill>
                <a:latin typeface="NikoshBAN" panose="02000000000000000000" pitchFamily="2" charset="0"/>
                <a:cs typeface="NikoshBAN" panose="02000000000000000000" pitchFamily="2" charset="0"/>
              </a:rPr>
              <a:t> </a:t>
            </a:r>
            <a:r>
              <a:rPr lang="en-US" sz="3600" dirty="0" err="1" smtClean="0">
                <a:solidFill>
                  <a:srgbClr val="002060"/>
                </a:solidFill>
                <a:latin typeface="NikoshBAN" panose="02000000000000000000" pitchFamily="2" charset="0"/>
                <a:cs typeface="NikoshBAN" panose="02000000000000000000" pitchFamily="2" charset="0"/>
              </a:rPr>
              <a:t>সপ্রাবি</a:t>
            </a:r>
            <a:r>
              <a:rPr lang="en-US" sz="3600" dirty="0" smtClean="0">
                <a:solidFill>
                  <a:srgbClr val="002060"/>
                </a:solidFill>
                <a:latin typeface="NikoshBAN" panose="02000000000000000000" pitchFamily="2" charset="0"/>
                <a:cs typeface="NikoshBAN" panose="02000000000000000000" pitchFamily="2" charset="0"/>
              </a:rPr>
              <a:t>।</a:t>
            </a:r>
          </a:p>
          <a:p>
            <a:pPr algn="ctr"/>
            <a:r>
              <a:rPr lang="en-US" sz="3600" dirty="0" err="1" smtClean="0">
                <a:solidFill>
                  <a:srgbClr val="002060"/>
                </a:solidFill>
                <a:latin typeface="NikoshBAN" panose="02000000000000000000" pitchFamily="2" charset="0"/>
                <a:cs typeface="NikoshBAN" panose="02000000000000000000" pitchFamily="2" charset="0"/>
              </a:rPr>
              <a:t>নলছিটি</a:t>
            </a:r>
            <a:r>
              <a:rPr lang="en-US" sz="3600" dirty="0" smtClean="0">
                <a:solidFill>
                  <a:srgbClr val="002060"/>
                </a:solidFill>
                <a:latin typeface="NikoshBAN" panose="02000000000000000000" pitchFamily="2" charset="0"/>
                <a:cs typeface="NikoshBAN" panose="02000000000000000000" pitchFamily="2" charset="0"/>
              </a:rPr>
              <a:t>, </a:t>
            </a:r>
            <a:r>
              <a:rPr lang="en-US" sz="3600" dirty="0" err="1" smtClean="0">
                <a:solidFill>
                  <a:srgbClr val="002060"/>
                </a:solidFill>
                <a:latin typeface="NikoshBAN" panose="02000000000000000000" pitchFamily="2" charset="0"/>
                <a:cs typeface="NikoshBAN" panose="02000000000000000000" pitchFamily="2" charset="0"/>
              </a:rPr>
              <a:t>ঝালকাঠি</a:t>
            </a:r>
            <a:endParaRPr lang="en-US" sz="36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1864735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3045" y="696660"/>
            <a:ext cx="3838894" cy="769441"/>
          </a:xfrm>
          <a:prstGeom prst="rect">
            <a:avLst/>
          </a:prstGeom>
          <a:solidFill>
            <a:schemeClr val="accent4">
              <a:lumMod val="20000"/>
              <a:lumOff val="80000"/>
            </a:schemeClr>
          </a:solidFill>
          <a:ln w="28575">
            <a:solidFill>
              <a:srgbClr val="00B050"/>
            </a:solidFill>
          </a:ln>
        </p:spPr>
        <p:txBody>
          <a:bodyPr wrap="square" rtlCol="0">
            <a:spAutoFit/>
          </a:bodyPr>
          <a:lstStyle/>
          <a:p>
            <a:pPr algn="ctr"/>
            <a:r>
              <a:rPr lang="bn-BD" sz="4400" b="1" dirty="0" smtClean="0">
                <a:solidFill>
                  <a:srgbClr val="FF0000"/>
                </a:solidFill>
                <a:effectLst>
                  <a:innerShdw blurRad="63500" dist="50800" dir="8100000">
                    <a:prstClr val="black">
                      <a:alpha val="50000"/>
                    </a:prstClr>
                  </a:innerShdw>
                </a:effectLst>
                <a:latin typeface="NikoshBAN" panose="02000000000000000000" pitchFamily="2" charset="0"/>
                <a:cs typeface="NikoshBAN" panose="02000000000000000000" pitchFamily="2" charset="0"/>
              </a:rPr>
              <a:t>পাঠ পরিচিতি</a:t>
            </a:r>
            <a:endParaRPr lang="en-US" sz="4400" b="1" dirty="0">
              <a:solidFill>
                <a:srgbClr val="FF0000"/>
              </a:solidFill>
              <a:effectLst>
                <a:innerShdw blurRad="63500" dist="50800" dir="8100000">
                  <a:prstClr val="black">
                    <a:alpha val="50000"/>
                  </a:prstClr>
                </a:innerShdw>
              </a:effectLst>
              <a:latin typeface="NikoshBAN" panose="02000000000000000000" pitchFamily="2" charset="0"/>
              <a:cs typeface="NikoshBAN" panose="02000000000000000000" pitchFamily="2" charset="0"/>
            </a:endParaRPr>
          </a:p>
        </p:txBody>
      </p:sp>
      <p:sp>
        <p:nvSpPr>
          <p:cNvPr id="3" name="TextBox 2"/>
          <p:cNvSpPr txBox="1"/>
          <p:nvPr/>
        </p:nvSpPr>
        <p:spPr>
          <a:xfrm>
            <a:off x="851147" y="3194001"/>
            <a:ext cx="8813358" cy="2554545"/>
          </a:xfrm>
          <a:prstGeom prst="rect">
            <a:avLst/>
          </a:prstGeom>
          <a:solidFill>
            <a:schemeClr val="bg1">
              <a:lumMod val="95000"/>
            </a:schemeClr>
          </a:solidFill>
          <a:ln w="19050">
            <a:solidFill>
              <a:srgbClr val="002060"/>
            </a:solidFill>
          </a:ln>
        </p:spPr>
        <p:txBody>
          <a:bodyPr wrap="square" rtlCol="0">
            <a:spAutoFit/>
          </a:bodyPr>
          <a:lstStyle/>
          <a:p>
            <a:r>
              <a:rPr lang="bn-BD" sz="4000" dirty="0" smtClean="0">
                <a:latin typeface="NikoshBAN" panose="02000000000000000000" pitchFamily="2" charset="0"/>
                <a:cs typeface="NikoshBAN" panose="02000000000000000000" pitchFamily="2" charset="0"/>
              </a:rPr>
              <a:t>শ্রেণিঃ তৃতীয়</a:t>
            </a:r>
          </a:p>
          <a:p>
            <a:r>
              <a:rPr lang="bn-BD" sz="4000" dirty="0" smtClean="0">
                <a:latin typeface="NikoshBAN" panose="02000000000000000000" pitchFamily="2" charset="0"/>
                <a:cs typeface="NikoshBAN" panose="02000000000000000000" pitchFamily="2" charset="0"/>
              </a:rPr>
              <a:t>বিষয়ঃ বাংলাদেশ ও বিশ্বপরিচয়</a:t>
            </a:r>
          </a:p>
          <a:p>
            <a:r>
              <a:rPr lang="bn-BD" sz="4000" dirty="0" smtClean="0">
                <a:latin typeface="NikoshBAN" panose="02000000000000000000" pitchFamily="2" charset="0"/>
                <a:cs typeface="NikoshBAN" panose="02000000000000000000" pitchFamily="2" charset="0"/>
              </a:rPr>
              <a:t>পাঠ শিরোনামঃ আমাদের ইতিহাস ও সংস্কৃতি</a:t>
            </a:r>
          </a:p>
          <a:p>
            <a:r>
              <a:rPr lang="bn-BD" sz="4000" dirty="0" smtClean="0">
                <a:latin typeface="NikoshBAN" panose="02000000000000000000" pitchFamily="2" charset="0"/>
                <a:cs typeface="NikoshBAN" panose="02000000000000000000" pitchFamily="2" charset="0"/>
              </a:rPr>
              <a:t>পাঠঃশহীদ দিবস ও আন্তর্জাতিক মাতৃভাষা দিবস</a:t>
            </a:r>
          </a:p>
        </p:txBody>
      </p:sp>
    </p:spTree>
    <p:extLst>
      <p:ext uri="{BB962C8B-B14F-4D97-AF65-F5344CB8AC3E}">
        <p14:creationId xmlns="" xmlns:p14="http://schemas.microsoft.com/office/powerpoint/2010/main" val="87133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8037" y="644893"/>
            <a:ext cx="6275671" cy="830997"/>
          </a:xfrm>
          <a:prstGeom prst="rect">
            <a:avLst/>
          </a:prstGeom>
          <a:solidFill>
            <a:schemeClr val="accent2">
              <a:lumMod val="20000"/>
              <a:lumOff val="80000"/>
            </a:schemeClr>
          </a:solidFill>
          <a:ln w="19050">
            <a:solidFill>
              <a:schemeClr val="accent1">
                <a:lumMod val="50000"/>
              </a:schemeClr>
            </a:solidFill>
          </a:ln>
        </p:spPr>
        <p:txBody>
          <a:bodyPr wrap="square" rtlCol="0">
            <a:spAutoFit/>
          </a:bodyPr>
          <a:lstStyle/>
          <a:p>
            <a:pPr algn="ctr"/>
            <a:r>
              <a:rPr lang="en-US" sz="4800" b="1" dirty="0" err="1" smtClean="0">
                <a:solidFill>
                  <a:srgbClr val="0066FF"/>
                </a:solidFill>
                <a:latin typeface="NikoshBAN" panose="02000000000000000000" pitchFamily="2" charset="0"/>
                <a:cs typeface="NikoshBAN" panose="02000000000000000000" pitchFamily="2" charset="0"/>
              </a:rPr>
              <a:t>শিখনফল</a:t>
            </a:r>
            <a:endParaRPr lang="en-US" sz="4800" b="1" dirty="0">
              <a:solidFill>
                <a:srgbClr val="0066FF"/>
              </a:solidFill>
              <a:latin typeface="NikoshBAN" panose="02000000000000000000" pitchFamily="2" charset="0"/>
              <a:cs typeface="NikoshBAN" panose="02000000000000000000" pitchFamily="2" charset="0"/>
            </a:endParaRPr>
          </a:p>
        </p:txBody>
      </p:sp>
      <p:sp>
        <p:nvSpPr>
          <p:cNvPr id="3" name="TextBox 2"/>
          <p:cNvSpPr txBox="1"/>
          <p:nvPr/>
        </p:nvSpPr>
        <p:spPr>
          <a:xfrm>
            <a:off x="1915427" y="2059806"/>
            <a:ext cx="8383605" cy="3785652"/>
          </a:xfrm>
          <a:prstGeom prst="rect">
            <a:avLst/>
          </a:prstGeom>
          <a:solidFill>
            <a:schemeClr val="tx2">
              <a:lumMod val="40000"/>
              <a:lumOff val="60000"/>
            </a:schemeClr>
          </a:solidFill>
          <a:ln w="28575">
            <a:solidFill>
              <a:srgbClr val="00B0F0"/>
            </a:solidFill>
          </a:ln>
        </p:spPr>
        <p:txBody>
          <a:bodyPr wrap="square" rtlCol="0">
            <a:spAutoFit/>
          </a:bodyPr>
          <a:lstStyle/>
          <a:p>
            <a:pPr marL="571500" indent="-571500"/>
            <a:r>
              <a:rPr lang="bn-BD" sz="4000" u="sng" dirty="0" smtClean="0">
                <a:latin typeface="NikoshBAN" panose="02000000000000000000" pitchFamily="2" charset="0"/>
                <a:cs typeface="NikoshBAN" panose="02000000000000000000" pitchFamily="2" charset="0"/>
              </a:rPr>
              <a:t>আজকের পাঠ শেষে শিক্ষার্থীরা –</a:t>
            </a:r>
            <a:endParaRPr lang="en-US" sz="4000" u="sng" dirty="0" smtClean="0">
              <a:latin typeface="NikoshBAN" panose="02000000000000000000" pitchFamily="2" charset="0"/>
              <a:cs typeface="NikoshBAN" panose="02000000000000000000" pitchFamily="2" charset="0"/>
            </a:endParaRPr>
          </a:p>
          <a:p>
            <a:endParaRPr lang="bn-BD" sz="4000" dirty="0" smtClean="0">
              <a:latin typeface="NikoshBAN" panose="02000000000000000000" pitchFamily="2" charset="0"/>
              <a:cs typeface="NikoshBAN" panose="02000000000000000000" pitchFamily="2" charset="0"/>
            </a:endParaRPr>
          </a:p>
          <a:p>
            <a:r>
              <a:rPr lang="bn-BD" sz="4000" dirty="0" smtClean="0">
                <a:latin typeface="NikoshBAN" panose="02000000000000000000" pitchFamily="2" charset="0"/>
                <a:cs typeface="NikoshBAN" panose="02000000000000000000" pitchFamily="2" charset="0"/>
              </a:rPr>
              <a:t>১৫.</a:t>
            </a:r>
            <a:r>
              <a:rPr lang="bn-IN" sz="4000" dirty="0" smtClean="0">
                <a:latin typeface="NikoshBAN" panose="02000000000000000000" pitchFamily="2" charset="0"/>
                <a:cs typeface="NikoshBAN" panose="02000000000000000000" pitchFamily="2" charset="0"/>
              </a:rPr>
              <a:t>৩</a:t>
            </a:r>
            <a:r>
              <a:rPr lang="bn-BD" sz="4000" dirty="0" smtClean="0">
                <a:latin typeface="NikoshBAN" panose="02000000000000000000" pitchFamily="2" charset="0"/>
                <a:cs typeface="NikoshBAN" panose="02000000000000000000" pitchFamily="2" charset="0"/>
              </a:rPr>
              <a:t>.</a:t>
            </a:r>
            <a:r>
              <a:rPr lang="bn-IN" sz="4000" dirty="0" smtClean="0">
                <a:latin typeface="NikoshBAN" panose="02000000000000000000" pitchFamily="2" charset="0"/>
                <a:cs typeface="NikoshBAN" panose="02000000000000000000" pitchFamily="2" charset="0"/>
              </a:rPr>
              <a:t>১</a:t>
            </a:r>
            <a:r>
              <a:rPr lang="bn-BD"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জাতীয়</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ছুটির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দিনগুলোর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তারিখ</a:t>
            </a:r>
            <a:r>
              <a:rPr lang="en-US" sz="4000" dirty="0" smtClean="0">
                <a:latin typeface="NikoshBAN" panose="02000000000000000000" pitchFamily="2" charset="0"/>
                <a:cs typeface="NikoshBAN" panose="02000000000000000000" pitchFamily="2" charset="0"/>
              </a:rPr>
              <a:t> ও </a:t>
            </a:r>
            <a:r>
              <a:rPr lang="en-US" sz="4000" dirty="0" err="1" smtClean="0">
                <a:latin typeface="NikoshBAN" panose="02000000000000000000" pitchFamily="2" charset="0"/>
                <a:cs typeface="NikoshBAN" panose="02000000000000000000" pitchFamily="2" charset="0"/>
              </a:rPr>
              <a:t>ঘটনা</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বলতে</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পারবে</a:t>
            </a:r>
            <a:r>
              <a:rPr lang="en-US" sz="4000" dirty="0" smtClean="0">
                <a:latin typeface="NikoshBAN" panose="02000000000000000000" pitchFamily="2" charset="0"/>
                <a:cs typeface="NikoshBAN" panose="02000000000000000000" pitchFamily="2" charset="0"/>
              </a:rPr>
              <a:t>।</a:t>
            </a:r>
          </a:p>
          <a:p>
            <a:r>
              <a:rPr lang="en-US" sz="4000" dirty="0" smtClean="0">
                <a:latin typeface="NikoshBAN" panose="02000000000000000000" pitchFamily="2" charset="0"/>
                <a:cs typeface="NikoshBAN" panose="02000000000000000000" pitchFamily="2" charset="0"/>
              </a:rPr>
              <a:t>১৫.</a:t>
            </a:r>
            <a:r>
              <a:rPr lang="bn-IN" sz="4000" dirty="0" smtClean="0">
                <a:latin typeface="NikoshBAN" panose="02000000000000000000" pitchFamily="2" charset="0"/>
                <a:cs typeface="NikoshBAN" panose="02000000000000000000" pitchFamily="2" charset="0"/>
              </a:rPr>
              <a:t>৩</a:t>
            </a:r>
            <a:r>
              <a:rPr lang="en-US" sz="4000" dirty="0" smtClean="0">
                <a:latin typeface="NikoshBAN" panose="02000000000000000000" pitchFamily="2" charset="0"/>
                <a:cs typeface="NikoshBAN" panose="02000000000000000000" pitchFamily="2" charset="0"/>
              </a:rPr>
              <a:t>.</a:t>
            </a:r>
            <a:r>
              <a:rPr lang="bn-IN" sz="4000" dirty="0" smtClean="0">
                <a:latin typeface="NikoshBAN" panose="02000000000000000000" pitchFamily="2" charset="0"/>
                <a:cs typeface="NikoshBAN" panose="02000000000000000000" pitchFamily="2" charset="0"/>
              </a:rPr>
              <a:t>১</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জাতীয়</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ছুটির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দিনগুলো</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সম্পর্কে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বলতে</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পারবে</a:t>
            </a:r>
            <a:r>
              <a:rPr lang="en-US" sz="4000" dirty="0" smtClean="0">
                <a:latin typeface="NikoshBAN" panose="02000000000000000000" pitchFamily="2" charset="0"/>
                <a:cs typeface="NikoshBAN" panose="02000000000000000000" pitchFamily="2" charset="0"/>
              </a:rPr>
              <a:t>।</a:t>
            </a:r>
            <a:r>
              <a:rPr lang="bn-IN"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230855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56600" y="-144110"/>
            <a:ext cx="12448600" cy="7002110"/>
          </a:xfrm>
          <a:prstGeom prst="rect">
            <a:avLst/>
          </a:prstGeom>
        </p:spPr>
      </p:pic>
      <p:sp>
        <p:nvSpPr>
          <p:cNvPr id="3" name="Horizontal Scroll 2"/>
          <p:cNvSpPr/>
          <p:nvPr/>
        </p:nvSpPr>
        <p:spPr>
          <a:xfrm>
            <a:off x="3190350" y="364514"/>
            <a:ext cx="5084469" cy="1657978"/>
          </a:xfrm>
          <a:prstGeom prst="horizontalScroll">
            <a:avLst/>
          </a:prstGeom>
          <a:solidFill>
            <a:schemeClr val="accent1">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chemeClr val="tx1"/>
                </a:solidFill>
                <a:latin typeface="NikoshBAN" panose="02000000000000000000" pitchFamily="2" charset="0"/>
                <a:cs typeface="NikoshBAN" panose="02000000000000000000" pitchFamily="2" charset="0"/>
              </a:rPr>
              <a:t>এসো</a:t>
            </a:r>
            <a:r>
              <a:rPr lang="en-US" sz="4000" b="1" dirty="0" smtClean="0">
                <a:solidFill>
                  <a:schemeClr val="tx1"/>
                </a:solidFill>
                <a:latin typeface="NikoshBAN" panose="02000000000000000000" pitchFamily="2" charset="0"/>
                <a:cs typeface="NikoshBAN" panose="02000000000000000000" pitchFamily="2" charset="0"/>
              </a:rPr>
              <a:t> </a:t>
            </a:r>
            <a:r>
              <a:rPr lang="en-US" sz="4000" b="1" dirty="0" err="1" smtClean="0">
                <a:solidFill>
                  <a:schemeClr val="tx1"/>
                </a:solidFill>
                <a:latin typeface="NikoshBAN" panose="02000000000000000000" pitchFamily="2" charset="0"/>
                <a:cs typeface="NikoshBAN" panose="02000000000000000000" pitchFamily="2" charset="0"/>
              </a:rPr>
              <a:t>আমরা</a:t>
            </a:r>
            <a:r>
              <a:rPr lang="en-US" sz="4000" b="1" dirty="0" smtClean="0">
                <a:solidFill>
                  <a:schemeClr val="tx1"/>
                </a:solidFill>
                <a:latin typeface="NikoshBAN" panose="02000000000000000000" pitchFamily="2" charset="0"/>
                <a:cs typeface="NikoshBAN" panose="02000000000000000000" pitchFamily="2" charset="0"/>
              </a:rPr>
              <a:t> </a:t>
            </a:r>
            <a:r>
              <a:rPr lang="en-US" sz="4000" b="1" dirty="0" err="1" smtClean="0">
                <a:solidFill>
                  <a:schemeClr val="tx1"/>
                </a:solidFill>
                <a:latin typeface="NikoshBAN" panose="02000000000000000000" pitchFamily="2" charset="0"/>
                <a:cs typeface="NikoshBAN" panose="02000000000000000000" pitchFamily="2" charset="0"/>
              </a:rPr>
              <a:t>কিছু</a:t>
            </a:r>
            <a:r>
              <a:rPr lang="en-US" sz="4000" b="1" dirty="0" smtClean="0">
                <a:solidFill>
                  <a:schemeClr val="tx1"/>
                </a:solidFill>
                <a:latin typeface="NikoshBAN" panose="02000000000000000000" pitchFamily="2" charset="0"/>
                <a:cs typeface="NikoshBAN" panose="02000000000000000000" pitchFamily="2" charset="0"/>
              </a:rPr>
              <a:t> </a:t>
            </a:r>
            <a:r>
              <a:rPr lang="en-US" sz="4000" b="1" dirty="0" err="1" smtClean="0">
                <a:solidFill>
                  <a:schemeClr val="tx1"/>
                </a:solidFill>
                <a:latin typeface="NikoshBAN" panose="02000000000000000000" pitchFamily="2" charset="0"/>
                <a:cs typeface="NikoshBAN" panose="02000000000000000000" pitchFamily="2" charset="0"/>
              </a:rPr>
              <a:t>ছবি</a:t>
            </a:r>
            <a:r>
              <a:rPr lang="en-US" sz="4000" b="1" dirty="0" smtClean="0">
                <a:solidFill>
                  <a:schemeClr val="tx1"/>
                </a:solidFill>
                <a:latin typeface="NikoshBAN" panose="02000000000000000000" pitchFamily="2" charset="0"/>
                <a:cs typeface="NikoshBAN" panose="02000000000000000000" pitchFamily="2" charset="0"/>
              </a:rPr>
              <a:t> </a:t>
            </a:r>
            <a:r>
              <a:rPr lang="en-US" sz="4000" b="1" dirty="0" err="1" smtClean="0">
                <a:solidFill>
                  <a:schemeClr val="tx1"/>
                </a:solidFill>
                <a:latin typeface="NikoshBAN" panose="02000000000000000000" pitchFamily="2" charset="0"/>
                <a:cs typeface="NikoshBAN" panose="02000000000000000000" pitchFamily="2" charset="0"/>
              </a:rPr>
              <a:t>দেখি</a:t>
            </a:r>
            <a:endParaRPr lang="en-US" sz="4000" b="1" dirty="0">
              <a:solidFill>
                <a:schemeClr val="tx1"/>
              </a:solidFill>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09965" y="2419478"/>
            <a:ext cx="3353027" cy="2262539"/>
          </a:xfrm>
          <a:prstGeom prst="rect">
            <a:avLst/>
          </a:prstGeom>
          <a:ln w="28575">
            <a:solidFill>
              <a:schemeClr val="tx1"/>
            </a:solidFill>
          </a:ln>
        </p:spPr>
      </p:pic>
      <p:sp>
        <p:nvSpPr>
          <p:cNvPr id="11" name="TextBox 10"/>
          <p:cNvSpPr txBox="1"/>
          <p:nvPr/>
        </p:nvSpPr>
        <p:spPr>
          <a:xfrm>
            <a:off x="886266" y="5002090"/>
            <a:ext cx="4632290" cy="1077218"/>
          </a:xfrm>
          <a:prstGeom prst="rect">
            <a:avLst/>
          </a:prstGeom>
          <a:solidFill>
            <a:schemeClr val="accent3">
              <a:lumMod val="20000"/>
              <a:lumOff val="80000"/>
            </a:schemeClr>
          </a:solidFill>
          <a:ln w="28575">
            <a:solidFill>
              <a:schemeClr val="accent2">
                <a:lumMod val="75000"/>
              </a:schemeClr>
            </a:solidFill>
          </a:ln>
        </p:spPr>
        <p:txBody>
          <a:bodyPr wrap="square" rtlCol="0">
            <a:spAutoFit/>
          </a:bodyPr>
          <a:lstStyle/>
          <a:p>
            <a:pPr algn="ctr"/>
            <a:r>
              <a:rPr lang="bn-BD" sz="3200" dirty="0" smtClean="0">
                <a:latin typeface="NikoshBAN" panose="02000000000000000000" pitchFamily="2" charset="0"/>
                <a:cs typeface="NikoshBAN" panose="02000000000000000000" pitchFamily="2" charset="0"/>
              </a:rPr>
              <a:t>ছবিতে আমরা কি দেখতে পাচ্ছি ?</a:t>
            </a:r>
            <a:endParaRPr lang="en-US" sz="3200" dirty="0">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6750482" y="2519204"/>
            <a:ext cx="3416439" cy="2203764"/>
          </a:xfrm>
          <a:prstGeom prst="rect">
            <a:avLst/>
          </a:prstGeom>
          <a:ln w="28575">
            <a:solidFill>
              <a:schemeClr val="tx1"/>
            </a:solidFill>
          </a:ln>
        </p:spPr>
      </p:pic>
      <p:sp>
        <p:nvSpPr>
          <p:cNvPr id="10" name="TextBox 9"/>
          <p:cNvSpPr txBox="1"/>
          <p:nvPr/>
        </p:nvSpPr>
        <p:spPr>
          <a:xfrm>
            <a:off x="6009844" y="5064370"/>
            <a:ext cx="5139731" cy="646331"/>
          </a:xfrm>
          <a:prstGeom prst="rect">
            <a:avLst/>
          </a:prstGeom>
          <a:noFill/>
          <a:ln w="28575">
            <a:solidFill>
              <a:schemeClr val="tx1"/>
            </a:solidFill>
          </a:ln>
        </p:spPr>
        <p:txBody>
          <a:bodyPr wrap="square" rtlCol="0">
            <a:spAutoFit/>
          </a:bodyPr>
          <a:lstStyle/>
          <a:p>
            <a:pPr algn="ctr"/>
            <a:r>
              <a:rPr lang="bn-BD" sz="3600" dirty="0" smtClean="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এখানে কি দেখা যাচ্ছে </a:t>
            </a:r>
            <a:r>
              <a:rPr lang="bn-BD" sz="3600" dirty="0" smtClean="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300342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edge">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 calcmode="lin" valueType="num">
                                      <p:cBhvr>
                                        <p:cTn id="21" dur="500" fill="hold"/>
                                        <p:tgtEl>
                                          <p:spTgt spid="11"/>
                                        </p:tgtEl>
                                        <p:attrNameLst>
                                          <p:attrName>style.rotation</p:attrName>
                                        </p:attrNameLst>
                                      </p:cBhvr>
                                      <p:tavLst>
                                        <p:tav tm="0">
                                          <p:val>
                                            <p:fltVal val="360"/>
                                          </p:val>
                                        </p:tav>
                                        <p:tav tm="100000">
                                          <p:val>
                                            <p:fltVal val="0"/>
                                          </p:val>
                                        </p:tav>
                                      </p:tavLst>
                                    </p:anim>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9685" y="0"/>
            <a:ext cx="12448600" cy="7002110"/>
          </a:xfrm>
          <a:prstGeom prst="rect">
            <a:avLst/>
          </a:prstGeom>
        </p:spPr>
      </p:pic>
      <p:sp>
        <p:nvSpPr>
          <p:cNvPr id="2" name="TextBox 1"/>
          <p:cNvSpPr txBox="1"/>
          <p:nvPr/>
        </p:nvSpPr>
        <p:spPr>
          <a:xfrm>
            <a:off x="2753248" y="858379"/>
            <a:ext cx="6541477" cy="1101050"/>
          </a:xfrm>
          <a:prstGeom prst="rect">
            <a:avLst/>
          </a:prstGeom>
          <a:noFill/>
        </p:spPr>
        <p:txBody>
          <a:bodyPr wrap="square" rtlCol="0">
            <a:prstTxWarp prst="textPlain">
              <a:avLst/>
            </a:prstTxWarp>
            <a:spAutoFit/>
          </a:bodyPr>
          <a:lstStyle/>
          <a:p>
            <a:pPr algn="ctr"/>
            <a:r>
              <a:rPr lang="bn-BD" sz="4400" dirty="0" smtClean="0">
                <a:solidFill>
                  <a:srgbClr val="002060"/>
                </a:solidFill>
                <a:effectLst>
                  <a:innerShdw blurRad="63500" dist="50800" dir="8100000">
                    <a:prstClr val="black">
                      <a:alpha val="50000"/>
                    </a:prstClr>
                  </a:innerShdw>
                </a:effectLst>
                <a:latin typeface="NikoshBAN" panose="02000000000000000000" pitchFamily="2" charset="0"/>
                <a:cs typeface="NikoshBAN" panose="02000000000000000000" pitchFamily="2" charset="0"/>
              </a:rPr>
              <a:t>আজকের পাঠ</a:t>
            </a:r>
            <a:endParaRPr lang="en-US" sz="4400" dirty="0">
              <a:solidFill>
                <a:srgbClr val="002060"/>
              </a:solidFill>
              <a:effectLst>
                <a:innerShdw blurRad="63500" dist="50800" dir="8100000">
                  <a:prstClr val="black">
                    <a:alpha val="50000"/>
                  </a:prstClr>
                </a:innerShdw>
              </a:effectLst>
              <a:latin typeface="NikoshBAN" panose="02000000000000000000" pitchFamily="2" charset="0"/>
              <a:cs typeface="NikoshBAN" panose="02000000000000000000" pitchFamily="2" charset="0"/>
            </a:endParaRPr>
          </a:p>
        </p:txBody>
      </p:sp>
      <p:sp>
        <p:nvSpPr>
          <p:cNvPr id="4" name="TextBox 3"/>
          <p:cNvSpPr txBox="1"/>
          <p:nvPr/>
        </p:nvSpPr>
        <p:spPr>
          <a:xfrm>
            <a:off x="1426866" y="2947057"/>
            <a:ext cx="9455498" cy="1846659"/>
          </a:xfrm>
          <a:prstGeom prst="rect">
            <a:avLst/>
          </a:prstGeom>
          <a:noFill/>
        </p:spPr>
        <p:txBody>
          <a:bodyPr wrap="square" rtlCol="0">
            <a:spAutoFit/>
          </a:bodyPr>
          <a:lstStyle/>
          <a:p>
            <a:endParaRPr lang="bn-BD" dirty="0" smtClean="0">
              <a:latin typeface="NikoshBAN" panose="02000000000000000000" pitchFamily="2" charset="0"/>
              <a:cs typeface="NikoshBAN" panose="02000000000000000000" pitchFamily="2" charset="0"/>
            </a:endParaRPr>
          </a:p>
          <a:p>
            <a:r>
              <a:rPr lang="bn-BD" sz="4800" dirty="0" smtClean="0">
                <a:latin typeface="NikoshBAN" panose="02000000000000000000" pitchFamily="2" charset="0"/>
                <a:cs typeface="NikoshBAN" panose="02000000000000000000" pitchFamily="2" charset="0"/>
              </a:rPr>
              <a:t>শহিদ দিবস ও আন্তর্জাতিক মাতৃভাষা দিবস।</a:t>
            </a:r>
          </a:p>
        </p:txBody>
      </p:sp>
    </p:spTree>
    <p:extLst>
      <p:ext uri="{BB962C8B-B14F-4D97-AF65-F5344CB8AC3E}">
        <p14:creationId xmlns="" xmlns:p14="http://schemas.microsoft.com/office/powerpoint/2010/main" val="245193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grpId="1" nodeType="clickEffect">
                                  <p:stCondLst>
                                    <p:cond delay="0"/>
                                  </p:stCondLst>
                                  <p:childTnLst>
                                    <p:animClr clrSpc="rgb" dir="cw">
                                      <p:cBhvr override="childStyle">
                                        <p:cTn id="32" dur="2000" fill="hold"/>
                                        <p:tgtEl>
                                          <p:spTgt spid="4"/>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lumMod val="60000"/>
            <a:lumOff val="40000"/>
          </a:schemeClr>
        </a:solidFill>
      </a:spPr>
      <a:bodyPr rtlCol="0" anchor="ctr"/>
      <a:lstStyle>
        <a:defPPr algn="ctr">
          <a:defRPr sz="2400" dirty="0">
            <a:latin typeface="NikoshBAN" panose="02000000000000000000" pitchFamily="2" charset="0"/>
            <a:cs typeface="NikoshBAN" panose="02000000000000000000" pitchFamily="2"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2800" dirty="0">
            <a:latin typeface="NikoshBAN" panose="02000000000000000000" pitchFamily="2" charset="0"/>
            <a:cs typeface="NikoshBAN" panose="02000000000000000000" pitchFamily="2" charset="0"/>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996</TotalTime>
  <Words>392</Words>
  <Application>Microsoft Office PowerPoint</Application>
  <PresentationFormat>Custom</PresentationFormat>
  <Paragraphs>49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সবাইকে শুভেচ্ছা</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 com</dc:creator>
  <cp:lastModifiedBy>Mahfuz</cp:lastModifiedBy>
  <cp:revision>162</cp:revision>
  <dcterms:created xsi:type="dcterms:W3CDTF">2020-03-18T15:23:00Z</dcterms:created>
  <dcterms:modified xsi:type="dcterms:W3CDTF">2020-10-11T16:28:47Z</dcterms:modified>
</cp:coreProperties>
</file>