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62750-FE9B-4405-82D9-6F45F88CF733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4B2AA0-7110-4E43-B17B-C4BCEBCD3E4B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4800" b="1" dirty="0" err="1" smtClean="0"/>
            <a:t>জীববিজ্ঞান</a:t>
          </a:r>
          <a:endParaRPr lang="en-US" sz="4800" b="1" dirty="0"/>
        </a:p>
      </dgm:t>
    </dgm:pt>
    <dgm:pt modelId="{F4F60D90-7824-4E24-B632-EDBBEDA12159}" type="parTrans" cxnId="{715F0035-94EE-4B50-A240-67B678FD607F}">
      <dgm:prSet/>
      <dgm:spPr/>
      <dgm:t>
        <a:bodyPr/>
        <a:lstStyle/>
        <a:p>
          <a:endParaRPr lang="en-US"/>
        </a:p>
      </dgm:t>
    </dgm:pt>
    <dgm:pt modelId="{E091AADD-2D5D-49C6-A67A-9809F5DA7C19}" type="sibTrans" cxnId="{715F0035-94EE-4B50-A240-67B678FD607F}">
      <dgm:prSet/>
      <dgm:spPr/>
      <dgm:t>
        <a:bodyPr/>
        <a:lstStyle/>
        <a:p>
          <a:endParaRPr lang="en-US"/>
        </a:p>
      </dgm:t>
    </dgm:pt>
    <dgm:pt modelId="{D88BB935-11B0-4638-B9C8-D87FD70E035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 smtClean="0"/>
            <a:t>ভৌত</a:t>
          </a:r>
          <a:r>
            <a:rPr lang="en-US" dirty="0" smtClean="0"/>
            <a:t> </a:t>
          </a:r>
          <a:r>
            <a:rPr lang="en-US" dirty="0" err="1" smtClean="0"/>
            <a:t>জীববিজ্ঞান</a:t>
          </a:r>
          <a:endParaRPr lang="en-US" dirty="0"/>
        </a:p>
      </dgm:t>
    </dgm:pt>
    <dgm:pt modelId="{658CEC8B-DD51-4761-BA84-0EFCA02B5AE8}" type="parTrans" cxnId="{2A04C7EB-B583-4AD2-B574-11DC0C59D7EE}">
      <dgm:prSet/>
      <dgm:spPr/>
      <dgm:t>
        <a:bodyPr/>
        <a:lstStyle/>
        <a:p>
          <a:endParaRPr lang="en-US"/>
        </a:p>
      </dgm:t>
    </dgm:pt>
    <dgm:pt modelId="{3CE9B97C-E7E3-4A04-A9D6-242BE5186899}" type="sibTrans" cxnId="{2A04C7EB-B583-4AD2-B574-11DC0C59D7EE}">
      <dgm:prSet/>
      <dgm:spPr/>
      <dgm:t>
        <a:bodyPr/>
        <a:lstStyle/>
        <a:p>
          <a:endParaRPr lang="en-US"/>
        </a:p>
      </dgm:t>
    </dgm:pt>
    <dgm:pt modelId="{3970F433-C103-4BFA-BFA1-3C0749CB27E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 smtClean="0"/>
            <a:t>ফলিত</a:t>
          </a:r>
          <a:r>
            <a:rPr lang="en-US" dirty="0" smtClean="0"/>
            <a:t> </a:t>
          </a:r>
          <a:r>
            <a:rPr lang="en-US" dirty="0" err="1" smtClean="0"/>
            <a:t>জীববিজ্ঞান</a:t>
          </a:r>
          <a:endParaRPr lang="en-US" dirty="0"/>
        </a:p>
      </dgm:t>
    </dgm:pt>
    <dgm:pt modelId="{CFC8437F-B51D-4865-9398-1B83012A4154}" type="parTrans" cxnId="{8587EE99-CBBB-4B25-B316-BF27616E8A00}">
      <dgm:prSet/>
      <dgm:spPr/>
      <dgm:t>
        <a:bodyPr/>
        <a:lstStyle/>
        <a:p>
          <a:endParaRPr lang="en-US"/>
        </a:p>
      </dgm:t>
    </dgm:pt>
    <dgm:pt modelId="{60078367-035B-4A42-B762-69D05AB16324}" type="sibTrans" cxnId="{8587EE99-CBBB-4B25-B316-BF27616E8A00}">
      <dgm:prSet/>
      <dgm:spPr/>
      <dgm:t>
        <a:bodyPr/>
        <a:lstStyle/>
        <a:p>
          <a:endParaRPr lang="en-US"/>
        </a:p>
      </dgm:t>
    </dgm:pt>
    <dgm:pt modelId="{6F12D29E-294C-4269-8F8C-0252F68BE49E}" type="pres">
      <dgm:prSet presAssocID="{0F162750-FE9B-4405-82D9-6F45F88CF7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115A98-734F-4A6D-8AB9-173BFDC6343C}" type="pres">
      <dgm:prSet presAssocID="{7F4B2AA0-7110-4E43-B17B-C4BCEBCD3E4B}" presName="hierRoot1" presStyleCnt="0">
        <dgm:presLayoutVars>
          <dgm:hierBranch val="init"/>
        </dgm:presLayoutVars>
      </dgm:prSet>
      <dgm:spPr/>
    </dgm:pt>
    <dgm:pt modelId="{2F138F7C-2959-4D3F-8C92-BC4E6EB49569}" type="pres">
      <dgm:prSet presAssocID="{7F4B2AA0-7110-4E43-B17B-C4BCEBCD3E4B}" presName="rootComposite1" presStyleCnt="0"/>
      <dgm:spPr/>
    </dgm:pt>
    <dgm:pt modelId="{5A3E9E8A-C1FB-415C-A422-D596713C2031}" type="pres">
      <dgm:prSet presAssocID="{7F4B2AA0-7110-4E43-B17B-C4BCEBCD3E4B}" presName="rootText1" presStyleLbl="node0" presStyleIdx="0" presStyleCnt="1" custScaleX="81406" custScaleY="65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90806D-7808-4C26-ABBE-46A78B03626A}" type="pres">
      <dgm:prSet presAssocID="{7F4B2AA0-7110-4E43-B17B-C4BCEBCD3E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54593ED-187F-4702-922D-CF1A4734F9C2}" type="pres">
      <dgm:prSet presAssocID="{7F4B2AA0-7110-4E43-B17B-C4BCEBCD3E4B}" presName="hierChild2" presStyleCnt="0"/>
      <dgm:spPr/>
    </dgm:pt>
    <dgm:pt modelId="{871BA34B-C2B3-4CFF-A281-9F851ADBB315}" type="pres">
      <dgm:prSet presAssocID="{658CEC8B-DD51-4761-BA84-0EFCA02B5AE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318CA58-8792-46B0-9E72-36A56B74189F}" type="pres">
      <dgm:prSet presAssocID="{D88BB935-11B0-4638-B9C8-D87FD70E0356}" presName="hierRoot2" presStyleCnt="0">
        <dgm:presLayoutVars>
          <dgm:hierBranch val="init"/>
        </dgm:presLayoutVars>
      </dgm:prSet>
      <dgm:spPr/>
    </dgm:pt>
    <dgm:pt modelId="{2DC3F7D5-11C1-4F52-8C5B-EB02936D17BF}" type="pres">
      <dgm:prSet presAssocID="{D88BB935-11B0-4638-B9C8-D87FD70E0356}" presName="rootComposite" presStyleCnt="0"/>
      <dgm:spPr/>
    </dgm:pt>
    <dgm:pt modelId="{8B80B1EB-C64A-4B63-BC24-D4531F282231}" type="pres">
      <dgm:prSet presAssocID="{D88BB935-11B0-4638-B9C8-D87FD70E0356}" presName="rootText" presStyleLbl="node2" presStyleIdx="0" presStyleCnt="2" custScaleX="77996" custScaleY="62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731719-C428-48CA-81C0-AF9B05EEA606}" type="pres">
      <dgm:prSet presAssocID="{D88BB935-11B0-4638-B9C8-D87FD70E0356}" presName="rootConnector" presStyleLbl="node2" presStyleIdx="0" presStyleCnt="2"/>
      <dgm:spPr/>
      <dgm:t>
        <a:bodyPr/>
        <a:lstStyle/>
        <a:p>
          <a:endParaRPr lang="en-US"/>
        </a:p>
      </dgm:t>
    </dgm:pt>
    <dgm:pt modelId="{F67EBD91-4B3F-42D9-94CB-50ED6111F2A3}" type="pres">
      <dgm:prSet presAssocID="{D88BB935-11B0-4638-B9C8-D87FD70E0356}" presName="hierChild4" presStyleCnt="0"/>
      <dgm:spPr/>
    </dgm:pt>
    <dgm:pt modelId="{621D32B7-B105-42D2-917B-7C718CE264D9}" type="pres">
      <dgm:prSet presAssocID="{D88BB935-11B0-4638-B9C8-D87FD70E0356}" presName="hierChild5" presStyleCnt="0"/>
      <dgm:spPr/>
    </dgm:pt>
    <dgm:pt modelId="{85C55D93-C237-4C82-BE79-1ADAF33A6213}" type="pres">
      <dgm:prSet presAssocID="{CFC8437F-B51D-4865-9398-1B83012A415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B357F68-9C79-40AE-B9A2-2C8FBC626CBB}" type="pres">
      <dgm:prSet presAssocID="{3970F433-C103-4BFA-BFA1-3C0749CB27E1}" presName="hierRoot2" presStyleCnt="0">
        <dgm:presLayoutVars>
          <dgm:hierBranch val="init"/>
        </dgm:presLayoutVars>
      </dgm:prSet>
      <dgm:spPr/>
    </dgm:pt>
    <dgm:pt modelId="{0CB1209C-F658-4050-9CA3-22843A3310E0}" type="pres">
      <dgm:prSet presAssocID="{3970F433-C103-4BFA-BFA1-3C0749CB27E1}" presName="rootComposite" presStyleCnt="0"/>
      <dgm:spPr/>
    </dgm:pt>
    <dgm:pt modelId="{31BA6B2D-269E-45BF-BA8A-FD275825326B}" type="pres">
      <dgm:prSet presAssocID="{3970F433-C103-4BFA-BFA1-3C0749CB27E1}" presName="rootText" presStyleLbl="node2" presStyleIdx="1" presStyleCnt="2" custScaleX="72283" custScaleY="633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A964CB-E72F-41BA-8312-D05367F3023E}" type="pres">
      <dgm:prSet presAssocID="{3970F433-C103-4BFA-BFA1-3C0749CB27E1}" presName="rootConnector" presStyleLbl="node2" presStyleIdx="1" presStyleCnt="2"/>
      <dgm:spPr/>
      <dgm:t>
        <a:bodyPr/>
        <a:lstStyle/>
        <a:p>
          <a:endParaRPr lang="en-US"/>
        </a:p>
      </dgm:t>
    </dgm:pt>
    <dgm:pt modelId="{5574BFE9-A38E-4E5B-AF2A-848B55B6E7AB}" type="pres">
      <dgm:prSet presAssocID="{3970F433-C103-4BFA-BFA1-3C0749CB27E1}" presName="hierChild4" presStyleCnt="0"/>
      <dgm:spPr/>
    </dgm:pt>
    <dgm:pt modelId="{398E4709-ABA6-4800-B4D8-D7E31C53D7F9}" type="pres">
      <dgm:prSet presAssocID="{3970F433-C103-4BFA-BFA1-3C0749CB27E1}" presName="hierChild5" presStyleCnt="0"/>
      <dgm:spPr/>
    </dgm:pt>
    <dgm:pt modelId="{27EDD00D-E465-4C3B-A064-699D937B3817}" type="pres">
      <dgm:prSet presAssocID="{7F4B2AA0-7110-4E43-B17B-C4BCEBCD3E4B}" presName="hierChild3" presStyleCnt="0"/>
      <dgm:spPr/>
    </dgm:pt>
  </dgm:ptLst>
  <dgm:cxnLst>
    <dgm:cxn modelId="{715F0035-94EE-4B50-A240-67B678FD607F}" srcId="{0F162750-FE9B-4405-82D9-6F45F88CF733}" destId="{7F4B2AA0-7110-4E43-B17B-C4BCEBCD3E4B}" srcOrd="0" destOrd="0" parTransId="{F4F60D90-7824-4E24-B632-EDBBEDA12159}" sibTransId="{E091AADD-2D5D-49C6-A67A-9809F5DA7C19}"/>
    <dgm:cxn modelId="{7BD011E9-FDE5-47E3-91DC-52BF36F52F34}" type="presOf" srcId="{658CEC8B-DD51-4761-BA84-0EFCA02B5AE8}" destId="{871BA34B-C2B3-4CFF-A281-9F851ADBB315}" srcOrd="0" destOrd="0" presId="urn:microsoft.com/office/officeart/2005/8/layout/orgChart1"/>
    <dgm:cxn modelId="{51E1E95A-A9D6-4631-9232-3CBB26BC427F}" type="presOf" srcId="{D88BB935-11B0-4638-B9C8-D87FD70E0356}" destId="{2E731719-C428-48CA-81C0-AF9B05EEA606}" srcOrd="1" destOrd="0" presId="urn:microsoft.com/office/officeart/2005/8/layout/orgChart1"/>
    <dgm:cxn modelId="{DB3337F7-DB50-4EE8-BC29-D81E0162EA69}" type="presOf" srcId="{7F4B2AA0-7110-4E43-B17B-C4BCEBCD3E4B}" destId="{AE90806D-7808-4C26-ABBE-46A78B03626A}" srcOrd="1" destOrd="0" presId="urn:microsoft.com/office/officeart/2005/8/layout/orgChart1"/>
    <dgm:cxn modelId="{06966E41-7C15-438E-AEF0-65A4474A0CEE}" type="presOf" srcId="{D88BB935-11B0-4638-B9C8-D87FD70E0356}" destId="{8B80B1EB-C64A-4B63-BC24-D4531F282231}" srcOrd="0" destOrd="0" presId="urn:microsoft.com/office/officeart/2005/8/layout/orgChart1"/>
    <dgm:cxn modelId="{8587EE99-CBBB-4B25-B316-BF27616E8A00}" srcId="{7F4B2AA0-7110-4E43-B17B-C4BCEBCD3E4B}" destId="{3970F433-C103-4BFA-BFA1-3C0749CB27E1}" srcOrd="1" destOrd="0" parTransId="{CFC8437F-B51D-4865-9398-1B83012A4154}" sibTransId="{60078367-035B-4A42-B762-69D05AB16324}"/>
    <dgm:cxn modelId="{82766A43-E9A2-44E0-BD11-FE43770EDD9A}" type="presOf" srcId="{0F162750-FE9B-4405-82D9-6F45F88CF733}" destId="{6F12D29E-294C-4269-8F8C-0252F68BE49E}" srcOrd="0" destOrd="0" presId="urn:microsoft.com/office/officeart/2005/8/layout/orgChart1"/>
    <dgm:cxn modelId="{A5AE4185-BA82-49B3-87F1-56C990E4B53B}" type="presOf" srcId="{3970F433-C103-4BFA-BFA1-3C0749CB27E1}" destId="{74A964CB-E72F-41BA-8312-D05367F3023E}" srcOrd="1" destOrd="0" presId="urn:microsoft.com/office/officeart/2005/8/layout/orgChart1"/>
    <dgm:cxn modelId="{4F1E53C2-05BF-4E98-9A05-413F38BFD987}" type="presOf" srcId="{3970F433-C103-4BFA-BFA1-3C0749CB27E1}" destId="{31BA6B2D-269E-45BF-BA8A-FD275825326B}" srcOrd="0" destOrd="0" presId="urn:microsoft.com/office/officeart/2005/8/layout/orgChart1"/>
    <dgm:cxn modelId="{2A04C7EB-B583-4AD2-B574-11DC0C59D7EE}" srcId="{7F4B2AA0-7110-4E43-B17B-C4BCEBCD3E4B}" destId="{D88BB935-11B0-4638-B9C8-D87FD70E0356}" srcOrd="0" destOrd="0" parTransId="{658CEC8B-DD51-4761-BA84-0EFCA02B5AE8}" sibTransId="{3CE9B97C-E7E3-4A04-A9D6-242BE5186899}"/>
    <dgm:cxn modelId="{9D641B00-43E9-4CE4-BFC9-9EF0B45F30B6}" type="presOf" srcId="{CFC8437F-B51D-4865-9398-1B83012A4154}" destId="{85C55D93-C237-4C82-BE79-1ADAF33A6213}" srcOrd="0" destOrd="0" presId="urn:microsoft.com/office/officeart/2005/8/layout/orgChart1"/>
    <dgm:cxn modelId="{095656C7-5ADC-476D-B5F3-3A3F95317896}" type="presOf" srcId="{7F4B2AA0-7110-4E43-B17B-C4BCEBCD3E4B}" destId="{5A3E9E8A-C1FB-415C-A422-D596713C2031}" srcOrd="0" destOrd="0" presId="urn:microsoft.com/office/officeart/2005/8/layout/orgChart1"/>
    <dgm:cxn modelId="{773C8CAB-D624-4285-9A85-55953261F4A7}" type="presParOf" srcId="{6F12D29E-294C-4269-8F8C-0252F68BE49E}" destId="{52115A98-734F-4A6D-8AB9-173BFDC6343C}" srcOrd="0" destOrd="0" presId="urn:microsoft.com/office/officeart/2005/8/layout/orgChart1"/>
    <dgm:cxn modelId="{AB228EA3-6D9D-434F-A936-65D04BB54C8A}" type="presParOf" srcId="{52115A98-734F-4A6D-8AB9-173BFDC6343C}" destId="{2F138F7C-2959-4D3F-8C92-BC4E6EB49569}" srcOrd="0" destOrd="0" presId="urn:microsoft.com/office/officeart/2005/8/layout/orgChart1"/>
    <dgm:cxn modelId="{ACF867B5-C3A0-4931-A0C5-7ECC5886B79D}" type="presParOf" srcId="{2F138F7C-2959-4D3F-8C92-BC4E6EB49569}" destId="{5A3E9E8A-C1FB-415C-A422-D596713C2031}" srcOrd="0" destOrd="0" presId="urn:microsoft.com/office/officeart/2005/8/layout/orgChart1"/>
    <dgm:cxn modelId="{A83DD1E9-468F-4E74-8469-76BC37F8DB3F}" type="presParOf" srcId="{2F138F7C-2959-4D3F-8C92-BC4E6EB49569}" destId="{AE90806D-7808-4C26-ABBE-46A78B03626A}" srcOrd="1" destOrd="0" presId="urn:microsoft.com/office/officeart/2005/8/layout/orgChart1"/>
    <dgm:cxn modelId="{25332D3F-B736-471E-8391-B3CC3B345348}" type="presParOf" srcId="{52115A98-734F-4A6D-8AB9-173BFDC6343C}" destId="{C54593ED-187F-4702-922D-CF1A4734F9C2}" srcOrd="1" destOrd="0" presId="urn:microsoft.com/office/officeart/2005/8/layout/orgChart1"/>
    <dgm:cxn modelId="{FAE5AE0E-4681-4BB6-9579-D34DFB7A6728}" type="presParOf" srcId="{C54593ED-187F-4702-922D-CF1A4734F9C2}" destId="{871BA34B-C2B3-4CFF-A281-9F851ADBB315}" srcOrd="0" destOrd="0" presId="urn:microsoft.com/office/officeart/2005/8/layout/orgChart1"/>
    <dgm:cxn modelId="{7F07F7D4-455E-440C-A4A0-DEC810596DA6}" type="presParOf" srcId="{C54593ED-187F-4702-922D-CF1A4734F9C2}" destId="{8318CA58-8792-46B0-9E72-36A56B74189F}" srcOrd="1" destOrd="0" presId="urn:microsoft.com/office/officeart/2005/8/layout/orgChart1"/>
    <dgm:cxn modelId="{383ABC8B-D455-4820-8A58-AB7F7B174EAA}" type="presParOf" srcId="{8318CA58-8792-46B0-9E72-36A56B74189F}" destId="{2DC3F7D5-11C1-4F52-8C5B-EB02936D17BF}" srcOrd="0" destOrd="0" presId="urn:microsoft.com/office/officeart/2005/8/layout/orgChart1"/>
    <dgm:cxn modelId="{6BEAD496-F10F-4181-8789-5ADCEEA96CD5}" type="presParOf" srcId="{2DC3F7D5-11C1-4F52-8C5B-EB02936D17BF}" destId="{8B80B1EB-C64A-4B63-BC24-D4531F282231}" srcOrd="0" destOrd="0" presId="urn:microsoft.com/office/officeart/2005/8/layout/orgChart1"/>
    <dgm:cxn modelId="{E55A7B0D-F21B-4966-B22E-0061F35FF176}" type="presParOf" srcId="{2DC3F7D5-11C1-4F52-8C5B-EB02936D17BF}" destId="{2E731719-C428-48CA-81C0-AF9B05EEA606}" srcOrd="1" destOrd="0" presId="urn:microsoft.com/office/officeart/2005/8/layout/orgChart1"/>
    <dgm:cxn modelId="{DC2B533C-802D-4112-B6DB-FA83C24F2BF9}" type="presParOf" srcId="{8318CA58-8792-46B0-9E72-36A56B74189F}" destId="{F67EBD91-4B3F-42D9-94CB-50ED6111F2A3}" srcOrd="1" destOrd="0" presId="urn:microsoft.com/office/officeart/2005/8/layout/orgChart1"/>
    <dgm:cxn modelId="{AF6C4368-15A8-494D-B955-E7975B7646CA}" type="presParOf" srcId="{8318CA58-8792-46B0-9E72-36A56B74189F}" destId="{621D32B7-B105-42D2-917B-7C718CE264D9}" srcOrd="2" destOrd="0" presId="urn:microsoft.com/office/officeart/2005/8/layout/orgChart1"/>
    <dgm:cxn modelId="{1ABAF2E5-8E4D-4A9F-89C8-61A0714F72E3}" type="presParOf" srcId="{C54593ED-187F-4702-922D-CF1A4734F9C2}" destId="{85C55D93-C237-4C82-BE79-1ADAF33A6213}" srcOrd="2" destOrd="0" presId="urn:microsoft.com/office/officeart/2005/8/layout/orgChart1"/>
    <dgm:cxn modelId="{4CAA6E6C-56D2-495C-AD51-371B21090404}" type="presParOf" srcId="{C54593ED-187F-4702-922D-CF1A4734F9C2}" destId="{6B357F68-9C79-40AE-B9A2-2C8FBC626CBB}" srcOrd="3" destOrd="0" presId="urn:microsoft.com/office/officeart/2005/8/layout/orgChart1"/>
    <dgm:cxn modelId="{8C5E9D19-FF33-45EA-BE25-278D6F742A78}" type="presParOf" srcId="{6B357F68-9C79-40AE-B9A2-2C8FBC626CBB}" destId="{0CB1209C-F658-4050-9CA3-22843A3310E0}" srcOrd="0" destOrd="0" presId="urn:microsoft.com/office/officeart/2005/8/layout/orgChart1"/>
    <dgm:cxn modelId="{92C77B1D-BFCD-40A6-AFAF-8AE7FAE7F756}" type="presParOf" srcId="{0CB1209C-F658-4050-9CA3-22843A3310E0}" destId="{31BA6B2D-269E-45BF-BA8A-FD275825326B}" srcOrd="0" destOrd="0" presId="urn:microsoft.com/office/officeart/2005/8/layout/orgChart1"/>
    <dgm:cxn modelId="{C6296DC4-DF44-4F21-9522-A4468816636F}" type="presParOf" srcId="{0CB1209C-F658-4050-9CA3-22843A3310E0}" destId="{74A964CB-E72F-41BA-8312-D05367F3023E}" srcOrd="1" destOrd="0" presId="urn:microsoft.com/office/officeart/2005/8/layout/orgChart1"/>
    <dgm:cxn modelId="{5FAAB1C3-D7AE-471D-8831-4068EF68B991}" type="presParOf" srcId="{6B357F68-9C79-40AE-B9A2-2C8FBC626CBB}" destId="{5574BFE9-A38E-4E5B-AF2A-848B55B6E7AB}" srcOrd="1" destOrd="0" presId="urn:microsoft.com/office/officeart/2005/8/layout/orgChart1"/>
    <dgm:cxn modelId="{5A041E54-E8FC-4DE1-9763-207B7E703F33}" type="presParOf" srcId="{6B357F68-9C79-40AE-B9A2-2C8FBC626CBB}" destId="{398E4709-ABA6-4800-B4D8-D7E31C53D7F9}" srcOrd="2" destOrd="0" presId="urn:microsoft.com/office/officeart/2005/8/layout/orgChart1"/>
    <dgm:cxn modelId="{01E0F81B-7D43-4187-8871-F50441520E81}" type="presParOf" srcId="{52115A98-734F-4A6D-8AB9-173BFDC6343C}" destId="{27EDD00D-E465-4C3B-A064-699D937B38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7B8F-C8B2-4480-B2CB-59BB81B2BD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3C3-26B3-45D2-93D8-FACC380D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0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7B8F-C8B2-4480-B2CB-59BB81B2BD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3C3-26B3-45D2-93D8-FACC380D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2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7B8F-C8B2-4480-B2CB-59BB81B2BD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3C3-26B3-45D2-93D8-FACC380D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2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7B8F-C8B2-4480-B2CB-59BB81B2BD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3C3-26B3-45D2-93D8-FACC380D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0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7B8F-C8B2-4480-B2CB-59BB81B2BD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3C3-26B3-45D2-93D8-FACC380D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7B8F-C8B2-4480-B2CB-59BB81B2BD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3C3-26B3-45D2-93D8-FACC380D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7B8F-C8B2-4480-B2CB-59BB81B2BD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3C3-26B3-45D2-93D8-FACC380D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5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7B8F-C8B2-4480-B2CB-59BB81B2BD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3C3-26B3-45D2-93D8-FACC380D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4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7B8F-C8B2-4480-B2CB-59BB81B2BD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3C3-26B3-45D2-93D8-FACC380D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9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7B8F-C8B2-4480-B2CB-59BB81B2BD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3C3-26B3-45D2-93D8-FACC380D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5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7B8F-C8B2-4480-B2CB-59BB81B2BD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3C3-26B3-45D2-93D8-FACC380D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9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A7B8F-C8B2-4480-B2CB-59BB81B2BDB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033C3-26B3-45D2-93D8-FACC380D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2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2775437" y="443003"/>
            <a:ext cx="3643110" cy="13954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625" b="1" spc="-1" dirty="0" err="1">
                <a:solidFill>
                  <a:srgbClr val="00B050"/>
                </a:solidFill>
                <a:latin typeface="NikoshBAN"/>
              </a:rPr>
              <a:t>স্বাগতম</a:t>
            </a:r>
            <a:endParaRPr lang="en-US" sz="8625" spc="-1" dirty="0">
              <a:latin typeface="Arial"/>
            </a:endParaRPr>
          </a:p>
        </p:txBody>
      </p:sp>
      <p:pic>
        <p:nvPicPr>
          <p:cNvPr id="3" name="Picture 2" descr="E:\Disital Content\GIF Picture\Welcome\animation_frogwavewelcom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5437" y="2457450"/>
            <a:ext cx="3657600" cy="2771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58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676520" y="2438280"/>
            <a:ext cx="6095520" cy="4061160"/>
          </a:xfrm>
          <a:prstGeom prst="rect">
            <a:avLst/>
          </a:prstGeom>
          <a:ln w="9360">
            <a:noFill/>
          </a:ln>
        </p:spPr>
      </p:pic>
      <p:sp>
        <p:nvSpPr>
          <p:cNvPr id="3" name="CustomShape 2"/>
          <p:cNvSpPr/>
          <p:nvPr/>
        </p:nvSpPr>
        <p:spPr>
          <a:xfrm>
            <a:off x="2819520" y="1447920"/>
            <a:ext cx="3561840" cy="68544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C00000"/>
                </a:solidFill>
                <a:latin typeface="Calibri"/>
              </a:rPr>
              <a:t>4. FISHERIES</a:t>
            </a:r>
            <a:endParaRPr lang="en-US" sz="4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7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>
          <a:blip r:embed="rId2"/>
          <a:stretch/>
        </p:blipFill>
        <p:spPr>
          <a:xfrm>
            <a:off x="1371600" y="1828800"/>
            <a:ext cx="7156080" cy="480024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2552760" y="1000080"/>
            <a:ext cx="4343040" cy="6472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C00000"/>
                </a:solidFill>
                <a:latin typeface="Calibri"/>
              </a:rPr>
              <a:t>5. ENTOMOLOGY</a:t>
            </a:r>
            <a:endParaRPr lang="en-US" sz="4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4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/>
        </p:blipFill>
        <p:spPr>
          <a:xfrm>
            <a:off x="1809900" y="2057400"/>
            <a:ext cx="5628960" cy="434304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2362320" y="1033312"/>
            <a:ext cx="4524120" cy="6472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C00000"/>
                </a:solidFill>
                <a:latin typeface="Calibri"/>
              </a:rPr>
              <a:t>6. MICROBIOLOGY</a:t>
            </a:r>
            <a:endParaRPr lang="en-US" sz="4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68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/>
        </p:blipFill>
        <p:spPr>
          <a:xfrm>
            <a:off x="2057400" y="2666880"/>
            <a:ext cx="5600520" cy="3733560"/>
          </a:xfrm>
          <a:prstGeom prst="rect">
            <a:avLst/>
          </a:prstGeom>
          <a:ln w="9360">
            <a:noFill/>
          </a:ln>
        </p:spPr>
      </p:pic>
      <p:sp>
        <p:nvSpPr>
          <p:cNvPr id="3" name="CustomShape 2"/>
          <p:cNvSpPr/>
          <p:nvPr/>
        </p:nvSpPr>
        <p:spPr>
          <a:xfrm>
            <a:off x="2552760" y="1447920"/>
            <a:ext cx="4343040" cy="6472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C00000"/>
                </a:solidFill>
                <a:latin typeface="Calibri"/>
              </a:rPr>
              <a:t>7. AGRICULTURE</a:t>
            </a:r>
            <a:endParaRPr lang="en-US" sz="4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/>
        </p:blipFill>
        <p:spPr>
          <a:xfrm>
            <a:off x="2133720" y="2666880"/>
            <a:ext cx="4161960" cy="3651480"/>
          </a:xfrm>
          <a:prstGeom prst="rect">
            <a:avLst/>
          </a:prstGeom>
          <a:ln w="9360">
            <a:noFill/>
          </a:ln>
        </p:spPr>
      </p:pic>
      <p:sp>
        <p:nvSpPr>
          <p:cNvPr id="3" name="CustomShape 2"/>
          <p:cNvSpPr/>
          <p:nvPr/>
        </p:nvSpPr>
        <p:spPr>
          <a:xfrm>
            <a:off x="2286000" y="1447920"/>
            <a:ext cx="5105160" cy="6472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C00000"/>
                </a:solidFill>
                <a:latin typeface="Calibri"/>
              </a:rPr>
              <a:t>8. MADICAL SCIENCE</a:t>
            </a:r>
            <a:endParaRPr lang="en-US" sz="4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9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/>
          <p:cNvSpPr/>
          <p:nvPr/>
        </p:nvSpPr>
        <p:spPr>
          <a:xfrm>
            <a:off x="-228600" y="2666880"/>
            <a:ext cx="4266720" cy="182844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9. GENETIC ENGINEERING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32" y="757239"/>
            <a:ext cx="4448655" cy="51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3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2239740" y="1076445"/>
            <a:ext cx="5105160" cy="6472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C00000"/>
                </a:solidFill>
                <a:latin typeface="Calibri"/>
              </a:rPr>
              <a:t>10. BIOCHEMISTRY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3" name="Picture 1"/>
          <p:cNvPicPr/>
          <p:nvPr/>
        </p:nvPicPr>
        <p:blipFill>
          <a:blip r:embed="rId2"/>
          <a:stretch/>
        </p:blipFill>
        <p:spPr>
          <a:xfrm>
            <a:off x="1684080" y="2400480"/>
            <a:ext cx="6216480" cy="3481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8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942975" y="1190745"/>
            <a:ext cx="7429320" cy="6472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C00000"/>
                </a:solidFill>
                <a:latin typeface="Calibri"/>
              </a:rPr>
              <a:t>11. INVIRONMENTALL SCIENCE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3" name="Picture 1"/>
          <p:cNvPicPr/>
          <p:nvPr/>
        </p:nvPicPr>
        <p:blipFill>
          <a:blip r:embed="rId2"/>
          <a:stretch/>
        </p:blipFill>
        <p:spPr>
          <a:xfrm>
            <a:off x="1523880" y="2400480"/>
            <a:ext cx="5909760" cy="3949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1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2286000" y="1490783"/>
            <a:ext cx="5105160" cy="6472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C00000"/>
                </a:solidFill>
                <a:latin typeface="Calibri"/>
              </a:rPr>
              <a:t>12. OCEANOGRAPHY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3" name="Picture 3"/>
          <p:cNvPicPr/>
          <p:nvPr/>
        </p:nvPicPr>
        <p:blipFill>
          <a:blip r:embed="rId2"/>
          <a:stretch/>
        </p:blipFill>
        <p:spPr>
          <a:xfrm>
            <a:off x="1905120" y="2529068"/>
            <a:ext cx="5486040" cy="3658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0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76320" y="3020040"/>
            <a:ext cx="3276360" cy="137124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13. FORESTRY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3" name="Picture 4"/>
          <p:cNvPicPr/>
          <p:nvPr/>
        </p:nvPicPr>
        <p:blipFill>
          <a:blip r:embed="rId2"/>
          <a:stretch/>
        </p:blipFill>
        <p:spPr>
          <a:xfrm>
            <a:off x="3352680" y="1800720"/>
            <a:ext cx="5409720" cy="3809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9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3316680" y="648720"/>
            <a:ext cx="2940840" cy="8413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31859C"/>
                </a:solidFill>
                <a:latin typeface="NikoshBAN"/>
              </a:rPr>
              <a:t>পরিচিতি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3" name="Picture 12"/>
          <p:cNvPicPr/>
          <p:nvPr/>
        </p:nvPicPr>
        <p:blipFill>
          <a:blip r:embed="rId2"/>
          <a:stretch/>
        </p:blipFill>
        <p:spPr>
          <a:xfrm>
            <a:off x="1138680" y="1245600"/>
            <a:ext cx="1053360" cy="1334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stomShape 2"/>
          <p:cNvSpPr/>
          <p:nvPr/>
        </p:nvSpPr>
        <p:spPr>
          <a:xfrm>
            <a:off x="694800" y="3261600"/>
            <a:ext cx="3376800" cy="207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NikoshBAN"/>
              </a:rPr>
              <a:t>শেখ হামিদুজ্জামান হামিদ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NikoshBAN"/>
              </a:rPr>
              <a:t>প্রভাষক (প্রাণিবিজ্ঞান)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NikoshBAN"/>
              </a:rPr>
              <a:t>খুলনা কলেজ, খুলনা।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NikoshBAN"/>
              </a:rPr>
              <a:t>hamid.zoology@gmail.com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5157360" y="3067920"/>
            <a:ext cx="3529080" cy="252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NikoshBAN"/>
              </a:rPr>
              <a:t>শ্রেণি: নবম-দশম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NikoshBAN"/>
              </a:rPr>
              <a:t>বিষয়: জীববিজ্ঞান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NikoshBAN"/>
              </a:rPr>
              <a:t>অধ্যায়: প্রথম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NikoshBAN"/>
              </a:rPr>
              <a:t>তারিখঃ ০৩/০৮/২০১৯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6" name="CustomShape 4"/>
          <p:cNvSpPr/>
          <p:nvPr/>
        </p:nvSpPr>
        <p:spPr>
          <a:xfrm rot="5228400">
            <a:off x="2861280" y="3960720"/>
            <a:ext cx="3085920" cy="30528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424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2019419" y="862132"/>
            <a:ext cx="5105160" cy="6472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C00000"/>
                </a:solidFill>
                <a:latin typeface="Calibri"/>
              </a:rPr>
              <a:t>14. BIOTECHNOLOGY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22" y="1771649"/>
            <a:ext cx="6827553" cy="45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4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/>
        </p:blipFill>
        <p:spPr>
          <a:xfrm>
            <a:off x="1981080" y="2514600"/>
            <a:ext cx="5257440" cy="3504960"/>
          </a:xfrm>
          <a:prstGeom prst="rect">
            <a:avLst/>
          </a:prstGeom>
          <a:ln w="9360">
            <a:noFill/>
          </a:ln>
        </p:spPr>
      </p:pic>
      <p:sp>
        <p:nvSpPr>
          <p:cNvPr id="3" name="CustomShape 2"/>
          <p:cNvSpPr/>
          <p:nvPr/>
        </p:nvSpPr>
        <p:spPr>
          <a:xfrm>
            <a:off x="2552760" y="1504800"/>
            <a:ext cx="4343040" cy="6472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C00000"/>
                </a:solidFill>
                <a:latin typeface="Calibri"/>
              </a:rPr>
              <a:t>15. PHARMACY</a:t>
            </a:r>
            <a:endParaRPr lang="en-US" sz="4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27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2171790" y="928778"/>
            <a:ext cx="5219280" cy="6472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C00000"/>
                </a:solidFill>
                <a:latin typeface="Calibri"/>
              </a:rPr>
              <a:t>16. </a:t>
            </a:r>
            <a:r>
              <a:rPr lang="en-US" sz="4000" b="1" spc="-1" dirty="0" smtClean="0">
                <a:solidFill>
                  <a:srgbClr val="C00000"/>
                </a:solidFill>
                <a:latin typeface="Calibri"/>
              </a:rPr>
              <a:t>WILD LIFE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37" y="2086545"/>
            <a:ext cx="7381877" cy="399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4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2"/>
          <a:stretch/>
        </p:blipFill>
        <p:spPr>
          <a:xfrm>
            <a:off x="1295280" y="2362320"/>
            <a:ext cx="6324120" cy="421596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2114640" y="1214528"/>
            <a:ext cx="5219280" cy="6472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C00000"/>
                </a:solidFill>
                <a:latin typeface="Calibri"/>
              </a:rPr>
              <a:t>17. BIOINFORMATICS</a:t>
            </a:r>
            <a:endParaRPr lang="en-US" sz="4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6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676520" y="380880"/>
            <a:ext cx="5562360" cy="1447560"/>
          </a:xfrm>
          <a:prstGeom prst="ellipse">
            <a:avLst/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FFFFFF"/>
                </a:solidFill>
                <a:latin typeface="Calibri"/>
              </a:rPr>
              <a:t>মূল্যায়ন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609480" y="2362320"/>
            <a:ext cx="8000640" cy="350496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১</a:t>
            </a:r>
            <a:r>
              <a:rPr lang="en-US" sz="3200" b="1" strike="noStrike" spc="-1" dirty="0">
                <a:solidFill>
                  <a:srgbClr val="000000"/>
                </a:solidFill>
                <a:latin typeface="NikoshBAN"/>
              </a:rPr>
              <a:t>।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ফলিত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শাখা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বলতে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কী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বুঝ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?</a:t>
            </a:r>
            <a:endParaRPr lang="en-U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২। ৫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টি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ফলিত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শাখার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নাম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বল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।</a:t>
            </a:r>
            <a:endParaRPr lang="en-U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৩। </a:t>
            </a:r>
            <a:r>
              <a:rPr lang="en-US" sz="3200" b="1" strike="noStrike" spc="-1" dirty="0">
                <a:solidFill>
                  <a:srgbClr val="000000"/>
                </a:solidFill>
                <a:latin typeface="NikoshBAN"/>
              </a:rPr>
              <a:t>Biotechnology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তে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কোন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বিষয়ে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আলোচনা</a:t>
            </a:r>
            <a:endParaRPr lang="en-U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করা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3600" b="1" strike="noStrike" spc="-1" dirty="0" err="1">
                <a:solidFill>
                  <a:srgbClr val="000000"/>
                </a:solidFill>
                <a:latin typeface="NikoshBAN"/>
              </a:rPr>
              <a:t>হয়</a:t>
            </a:r>
            <a:r>
              <a:rPr lang="en-US" sz="3600" b="1" strike="noStrike" spc="-1" dirty="0">
                <a:solidFill>
                  <a:srgbClr val="000000"/>
                </a:solidFill>
                <a:latin typeface="NikoshBAN"/>
              </a:rPr>
              <a:t> ?</a:t>
            </a:r>
            <a:endParaRPr lang="en-US" sz="3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7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0391"/>
            <a:ext cx="5638800" cy="3276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8855" y="939945"/>
            <a:ext cx="2590800" cy="8174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57175" y="3840391"/>
            <a:ext cx="8534160" cy="1599840"/>
          </a:xfrm>
          <a:prstGeom prst="snip2SameRect">
            <a:avLst>
              <a:gd name="adj1" fmla="val 36942"/>
              <a:gd name="adj2" fmla="val 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6600CC"/>
                </a:solidFill>
                <a:latin typeface="NikoshBAN"/>
              </a:rPr>
              <a:t>জীববিজ্ঞানের ভৌত শাখা ও ফলিত শাখার পার্থক্য লিখ ।</a:t>
            </a:r>
            <a:endParaRPr lang="en-US" sz="3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9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2409705" y="1971675"/>
            <a:ext cx="4419360" cy="2214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800" b="0" strike="noStrike" spc="-1" dirty="0" err="1" smtClean="0">
                <a:solidFill>
                  <a:srgbClr val="000000"/>
                </a:solidFill>
                <a:latin typeface="NikoshBAN"/>
              </a:rPr>
              <a:t>ধন্যবাদ</a:t>
            </a:r>
            <a:endParaRPr lang="en-US" sz="13800" b="0" strike="noStrike" spc="-1" dirty="0" smtClean="0">
              <a:solidFill>
                <a:srgbClr val="00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2638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/>
        </p:blipFill>
        <p:spPr>
          <a:xfrm rot="19967400">
            <a:off x="5605560" y="1646640"/>
            <a:ext cx="2644200" cy="1828440"/>
          </a:xfrm>
          <a:prstGeom prst="rect">
            <a:avLst/>
          </a:prstGeom>
          <a:ln>
            <a:noFill/>
          </a:ln>
        </p:spPr>
      </p:pic>
      <p:pic>
        <p:nvPicPr>
          <p:cNvPr id="3" name="Picture 3"/>
          <p:cNvPicPr/>
          <p:nvPr/>
        </p:nvPicPr>
        <p:blipFill>
          <a:blip r:embed="rId3"/>
          <a:stretch/>
        </p:blipFill>
        <p:spPr>
          <a:xfrm>
            <a:off x="1965600" y="1990080"/>
            <a:ext cx="5314680" cy="4247640"/>
          </a:xfrm>
          <a:prstGeom prst="rect">
            <a:avLst/>
          </a:prstGeom>
          <a:ln>
            <a:noFill/>
          </a:ln>
        </p:spPr>
      </p:pic>
      <p:sp>
        <p:nvSpPr>
          <p:cNvPr id="4" name="CustomShape 1"/>
          <p:cNvSpPr/>
          <p:nvPr/>
        </p:nvSpPr>
        <p:spPr>
          <a:xfrm>
            <a:off x="1673280" y="301956"/>
            <a:ext cx="5899320" cy="8413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31859C"/>
                </a:solidFill>
                <a:latin typeface="NikoshBAN"/>
              </a:rPr>
              <a:t>চিত্রে কী দেখা যায় ?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1449720" y="110076"/>
            <a:ext cx="6346440" cy="1225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440"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 err="1">
                <a:solidFill>
                  <a:srgbClr val="C00000"/>
                </a:solidFill>
                <a:latin typeface="NikoshBAN"/>
              </a:rPr>
              <a:t>আজকের</a:t>
            </a:r>
            <a:r>
              <a:rPr lang="en-US" sz="4000" b="0" strike="noStrike" spc="-1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0" strike="noStrike" spc="-1" dirty="0" err="1">
                <a:solidFill>
                  <a:srgbClr val="C00000"/>
                </a:solidFill>
                <a:latin typeface="NikoshBAN"/>
              </a:rPr>
              <a:t>বিষয়ঃ</a:t>
            </a:r>
            <a:r>
              <a:rPr lang="en-US" sz="4000" b="0" strike="noStrike" spc="-1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000" b="0" strike="noStrike" spc="-1" dirty="0" err="1">
                <a:solidFill>
                  <a:srgbClr val="00B050"/>
                </a:solidFill>
                <a:latin typeface="NikoshBAN"/>
              </a:rPr>
              <a:t>জীবন</a:t>
            </a:r>
            <a:r>
              <a:rPr lang="en-US" sz="4000" b="0" strike="noStrike" spc="-1" dirty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4000" b="0" strike="noStrike" spc="-1" dirty="0" err="1">
                <a:solidFill>
                  <a:srgbClr val="00B050"/>
                </a:solidFill>
                <a:latin typeface="NikoshBAN"/>
              </a:rPr>
              <a:t>পাঠ</a:t>
            </a:r>
            <a:endParaRPr lang="en-US" sz="4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5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852480" y="1447920"/>
            <a:ext cx="4771800" cy="634680"/>
          </a:xfrm>
          <a:prstGeom prst="rect">
            <a:avLst/>
          </a:prstGeom>
          <a:solidFill>
            <a:srgbClr val="E6E0EC"/>
          </a:solidFill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 err="1">
                <a:solidFill>
                  <a:srgbClr val="000000"/>
                </a:solidFill>
                <a:latin typeface="NikoshBAN"/>
              </a:rPr>
              <a:t>এই</a:t>
            </a:r>
            <a:r>
              <a:rPr lang="en-US" sz="4000" b="0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4000" b="0" strike="noStrike" spc="-1" dirty="0" err="1">
                <a:solidFill>
                  <a:srgbClr val="000000"/>
                </a:solidFill>
                <a:latin typeface="NikoshBAN"/>
              </a:rPr>
              <a:t>পাঠ</a:t>
            </a:r>
            <a:r>
              <a:rPr lang="en-US" sz="4000" b="0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4000" b="0" strike="noStrike" spc="-1" dirty="0" err="1">
                <a:solidFill>
                  <a:srgbClr val="000000"/>
                </a:solidFill>
                <a:latin typeface="NikoshBAN"/>
              </a:rPr>
              <a:t>শেষে</a:t>
            </a:r>
            <a:r>
              <a:rPr lang="en-US" sz="4000" b="0" strike="noStrike" spc="-1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en-US" sz="4000" b="0" strike="noStrike" spc="-1" dirty="0" err="1">
                <a:solidFill>
                  <a:srgbClr val="000000"/>
                </a:solidFill>
                <a:latin typeface="NikoshBAN"/>
              </a:rPr>
              <a:t>শিক্ষার্থীরা</a:t>
            </a:r>
            <a:r>
              <a:rPr lang="en-US" sz="4000" b="0" strike="noStrike" spc="-1" dirty="0">
                <a:solidFill>
                  <a:srgbClr val="000000"/>
                </a:solidFill>
                <a:latin typeface="NikoshBAN"/>
              </a:rPr>
              <a:t>…</a:t>
            </a:r>
            <a:endParaRPr lang="en-U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838080" y="2895480"/>
            <a:ext cx="7619760" cy="16552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normAutofit fontScale="95500"/>
          </a:bodyPr>
          <a:lstStyle/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en-US" sz="3200" b="0" strike="noStrike" spc="-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ফলিত</a:t>
            </a:r>
            <a:r>
              <a:rPr lang="en-US" sz="3200" b="0" strike="noStrike" spc="-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b="0" strike="noStrike" spc="-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0" strike="noStrike" spc="-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0" strike="noStrike" spc="-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0" strike="noStrike" spc="-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0" strike="noStrike" spc="-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0" strike="noStrike" spc="-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en-US" sz="3200" b="0" strike="noStrike" spc="-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জীববিজ্ঞানের</a:t>
            </a:r>
            <a:r>
              <a:rPr lang="en-US" sz="3200" b="0" strike="noStrike" spc="-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ফলিত</a:t>
            </a:r>
            <a:r>
              <a:rPr lang="en-US" sz="3200" b="0" strike="noStrike" spc="-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b="0" strike="noStrike" spc="-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200" b="0" strike="noStrike" spc="-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0" strike="noStrike" spc="-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0" strike="noStrike" spc="-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0" strike="noStrike" spc="-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0" strike="noStrike" spc="-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5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380880" y="914400"/>
            <a:ext cx="8305560" cy="533160"/>
          </a:xfrm>
          <a:prstGeom prst="roundRect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NikoshBAN"/>
              </a:rPr>
              <a:t>জীবের কোন দিক নিয়ে আলোচনা করা হয় তার উপর ভিত্তি করে</a:t>
            </a:r>
            <a:endParaRPr lang="en-US" sz="2800" b="0" strike="noStrike" spc="-1">
              <a:latin typeface="Arial"/>
            </a:endParaRPr>
          </a:p>
        </p:txBody>
      </p:sp>
      <p:graphicFrame>
        <p:nvGraphicFramePr>
          <p:cNvPr id="3" name="Diagram1"/>
          <p:cNvGraphicFramePr/>
          <p:nvPr>
            <p:extLst>
              <p:ext uri="{D42A27DB-BD31-4B8C-83A1-F6EECF244321}">
                <p14:modId xmlns:p14="http://schemas.microsoft.com/office/powerpoint/2010/main" val="1531980820"/>
              </p:ext>
            </p:extLst>
          </p:nvPr>
        </p:nvGraphicFramePr>
        <p:xfrm>
          <a:off x="1066680" y="1523880"/>
          <a:ext cx="6933960" cy="472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2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366717" y="2948107"/>
            <a:ext cx="6400440" cy="837720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FFFFFF"/>
                </a:solidFill>
                <a:latin typeface="Calibri"/>
              </a:rPr>
              <a:t>ফলিত</a:t>
            </a:r>
            <a:r>
              <a:rPr lang="en-US" sz="40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4000" b="1" strike="noStrike" spc="-1" dirty="0" err="1" smtClean="0">
                <a:solidFill>
                  <a:srgbClr val="FFFFFF"/>
                </a:solidFill>
                <a:latin typeface="Calibri"/>
              </a:rPr>
              <a:t>জীববিজ্ঞানের</a:t>
            </a:r>
            <a:r>
              <a:rPr lang="en-US" sz="4000" b="1" strike="noStrike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4000" b="1" strike="noStrike" spc="-1" dirty="0" err="1" smtClean="0">
                <a:solidFill>
                  <a:srgbClr val="FFFFFF"/>
                </a:solidFill>
                <a:latin typeface="Calibri"/>
              </a:rPr>
              <a:t>শাখা</a:t>
            </a:r>
            <a:r>
              <a:rPr lang="en-US" sz="4000" b="1" strike="noStrike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bn-IN" sz="4000" b="1" strike="noStrike" spc="-1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?</a:t>
            </a:r>
            <a:endParaRPr lang="en-US" sz="4000" b="0" strike="noStrike" spc="-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2"/>
          <a:stretch/>
        </p:blipFill>
        <p:spPr>
          <a:xfrm>
            <a:off x="819021" y="1852492"/>
            <a:ext cx="7610603" cy="4376858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2221920" y="781200"/>
            <a:ext cx="4852440" cy="6472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C00000"/>
                </a:solidFill>
                <a:latin typeface="Calibri"/>
              </a:rPr>
              <a:t>1. PALAEONTOLOGY</a:t>
            </a:r>
            <a:endParaRPr lang="en-US" sz="4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2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/>
        </p:blipFill>
        <p:spPr>
          <a:xfrm>
            <a:off x="4419720" y="1371600"/>
            <a:ext cx="4063680" cy="507960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-228600" y="2666880"/>
            <a:ext cx="4266720" cy="182844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2. BIOSTATISTICS</a:t>
            </a:r>
            <a:endParaRPr lang="en-US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79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/>
        </p:blipFill>
        <p:spPr>
          <a:xfrm>
            <a:off x="1676520" y="2438280"/>
            <a:ext cx="5708880" cy="3987720"/>
          </a:xfrm>
          <a:prstGeom prst="rect">
            <a:avLst/>
          </a:prstGeom>
          <a:ln w="9360">
            <a:noFill/>
          </a:ln>
        </p:spPr>
      </p:pic>
      <p:sp>
        <p:nvSpPr>
          <p:cNvPr id="3" name="CustomShape 2"/>
          <p:cNvSpPr/>
          <p:nvPr/>
        </p:nvSpPr>
        <p:spPr>
          <a:xfrm>
            <a:off x="2359440" y="1467000"/>
            <a:ext cx="4343040" cy="6472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C00000"/>
                </a:solidFill>
                <a:latin typeface="Calibri"/>
              </a:rPr>
              <a:t>3. PARASITOLOGY</a:t>
            </a:r>
            <a:endParaRPr lang="en-US" sz="4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176</Words>
  <Application>Microsoft Office PowerPoint</Application>
  <PresentationFormat>On-screen Show (4:3)</PresentationFormat>
  <Paragraphs>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</dc:creator>
  <cp:lastModifiedBy>gs</cp:lastModifiedBy>
  <cp:revision>15</cp:revision>
  <dcterms:created xsi:type="dcterms:W3CDTF">2019-08-20T08:36:01Z</dcterms:created>
  <dcterms:modified xsi:type="dcterms:W3CDTF">2019-08-20T14:03:46Z</dcterms:modified>
</cp:coreProperties>
</file>