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313" r:id="rId3"/>
    <p:sldId id="315" r:id="rId4"/>
    <p:sldId id="310" r:id="rId5"/>
    <p:sldId id="317" r:id="rId6"/>
    <p:sldId id="259" r:id="rId7"/>
    <p:sldId id="260" r:id="rId8"/>
    <p:sldId id="261" r:id="rId9"/>
    <p:sldId id="262" r:id="rId10"/>
    <p:sldId id="318" r:id="rId11"/>
    <p:sldId id="263" r:id="rId12"/>
    <p:sldId id="30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301" r:id="rId23"/>
    <p:sldId id="302" r:id="rId24"/>
    <p:sldId id="303" r:id="rId25"/>
    <p:sldId id="30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66CC"/>
    <a:srgbClr val="00FF00"/>
    <a:srgbClr val="66FFFF"/>
    <a:srgbClr val="CCFFFF"/>
    <a:srgbClr val="E929C4"/>
    <a:srgbClr val="0000FF"/>
    <a:srgbClr val="FF9900"/>
    <a:srgbClr val="EA972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8BEBA-A92F-4898-B9CA-54EDA09AC828}" type="datetimeFigureOut">
              <a:rPr lang="en-US" smtClean="0"/>
              <a:pPr/>
              <a:t>10/12/2020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D2B0E-DADA-4F10-A600-659019300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15425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14800" y="3657600"/>
            <a:ext cx="5181600" cy="11430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জ্যোতিষ্ক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ফাঁকা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dirty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bn-IN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solidFill>
                <a:srgbClr val="00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2743201"/>
            <a:ext cx="7467600" cy="37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1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838201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</a:rPr>
              <a:t>সৌরজগতের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গঠন</a:t>
            </a:r>
            <a:r>
              <a:rPr lang="en-US" b="1" dirty="0" smtClean="0">
                <a:solidFill>
                  <a:srgbClr val="FF0000"/>
                </a:solidFill>
              </a:rPr>
              <a:t> ও </a:t>
            </a:r>
            <a:r>
              <a:rPr lang="en-US" b="1" dirty="0" err="1" smtClean="0">
                <a:solidFill>
                  <a:srgbClr val="FF0000"/>
                </a:solidFill>
              </a:rPr>
              <a:t>পরিচয়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219200"/>
            <a:ext cx="8534400" cy="5410200"/>
          </a:xfrm>
        </p:spPr>
        <p:txBody>
          <a:bodyPr>
            <a:normAutofit/>
          </a:bodyPr>
          <a:lstStyle/>
          <a:p>
            <a:pPr algn="l">
              <a:buFont typeface="Wingdings" pitchFamily="2" charset="2"/>
              <a:buChar char="§"/>
            </a:pP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r>
              <a:rPr lang="en-US" sz="3900" dirty="0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 smtClean="0">
                <a:solidFill>
                  <a:srgbClr val="FFCC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sz="3900" dirty="0" smtClean="0">
              <a:solidFill>
                <a:srgbClr val="FFCC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39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গ্রহকে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900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উপগ্রহ</a:t>
            </a:r>
            <a:endParaRPr lang="en-US" sz="3900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§"/>
            </a:pPr>
            <a:r>
              <a:rPr lang="en-US" sz="39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জ্যোতিষ্কের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ধূমকেতু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উল্কা</a:t>
            </a:r>
            <a:r>
              <a:rPr lang="en-US" sz="39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9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গ্রহাণু</a:t>
            </a:r>
            <a:endParaRPr lang="en-US" sz="39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1430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5400" b="1" dirty="0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99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99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447800"/>
            <a:ext cx="8305800" cy="502920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কেন্দ্রে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4000" b="1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জলন্ত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পিন্ড</a:t>
            </a:r>
            <a:endParaRPr lang="en-US" sz="4000" b="1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হাইড্রোজেন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হিলিয়াম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endParaRPr lang="en-US" sz="4000" b="1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মাঝারি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নক্ষত্র</a:t>
            </a:r>
            <a:endParaRPr lang="en-US" sz="4000" b="1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১৩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গুন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4000" b="1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কোটি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কিলোমিটার</a:t>
            </a:r>
            <a:r>
              <a:rPr lang="en-US" sz="4000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endParaRPr lang="en-US" sz="4000" b="1" dirty="0" smtClean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3600" b="1" dirty="0" smtClean="0">
                <a:solidFill>
                  <a:srgbClr val="66FFFF"/>
                </a:solidFill>
                <a:latin typeface="SutonnyAMJ" pitchFamily="2" charset="0"/>
                <a:cs typeface="SutonnyAMJ" pitchFamily="2" charset="0"/>
              </a:rPr>
              <a:t> </a:t>
            </a:r>
            <a:endParaRPr lang="en-US" sz="3600" b="1" dirty="0">
              <a:solidFill>
                <a:srgbClr val="66FFFF"/>
              </a:solidFill>
              <a:latin typeface="SutonnyAMJ" pitchFamily="2" charset="0"/>
              <a:cs typeface="SutonnyAMJ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১।গ্রহের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বুধ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কাছের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৮৮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প্রদক্ষিন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b="1" dirty="0">
              <a:solidFill>
                <a:srgbClr val="66FFFF"/>
              </a:solidFill>
            </a:endParaRPr>
          </a:p>
        </p:txBody>
      </p:sp>
      <p:pic>
        <p:nvPicPr>
          <p:cNvPr id="1026" name="Picture 2" descr="E:\Solar System\1 Mercury 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4753" y="1751756"/>
            <a:ext cx="4294447" cy="42786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শুক্র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সন্ধায়</a:t>
            </a: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সন্ধাতারা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ভোরে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শুকতারা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৫৯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দিনে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একবার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প্রদক্ষিন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b="1" dirty="0">
              <a:solidFill>
                <a:srgbClr val="66FFFF"/>
              </a:solidFill>
            </a:endParaRPr>
          </a:p>
        </p:txBody>
      </p:sp>
      <p:pic>
        <p:nvPicPr>
          <p:cNvPr id="16386" name="Picture 2" descr="E:\Solar System\Venus_astrologosdelmundo.ning.com_20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016194" cy="4010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</a:t>
            </a:r>
            <a:r>
              <a:rPr lang="en-US" sz="5400" b="1" dirty="0" err="1" smtClean="0">
                <a:solidFill>
                  <a:srgbClr val="FFFF00"/>
                </a:solidFill>
              </a:rPr>
              <a:t>য়</a:t>
            </a:r>
            <a:endParaRPr lang="en-US" sz="54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একমাত্র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উপযোগী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b="1" dirty="0">
              <a:solidFill>
                <a:srgbClr val="66FFFF"/>
              </a:solidFill>
            </a:endParaRPr>
          </a:p>
        </p:txBody>
      </p:sp>
      <p:pic>
        <p:nvPicPr>
          <p:cNvPr id="5122" name="Picture 2" descr="E:\Solar System\3 Earth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37" y="1676400"/>
            <a:ext cx="4233863" cy="41425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বায়ুমন্ডল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মঙ্গলের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বিজ্ঞানীরা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b="1" dirty="0">
              <a:solidFill>
                <a:srgbClr val="66FFFF"/>
              </a:solidFill>
            </a:endParaRPr>
          </a:p>
        </p:txBody>
      </p:sp>
      <p:pic>
        <p:nvPicPr>
          <p:cNvPr id="6147" name="Picture 3" descr="E:\Solar System\4 m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510" y="1676400"/>
            <a:ext cx="4248150" cy="408971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বৃহস্পতি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সবচেয়ে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গ্রহরাজ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sz="2800" b="1" dirty="0" smtClean="0">
              <a:solidFill>
                <a:srgbClr val="FFC000"/>
              </a:solidFill>
            </a:endParaRPr>
          </a:p>
          <a:p>
            <a:pPr algn="l"/>
            <a:endParaRPr lang="en-US" b="1" dirty="0">
              <a:solidFill>
                <a:srgbClr val="66FFFF"/>
              </a:solidFill>
            </a:endParaRPr>
          </a:p>
        </p:txBody>
      </p:sp>
      <p:pic>
        <p:nvPicPr>
          <p:cNvPr id="7170" name="Picture 2" descr="E:\Solar System\5 Jupit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4027" y="1676400"/>
            <a:ext cx="4224338" cy="3868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শনি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কতকগুলো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রিং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বলয়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endParaRPr lang="en-US" b="1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E:\Solar System\6 Satur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1676400"/>
            <a:ext cx="4565950" cy="3900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42672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গ্যাস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endParaRPr lang="en-US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 algn="l">
              <a:buFont typeface="Arial" pitchFamily="34" charset="0"/>
              <a:buChar char="•"/>
            </a:pP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নীল-সবুজ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218" name="Picture 2" descr="E:\Solar System\7 uranus 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901" y="1724890"/>
            <a:ext cx="4412629" cy="38544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isital Content\Animated Picture\Water flow\Animated-moving-cinemagraph-of-heavry-storm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219200"/>
          </a:xfrm>
        </p:spPr>
        <p:txBody>
          <a:bodyPr>
            <a:normAutofit/>
          </a:bodyPr>
          <a:lstStyle/>
          <a:p>
            <a:r>
              <a:rPr lang="en-US" sz="6000" b="1" dirty="0" err="1" smtClean="0">
                <a:solidFill>
                  <a:schemeClr val="bg1"/>
                </a:solidFill>
              </a:rPr>
              <a:t>শিক্ষক</a:t>
            </a:r>
            <a:r>
              <a:rPr lang="en-US" sz="6000" b="1" dirty="0" smtClean="0">
                <a:solidFill>
                  <a:schemeClr val="bg1"/>
                </a:solidFill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</a:rPr>
              <a:t>পরিচিতি</a:t>
            </a:r>
            <a:endParaRPr lang="en-US" sz="6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057400"/>
            <a:ext cx="5486400" cy="2362200"/>
          </a:xfrm>
        </p:spPr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pPr algn="l">
              <a:buFont typeface="Arial" pitchFamily="34" charset="0"/>
              <a:buChar char="•"/>
            </a:pPr>
            <a:r>
              <a:rPr lang="en-US" sz="8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7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</a:t>
            </a:r>
            <a:r>
              <a:rPr lang="en-US" sz="7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হামিদুজ্জামান</a:t>
            </a:r>
            <a:r>
              <a:rPr lang="en-US" sz="76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6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হামিদ</a:t>
            </a:r>
            <a:endParaRPr lang="en-US" sz="76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7000" dirty="0" smtClean="0"/>
              <a:t>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en-US" sz="7000" dirty="0" smtClean="0">
                <a:solidFill>
                  <a:srgbClr val="CCFFFF"/>
                </a:solidFill>
              </a:rPr>
              <a:t>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বিএন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এন্ড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r>
              <a:rPr lang="en-US" sz="7000" dirty="0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000" dirty="0" err="1" smtClean="0">
                <a:solidFill>
                  <a:srgbClr val="CC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মংলা</a:t>
            </a:r>
            <a:endParaRPr lang="en-US" sz="7000" dirty="0" smtClean="0">
              <a:solidFill>
                <a:srgbClr val="CC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 descr="D:\Pictures\Personal(B)\Hamid 3 - Copy - Cop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1828800"/>
            <a:ext cx="2819400" cy="33950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28600"/>
            <a:ext cx="7772400" cy="990601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গ্রহগুলোর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676400"/>
            <a:ext cx="4038600" cy="44958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৮।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b="1" dirty="0" smtClean="0">
                <a:solidFill>
                  <a:srgbClr val="E929C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নেপচুন</a:t>
            </a:r>
            <a:endParaRPr lang="en-US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b="1" dirty="0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অনেকটা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ইউরেনাসের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endParaRPr lang="en-US" sz="2800" b="1" dirty="0" smtClean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b="1" dirty="0">
              <a:solidFill>
                <a:srgbClr val="66FFFF"/>
              </a:solidFill>
            </a:endParaRPr>
          </a:p>
        </p:txBody>
      </p:sp>
      <p:pic>
        <p:nvPicPr>
          <p:cNvPr id="10242" name="Picture 2" descr="E:\Solar System\8 Neptu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2600"/>
            <a:ext cx="4108450" cy="384002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প্লুটোকে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দেয়ার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solidFill>
                  <a:schemeClr val="accent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dirty="0">
              <a:solidFill>
                <a:schemeClr val="accent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772400" cy="17526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প্লুটো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অসম্পূর্ণ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গ্রহের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বাদ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r>
              <a:rPr lang="en-US" sz="3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5239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66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মূল্যায়ণ</a:t>
            </a:r>
            <a:endParaRPr lang="en-US" sz="5400" b="1" dirty="0">
              <a:solidFill>
                <a:srgbClr val="66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1905000"/>
            <a:ext cx="7924800" cy="42672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</a:t>
            </a: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জ্যোতিষ্ক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l"/>
            <a:endParaRPr lang="en-US" dirty="0"/>
          </a:p>
        </p:txBody>
      </p:sp>
      <p:pic>
        <p:nvPicPr>
          <p:cNvPr id="19458" name="Picture 2" descr="E:\Solar System\1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0" y="3200400"/>
            <a:ext cx="4673600" cy="34909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1219199"/>
          </a:xfrm>
        </p:spPr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66FFFF"/>
                </a:solidFill>
              </a:rPr>
              <a:t>মূল্যায়ণ</a:t>
            </a:r>
            <a:endParaRPr lang="en-US" sz="5400" b="1" dirty="0">
              <a:solidFill>
                <a:srgbClr val="66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209800"/>
            <a:ext cx="7924800" cy="22098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সৌরজগত সম্পর্কে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</a:t>
            </a:r>
            <a:r>
              <a:rPr lang="en-US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টলেমীর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বল।</a:t>
            </a:r>
          </a:p>
          <a:p>
            <a:pPr algn="l">
              <a:buFont typeface="Wingdings" pitchFamily="2" charset="2"/>
              <a:buChar char="Ø"/>
            </a:pP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সম্পর্কে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কোপারনিকাস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</a:p>
          <a:p>
            <a:pPr algn="l">
              <a:buFont typeface="Wingdings" pitchFamily="2" charset="2"/>
              <a:buChar char="Ø"/>
            </a:pP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সম্পর্কে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r>
              <a:rPr lang="bn-IN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বল।</a:t>
            </a:r>
          </a:p>
          <a:p>
            <a:pPr algn="l">
              <a:buFont typeface="Wingdings" pitchFamily="2" charset="2"/>
              <a:buChar char="Ø"/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b="1" u="sng" dirty="0" err="1" smtClean="0">
                <a:solidFill>
                  <a:srgbClr val="FFFF00"/>
                </a:solidFill>
              </a:rPr>
              <a:t>বাড়ির</a:t>
            </a:r>
            <a:r>
              <a:rPr lang="en-US" sz="6000" b="1" u="sng" dirty="0" smtClean="0">
                <a:solidFill>
                  <a:srgbClr val="FFFF00"/>
                </a:solidFill>
              </a:rPr>
              <a:t> </a:t>
            </a:r>
            <a:r>
              <a:rPr lang="en-US" sz="6000" b="1" u="sng" dirty="0" err="1" smtClean="0">
                <a:solidFill>
                  <a:srgbClr val="FFFF00"/>
                </a:solidFill>
              </a:rPr>
              <a:t>কাজ</a:t>
            </a:r>
            <a:endParaRPr lang="en-US" sz="6000" b="1" u="sng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8229600" cy="3276600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CCFFFF"/>
                </a:solidFill>
              </a:rPr>
              <a:t>সকল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ধরনের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জ্যোতিষ্ক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সহ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সৌরজগতের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একটি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মডেল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চিত্র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আঁকবে</a:t>
            </a:r>
            <a:r>
              <a:rPr lang="en-US" sz="4800" b="1" dirty="0" smtClean="0">
                <a:solidFill>
                  <a:srgbClr val="CCFFFF"/>
                </a:solidFill>
              </a:rPr>
              <a:t>/</a:t>
            </a:r>
            <a:r>
              <a:rPr lang="en-US" sz="4800" b="1" dirty="0" err="1" smtClean="0">
                <a:solidFill>
                  <a:srgbClr val="CCFFFF"/>
                </a:solidFill>
              </a:rPr>
              <a:t>তৈরি</a:t>
            </a:r>
            <a:r>
              <a:rPr lang="en-US" sz="4800" b="1" dirty="0" smtClean="0">
                <a:solidFill>
                  <a:srgbClr val="CCFFFF"/>
                </a:solidFill>
              </a:rPr>
              <a:t> </a:t>
            </a:r>
            <a:r>
              <a:rPr lang="en-US" sz="4800" b="1" dirty="0" err="1" smtClean="0">
                <a:solidFill>
                  <a:srgbClr val="CCFFFF"/>
                </a:solidFill>
              </a:rPr>
              <a:t>করবে</a:t>
            </a:r>
            <a:endParaRPr lang="en-US" sz="48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90600"/>
            <a:ext cx="7543800" cy="4724399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FF00"/>
                </a:solidFill>
              </a:rPr>
              <a:t>THANKS</a:t>
            </a:r>
            <a:br>
              <a:rPr lang="en-US" sz="8800" b="1" dirty="0" smtClean="0">
                <a:solidFill>
                  <a:srgbClr val="FFFF00"/>
                </a:solidFill>
              </a:rPr>
            </a:br>
            <a:r>
              <a:rPr lang="en-US" sz="8800" b="1" dirty="0" smtClean="0">
                <a:solidFill>
                  <a:srgbClr val="00FF00"/>
                </a:solidFill>
              </a:rPr>
              <a:t> TO </a:t>
            </a:r>
            <a:br>
              <a:rPr lang="en-US" sz="8800" b="1" dirty="0" smtClean="0">
                <a:solidFill>
                  <a:srgbClr val="00FF00"/>
                </a:solidFill>
              </a:rPr>
            </a:br>
            <a:r>
              <a:rPr lang="en-US" sz="8800" b="1" dirty="0" smtClean="0">
                <a:solidFill>
                  <a:srgbClr val="CCFFFF"/>
                </a:solidFill>
              </a:rPr>
              <a:t>ALL</a:t>
            </a:r>
            <a:endParaRPr lang="en-US" sz="8800" b="1" dirty="0">
              <a:solidFill>
                <a:srgbClr val="CCFFFF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bn-IN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দেখা যায় ?</a:t>
            </a:r>
            <a:endParaRPr lang="en-US" sz="54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57" y="1447800"/>
            <a:ext cx="8565885" cy="4933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371600" y="2057400"/>
            <a:ext cx="6324600" cy="106680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3048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54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5400" b="1" dirty="0" smtClean="0">
                <a:solidFill>
                  <a:srgbClr val="FFFF00"/>
                </a:solidFill>
              </a:rPr>
              <a:t/>
            </a:r>
            <a:br>
              <a:rPr lang="en-US" sz="5400" b="1" dirty="0" smtClean="0">
                <a:solidFill>
                  <a:srgbClr val="FFFF00"/>
                </a:solidFill>
              </a:rPr>
            </a:b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ও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3714750"/>
            <a:ext cx="7772400" cy="26098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4000" b="1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b="1" dirty="0" smtClean="0">
                <a:solidFill>
                  <a:srgbClr val="FF66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lang="en-US" sz="40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 algn="ctr">
              <a:spcBef>
                <a:spcPct val="0"/>
              </a:spcBef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সপ্তম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শ্রেণি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</a:b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bn-IN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তোমরা...</a:t>
            </a: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387" y="1600200"/>
            <a:ext cx="8229600" cy="3352800"/>
          </a:xfrm>
        </p:spPr>
        <p:txBody>
          <a:bodyPr>
            <a:normAutofit fontScale="92500" lnSpcReduction="20000"/>
          </a:bodyPr>
          <a:lstStyle/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সম্পর্কে বিভিন্ন বিজ্ঞানীর দেওয়া তথ্য সমুহ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 কী তা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গঠন ব্যাখ্যা করতে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প্রতিটি গ্রহের পরিচয় বলতে পারবে।</a:t>
            </a:r>
          </a:p>
          <a:p>
            <a:pPr marL="742950" indent="-742950">
              <a:buFont typeface="+mj-lt"/>
              <a:buAutoNum type="arabicPeriod"/>
            </a:pPr>
            <a:r>
              <a:rPr lang="bn-IN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সৌরজগতের </a:t>
            </a:r>
            <a:r>
              <a:rPr lang="bn-IN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গঠন কাঠামোর চিত্র আঁকতে পারবে।</a:t>
            </a:r>
          </a:p>
          <a:p>
            <a:pPr marL="0" indent="0">
              <a:buNone/>
            </a:pPr>
            <a:endParaRPr lang="bn-IN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9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10600" cy="4571999"/>
          </a:xfrm>
        </p:spPr>
        <p:txBody>
          <a:bodyPr>
            <a:normAutofit/>
          </a:bodyPr>
          <a:lstStyle/>
          <a:p>
            <a:r>
              <a:rPr lang="en-US" sz="48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br>
              <a:rPr lang="en-US" sz="48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4800" b="1" dirty="0" smtClean="0">
                <a:solidFill>
                  <a:srgbClr val="FF0000"/>
                </a:solidFill>
              </a:rPr>
              <a:t/>
            </a:r>
            <a:br>
              <a:rPr lang="en-US" sz="4800" b="1" dirty="0" smtClean="0">
                <a:solidFill>
                  <a:srgbClr val="FF0000"/>
                </a:solidFill>
              </a:rPr>
            </a:br>
            <a:r>
              <a:rPr lang="en-US" sz="4800" b="1" dirty="0" smtClean="0">
                <a:solidFill>
                  <a:schemeClr val="bg1"/>
                </a:solidFill>
              </a:rPr>
              <a:t/>
            </a:r>
            <a:br>
              <a:rPr lang="en-US" sz="4800" b="1" dirty="0" smtClean="0">
                <a:solidFill>
                  <a:schemeClr val="bg1"/>
                </a:solidFill>
              </a:rPr>
            </a:b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সূর্যের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r>
              <a:rPr lang="en-US" sz="48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অ্যারিস্টটল</a:t>
            </a:r>
            <a:r>
              <a:rPr lang="en-US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টলেমীর</a:t>
            </a:r>
            <a:r>
              <a:rPr lang="en-US" b="1" u="sng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u="sng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b="1" u="sng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3546765"/>
            <a:ext cx="1905000" cy="491835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solidFill>
                  <a:srgbClr val="00FF00"/>
                </a:solidFill>
              </a:rPr>
              <a:t>অ্যারিস্টটল</a:t>
            </a:r>
            <a:endParaRPr lang="en-US" sz="2800" dirty="0">
              <a:solidFill>
                <a:srgbClr val="00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" y="6220980"/>
            <a:ext cx="1600200" cy="574675"/>
          </a:xfrm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FFFF00"/>
                </a:solidFill>
              </a:rPr>
              <a:t>টলেমী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D:\3-SSC\Physics New\1\7 Ptolemy (AD 127-151) the Egyptian astronomer and mathematician.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745" y="4052455"/>
            <a:ext cx="1778000" cy="2133600"/>
          </a:xfrm>
          <a:prstGeom prst="rect">
            <a:avLst/>
          </a:prstGeom>
          <a:noFill/>
        </p:spPr>
      </p:pic>
      <p:pic>
        <p:nvPicPr>
          <p:cNvPr id="2051" name="Picture 3" descr="D:\3-SSC\Biology\Biology 1st\aristot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1828800" cy="210312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667000" y="1371600"/>
            <a:ext cx="5715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smtClean="0">
                <a:solidFill>
                  <a:srgbClr val="00FF00"/>
                </a:solidFill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ঘোরে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pic>
        <p:nvPicPr>
          <p:cNvPr id="2052" name="Picture 4" descr="E:\Solar System\image009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2971800"/>
            <a:ext cx="4730151" cy="35814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743200" y="2057400"/>
            <a:ext cx="57150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কেন্দ্র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করেই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2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ঘুরছে</a:t>
            </a:r>
            <a:r>
              <a:rPr lang="en-US" sz="3200" b="1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10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</a:rPr>
              <a:t>কোপারনিকাস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এর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মতবাদ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6600" y="1447800"/>
            <a:ext cx="5486400" cy="1142999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পৃথিবীকেন্দ্রিক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পরিবর্তে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সূর্যকেন্দ্রিক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মডেলের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প্রস্তাব</a:t>
            </a:r>
            <a:r>
              <a:rPr lang="en-US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8" name="Picture 4" descr="E:\Solar System\aristarchus_and_copernicus.gi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048000"/>
            <a:ext cx="4419164" cy="3328269"/>
          </a:xfrm>
          <a:prstGeom prst="rect">
            <a:avLst/>
          </a:prstGeom>
          <a:noFill/>
        </p:spPr>
      </p:pic>
      <p:pic>
        <p:nvPicPr>
          <p:cNvPr id="10" name="Picture 3" descr="D:\3-SSC\Physics New\1\18 Nikolaus Copernicus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33" y="1593275"/>
            <a:ext cx="3069582" cy="3575989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304800" y="5181600"/>
            <a:ext cx="2895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কোপারনিকাস</a:t>
            </a:r>
            <a:r>
              <a:rPr lang="en-US" sz="44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(১৪৭৩-১৫৪৩)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গ্যালিলিও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কেপলার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মতবাদ</a:t>
            </a:r>
            <a:endParaRPr lang="en-US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16200000">
            <a:off x="-190500" y="2781300"/>
            <a:ext cx="2362200" cy="609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en-US" sz="8400" b="1" dirty="0" err="1" smtClean="0">
                <a:solidFill>
                  <a:srgbClr val="FFC000"/>
                </a:solidFill>
              </a:rPr>
              <a:t>গ্যালিলিও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2052" name="Picture 4" descr="D:\3-SSC\Physics New\1\21 Galileo_portrait_oval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1709" y="1253835"/>
            <a:ext cx="2836891" cy="3682101"/>
          </a:xfrm>
          <a:prstGeom prst="rect">
            <a:avLst/>
          </a:prstGeom>
          <a:noFill/>
        </p:spPr>
      </p:pic>
      <p:pic>
        <p:nvPicPr>
          <p:cNvPr id="2053" name="Picture 5" descr="D:\3-SSC\Physics New\1\19 kepler 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3600" y="1447800"/>
            <a:ext cx="2286000" cy="3140075"/>
          </a:xfrm>
          <a:prstGeom prst="rect">
            <a:avLst/>
          </a:prstGeom>
          <a:noFill/>
        </p:spPr>
      </p:pic>
      <p:sp>
        <p:nvSpPr>
          <p:cNvPr id="9" name="Content Placeholder 3"/>
          <p:cNvSpPr txBox="1">
            <a:spLocks/>
          </p:cNvSpPr>
          <p:nvPr/>
        </p:nvSpPr>
        <p:spPr>
          <a:xfrm rot="16200000">
            <a:off x="4533900" y="2705100"/>
            <a:ext cx="2057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6700" b="1" dirty="0" err="1" smtClean="0">
                <a:solidFill>
                  <a:srgbClr val="FFC000"/>
                </a:solidFill>
              </a:rPr>
              <a:t>কেপলার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4953000"/>
            <a:ext cx="86868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গ্যালিলিও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কেপলার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কোপারনিকাসের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মতবাদের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উপর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প্রমান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হাজির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করেন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বর্তমানে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সূর্যকেন্দ্রিক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এই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মডেল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প্রমানিত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সর্বজন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kumimoji="0" lang="en-US" sz="3200" b="1" i="0" u="none" strike="noStrike" kern="1200" cap="none" spc="0" normalizeH="0" noProof="0" dirty="0" err="1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সীকৃত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1016</TotalTime>
  <Words>501</Words>
  <Application>Microsoft Office PowerPoint</Application>
  <PresentationFormat>On-screen Show (4:3)</PresentationFormat>
  <Paragraphs>89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SutonnyAMJ</vt:lpstr>
      <vt:lpstr>Wingdings</vt:lpstr>
      <vt:lpstr>Office Theme</vt:lpstr>
      <vt:lpstr>স্বাগতম</vt:lpstr>
      <vt:lpstr>শিক্ষক পরিচিতি</vt:lpstr>
      <vt:lpstr>চিত্রে কী দেখা যায় ?</vt:lpstr>
      <vt:lpstr> আজকের পাঠ  সৌরজগৎ ও আমাদের পৃথিবী  </vt:lpstr>
      <vt:lpstr>এই পাঠ শেষে তোমরা...</vt:lpstr>
      <vt:lpstr>পৃথিবীর চারপাশে সূর্য ঘোরে ?  অথবা  সূর্যের চারপাশে পৃথিবী ঘোরে ? </vt:lpstr>
      <vt:lpstr>অ্যারিস্টটল ও টলেমীর মতবাদ</vt:lpstr>
      <vt:lpstr>কোপারনিকাস এর মতবাদ</vt:lpstr>
      <vt:lpstr>গ্যালিলিও ও কেপলার এর মতবাদ</vt:lpstr>
      <vt:lpstr>সৌরজগত কী ?</vt:lpstr>
      <vt:lpstr>সৌরজগতের গঠন ও পরিচয়</vt:lpstr>
      <vt:lpstr>সূর্যের পরিচয়</vt:lpstr>
      <vt:lpstr>গ্রহগুলোর পরিচয়</vt:lpstr>
      <vt:lpstr>গ্রহগুলোর পরিচয়</vt:lpstr>
      <vt:lpstr>গ্রহগুলোর পরিচয়</vt:lpstr>
      <vt:lpstr>গ্রহগুলোর পরিচয়</vt:lpstr>
      <vt:lpstr>গ্রহগুলোর পরিচয়</vt:lpstr>
      <vt:lpstr>গ্রহগুলোর পরিচয়</vt:lpstr>
      <vt:lpstr>গ্রহগুলোর পরিচয়</vt:lpstr>
      <vt:lpstr>গ্রহগুলোর পরিচয়</vt:lpstr>
      <vt:lpstr>প্লুটোকে গ্রহের তালিকা থেকে বাদ দেয়ার কারন কী ?</vt:lpstr>
      <vt:lpstr>মূল্যায়ণ</vt:lpstr>
      <vt:lpstr>মূল্যায়ণ</vt:lpstr>
      <vt:lpstr>বাড়ির কাজ</vt:lpstr>
      <vt:lpstr>THANKS  TO  ALL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HAMID</dc:creator>
  <cp:lastModifiedBy>gs</cp:lastModifiedBy>
  <cp:revision>180</cp:revision>
  <dcterms:created xsi:type="dcterms:W3CDTF">2014-09-21T09:45:36Z</dcterms:created>
  <dcterms:modified xsi:type="dcterms:W3CDTF">2020-10-12T16:04:02Z</dcterms:modified>
</cp:coreProperties>
</file>