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7" r:id="rId2"/>
    <p:sldId id="297" r:id="rId3"/>
    <p:sldId id="295" r:id="rId4"/>
    <p:sldId id="281" r:id="rId5"/>
    <p:sldId id="292" r:id="rId6"/>
    <p:sldId id="278" r:id="rId7"/>
    <p:sldId id="285" r:id="rId8"/>
    <p:sldId id="289" r:id="rId9"/>
    <p:sldId id="282" r:id="rId10"/>
    <p:sldId id="294" r:id="rId11"/>
    <p:sldId id="261" r:id="rId12"/>
    <p:sldId id="262" r:id="rId13"/>
    <p:sldId id="263" r:id="rId14"/>
    <p:sldId id="287" r:id="rId15"/>
    <p:sldId id="264" r:id="rId16"/>
    <p:sldId id="265" r:id="rId17"/>
    <p:sldId id="286" r:id="rId18"/>
    <p:sldId id="266" r:id="rId19"/>
    <p:sldId id="267" r:id="rId20"/>
    <p:sldId id="268" r:id="rId21"/>
    <p:sldId id="269" r:id="rId22"/>
    <p:sldId id="270" r:id="rId23"/>
    <p:sldId id="272" r:id="rId24"/>
    <p:sldId id="273" r:id="rId25"/>
    <p:sldId id="275" r:id="rId26"/>
    <p:sldId id="277" r:id="rId27"/>
    <p:sldId id="27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99"/>
    <a:srgbClr val="FF0066"/>
    <a:srgbClr val="FF66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8" autoAdjust="0"/>
    <p:restoredTop sz="94662" autoAdjust="0"/>
  </p:normalViewPr>
  <p:slideViewPr>
    <p:cSldViewPr>
      <p:cViewPr>
        <p:scale>
          <a:sx n="100" d="100"/>
          <a:sy n="100" d="100"/>
        </p:scale>
        <p:origin x="-768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B0D94-C4EC-43AD-8104-43600C780EE0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51CCC-57F8-45BF-ADD6-DEB14F64F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50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51CCC-57F8-45BF-ADD6-DEB14F64FA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81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48E82-559A-4324-A0E1-4AE0F36CBE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21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51CCC-57F8-45BF-ADD6-DEB14F64FA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53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51CCC-57F8-45BF-ADD6-DEB14F64FA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97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51CCC-57F8-45BF-ADD6-DEB14F64FAB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71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51CCC-57F8-45BF-ADD6-DEB14F64FAB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09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60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rame 4"/>
          <p:cNvSpPr/>
          <p:nvPr userDrawn="1"/>
        </p:nvSpPr>
        <p:spPr>
          <a:xfrm>
            <a:off x="190507" y="156521"/>
            <a:ext cx="8762999" cy="6553200"/>
          </a:xfrm>
          <a:prstGeom prst="frame">
            <a:avLst>
              <a:gd name="adj1" fmla="val 259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00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blinds dir="vert"/>
      </p:transition>
    </mc:Choice>
    <mc:Fallback xmlns="">
      <p:transition spd="med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37CED-D9C2-4C7C-8793-E6C0DFF075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hf hdr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366194"/>
            <a:ext cx="4267200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6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cwiwPwZ</a:t>
            </a:r>
            <a:r>
              <a:rPr lang="bn-IN" dirty="0" smtClean="0">
                <a:solidFill>
                  <a:srgbClr val="7030A0"/>
                </a:solidFill>
              </a:rPr>
              <a:t>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" name="Plaque 8"/>
          <p:cNvSpPr/>
          <p:nvPr/>
        </p:nvSpPr>
        <p:spPr>
          <a:xfrm>
            <a:off x="4876802" y="1275119"/>
            <a:ext cx="3896983" cy="684897"/>
          </a:xfrm>
          <a:prstGeom prst="plaque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bn-IN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3600" dirty="0">
                <a:solidFill>
                  <a:srgbClr val="7030A0"/>
                </a:solidFill>
              </a:rPr>
              <a:t> 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10" name="Plaque 9"/>
          <p:cNvSpPr/>
          <p:nvPr/>
        </p:nvSpPr>
        <p:spPr>
          <a:xfrm>
            <a:off x="349469" y="1275119"/>
            <a:ext cx="4527329" cy="682938"/>
          </a:xfrm>
          <a:prstGeom prst="plaque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IN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3600" dirty="0" smtClean="0">
                <a:solidFill>
                  <a:srgbClr val="7030A0"/>
                </a:solidFill>
              </a:rPr>
              <a:t> 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11" name="Plaque 10"/>
          <p:cNvSpPr/>
          <p:nvPr/>
        </p:nvSpPr>
        <p:spPr>
          <a:xfrm>
            <a:off x="360079" y="2036260"/>
            <a:ext cx="3231931" cy="4466128"/>
          </a:xfrm>
          <a:prstGeom prst="plaque">
            <a:avLst/>
          </a:prstGeom>
          <a:blipFill>
            <a:blip r:embed="rId4"/>
            <a:tile tx="0" ty="0" sx="100000" sy="100000" flip="none" algn="tl"/>
          </a:blipFill>
          <a:ln w="762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তরুন</a:t>
            </a:r>
            <a:r>
              <a:rPr lang="en-US" sz="2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2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endParaRPr lang="en-US" sz="20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(প্রভাষক)</a:t>
            </a:r>
            <a:endParaRPr lang="en-US" sz="2000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endParaRPr lang="en-US" b="1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শরণখোলা</a:t>
            </a:r>
            <a: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শরণখোলা</a:t>
            </a:r>
            <a:r>
              <a:rPr lang="en-US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বাগেরহাট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16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01725587938</a:t>
            </a:r>
          </a:p>
          <a:p>
            <a:pPr algn="ctr"/>
            <a:r>
              <a:rPr lang="en-US" sz="1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E-mail no-tarunsoc82@gmail.com.</a:t>
            </a:r>
            <a:r>
              <a:rPr lang="bn-BD" sz="105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05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lowchart: Card 12"/>
          <p:cNvSpPr/>
          <p:nvPr/>
        </p:nvSpPr>
        <p:spPr>
          <a:xfrm>
            <a:off x="6333663" y="2057400"/>
            <a:ext cx="2440122" cy="4466128"/>
          </a:xfrm>
          <a:prstGeom prst="flowChartPunchedCard">
            <a:avLst/>
          </a:prstGeom>
          <a:blipFill>
            <a:blip r:embed="rId4"/>
            <a:tile tx="0" ty="0" sx="100000" sy="100000" flip="none" algn="tl"/>
          </a:blipFill>
          <a:ln w="7620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Av‡jvPbvi</a:t>
            </a:r>
            <a:endParaRPr lang="en-US" sz="2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welq</a:t>
            </a:r>
            <a:r>
              <a:rPr lang="en-US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: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Aciv‡ai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KviY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|</a:t>
            </a:r>
            <a:endParaRPr lang="en-US" sz="2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একাদশ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- </a:t>
            </a:r>
            <a:r>
              <a:rPr lang="en-US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শ্রেণি,প্রথম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পত্র</a:t>
            </a:r>
            <a:endParaRPr lang="en-US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অধ্যায়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১০ম</a:t>
            </a:r>
            <a:r>
              <a:rPr lang="bn-BD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anose="02000000000000000000" pitchFamily="2" charset="0"/>
              </a:rPr>
              <a:t/>
            </a:r>
            <a:br>
              <a:rPr lang="bn-BD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NikoshBAN" panose="02000000000000000000" pitchFamily="2" charset="0"/>
              </a:rPr>
            </a:br>
            <a:r>
              <a:rPr lang="en-US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সমাজবিজ্ঞান</a:t>
            </a:r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বিভাগ</a:t>
            </a:r>
            <a:endParaRPr lang="en-US" sz="24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তারিখ:১১/১০/২০20</a:t>
            </a:r>
            <a:endParaRPr lang="en-US" sz="20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" name="Picture 2" descr="C:\Users\HP\Desktop\Picture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272" y="2057400"/>
            <a:ext cx="2469928" cy="4423848"/>
          </a:xfrm>
          <a:prstGeom prst="rect">
            <a:avLst/>
          </a:prstGeom>
          <a:noFill/>
          <a:ln w="76200"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530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ছবি\abause-211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8625"/>
            <a:ext cx="8229600" cy="6048375"/>
          </a:xfrm>
          <a:prstGeom prst="rect">
            <a:avLst/>
          </a:prstGeom>
          <a:noFill/>
          <a:ln w="76200">
            <a:solidFill>
              <a:srgbClr val="FF33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870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blinds dir="vert"/>
      </p:transition>
    </mc:Choice>
    <mc:Fallback xmlns="">
      <p:transition spd="med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32B0B49-DEC7-4BBD-8F4F-236C4780B0E8}"/>
              </a:ext>
            </a:extLst>
          </p:cNvPr>
          <p:cNvSpPr txBox="1"/>
          <p:nvPr/>
        </p:nvSpPr>
        <p:spPr>
          <a:xfrm>
            <a:off x="609600" y="762000"/>
            <a:ext cx="8077200" cy="523220"/>
          </a:xfrm>
          <a:prstGeom prst="rect">
            <a:avLst/>
          </a:prstGeom>
          <a:solidFill>
            <a:srgbClr val="66FF66"/>
          </a:solidFill>
          <a:ln w="7620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অপরাধের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8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7BA1F5A-9C67-4757-AC0F-455386424F9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447801"/>
            <a:ext cx="8077200" cy="4419600"/>
          </a:xfrm>
          <a:blipFill>
            <a:blip r:embed="rId3"/>
            <a:tile tx="0" ty="0" sx="100000" sy="100000" flip="none" algn="tl"/>
          </a:blipFill>
          <a:ln w="76200"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as-IN" sz="2400" dirty="0" smtClean="0">
                <a:latin typeface="SutonnyMJ" pitchFamily="2" charset="0"/>
                <a:cs typeface="Nikosh" panose="02000000000000000000" pitchFamily="2" charset="0"/>
              </a:rPr>
              <a:t>ভ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ৌগলিক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কারণ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দ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ৈ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হ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ি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ক 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ও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ম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ানসিক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প্রক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ৃ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ত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ি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বংশগত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কারণ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অর্থন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ৈ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ত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ি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ক 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ক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র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ণ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মনস্তাত্ত্বিক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কারণ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>
                <a:latin typeface="SutonnyMJ" pitchFamily="2" charset="0"/>
                <a:cs typeface="SutonnyMJ" pitchFamily="2" charset="0"/>
              </a:rPr>
              <a:t>অর্থন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ৈ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ত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ি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ক 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ক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র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ণ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সামাজিক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কারণ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0" indent="0">
              <a:buNone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. ১.</a:t>
            </a:r>
            <a:r>
              <a:rPr lang="as-IN" sz="2400" dirty="0" smtClean="0">
                <a:latin typeface="SutonnyMJ" pitchFamily="2" charset="0"/>
                <a:cs typeface="Nikosh" panose="02000000000000000000" pitchFamily="2" charset="0"/>
              </a:rPr>
              <a:t>প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র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ি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ব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র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িক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পরিবে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শ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২.খেলা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ধ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ু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ল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ার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পরিবেশ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৩.শি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ক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ষ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া </a:t>
            </a:r>
            <a:r>
              <a:rPr lang="as-IN" sz="2400" dirty="0" smtClean="0">
                <a:latin typeface="SutonnyMJ" pitchFamily="2" charset="0"/>
                <a:cs typeface="Nikosh" panose="02000000000000000000" pitchFamily="2" charset="0"/>
              </a:rPr>
              <a:t>প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্রতি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ষ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্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ঠ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ন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৪.</a:t>
            </a:r>
            <a:r>
              <a:rPr lang="as-IN" sz="2400" dirty="0" smtClean="0">
                <a:latin typeface="SutonnyMJ" pitchFamily="2" charset="0"/>
                <a:cs typeface="Nikosh" panose="02000000000000000000" pitchFamily="2" charset="0"/>
              </a:rPr>
              <a:t>স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ম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জ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ি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ক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র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ীতিনীতি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৫.শ্রেণি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বৈষম্য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৬.কোর্ট 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ও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জেল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খ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া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ন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া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৭.</a:t>
            </a:r>
            <a:r>
              <a:rPr lang="as-IN" sz="2400" dirty="0" smtClean="0">
                <a:latin typeface="SutonnyMJ" pitchFamily="2" charset="0"/>
                <a:cs typeface="Nikosh" panose="02000000000000000000" pitchFamily="2" charset="0"/>
              </a:rPr>
              <a:t>জ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টিল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সমাজব্যবস্</a:t>
            </a:r>
            <a:r>
              <a:rPr lang="as-IN" sz="2400" dirty="0">
                <a:latin typeface="SutonnyMJ" pitchFamily="2" charset="0"/>
                <a:cs typeface="Nikosh" panose="02000000000000000000" pitchFamily="2" charset="0"/>
              </a:rPr>
              <a:t>থ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া </a:t>
            </a:r>
          </a:p>
          <a:p>
            <a:pPr marL="0" indent="0">
              <a:buNone/>
            </a:pPr>
            <a:endParaRPr lang="en-US" sz="3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2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1B3E1F-BE0E-4E08-B30F-E7BA3EBAD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8077200" cy="533400"/>
          </a:xfrm>
          <a:blipFill>
            <a:blip r:embed="rId2"/>
            <a:tile tx="0" ty="0" sx="100000" sy="100000" flip="none" algn="tl"/>
          </a:blipFill>
          <a:ln w="57150">
            <a:solidFill>
              <a:srgbClr val="66FF66"/>
            </a:solidFill>
          </a:ln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ভৌগলিক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পরিবেশ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8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9D3EDA0F-7F8A-48AD-9985-0C318C21971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05607"/>
            <a:ext cx="3733800" cy="2590800"/>
          </a:xfrm>
          <a:ln w="76200">
            <a:solidFill>
              <a:srgbClr val="00B0F0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70C1000-AF63-4806-B0B8-662E2091D40B}"/>
              </a:ext>
            </a:extLst>
          </p:cNvPr>
          <p:cNvSpPr txBox="1"/>
          <p:nvPr/>
        </p:nvSpPr>
        <p:spPr>
          <a:xfrm>
            <a:off x="469025" y="4245895"/>
            <a:ext cx="8217777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ভৌগোলিক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কারণও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অপরাধ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প্রবনতার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প্রভাব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বিস্তার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থাকে।পাহাড়ি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অঞ্চল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চরাঞ্চলের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বৈরী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প্রাকৃতিক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পরিবেশে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লোক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অপরাধপ্রবণ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পড়ে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আবহাওয়ার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পরিবর্তন,চন্দ্রকলার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হ্রাস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ফলেও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অপরাধের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তারতম্য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পরিলক্ষিত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বাংলাদেশে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জুন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ডিসেম্বরে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চুরি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ডাকাতি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বেড়ে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যায়,কেননা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এ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গ্রাম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গঞ্জের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মানুষের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কাছে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নগত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টাকা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78CD5F49-5099-41B6-B112-BEB8248392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911" y="1524000"/>
            <a:ext cx="3994467" cy="2590800"/>
          </a:xfrm>
          <a:prstGeom prst="rect">
            <a:avLst/>
          </a:prstGeom>
          <a:ln w="76200">
            <a:solidFill>
              <a:srgbClr val="7030A0"/>
            </a:solidFill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1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B21C54-2CA2-41A0-9F4F-057FD6AA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153400" cy="609600"/>
          </a:xfrm>
          <a:solidFill>
            <a:schemeClr val="bg2">
              <a:lumMod val="90000"/>
            </a:schemeClr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7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দৈহিক</a:t>
            </a:r>
            <a:r>
              <a:rPr lang="en-US" sz="27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7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 </a:t>
            </a:r>
            <a:r>
              <a:rPr lang="en-US" sz="2700" dirty="0" err="1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sz="27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700" dirty="0" err="1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প্রকৃতি</a:t>
            </a:r>
            <a:r>
              <a:rPr lang="en-US" sz="27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4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3074" name="Picture 2" descr="C:\Users\HP\Desktop\download (9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3810000" cy="3140613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6A1BC2F-F457-44F1-8669-EE0ABA0D76D2}"/>
              </a:ext>
            </a:extLst>
          </p:cNvPr>
          <p:cNvSpPr txBox="1"/>
          <p:nvPr/>
        </p:nvSpPr>
        <p:spPr>
          <a:xfrm>
            <a:off x="441435" y="4876800"/>
            <a:ext cx="8092965" cy="95410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সাধারণত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বিকার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বা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শারীরিক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অসুস্থতা,দৈহিক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গঠনে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খাটো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দুর্বল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ব্যক্তিরা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অপরাধী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BA008959-FFA3-4D5D-AD41-15FA8DCCF0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00200"/>
            <a:ext cx="3809999" cy="3140613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7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648200"/>
            <a:ext cx="7924800" cy="18158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>
                <a:latin typeface="SutonnyMJ" pitchFamily="2" charset="0"/>
                <a:cs typeface="SutonnyMJ" pitchFamily="2" charset="0"/>
              </a:rPr>
              <a:t>g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b¯ÍvwË¡K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Kvi‡b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Aciva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msNwUZ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weKvi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Amy¯’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Aciv‡ai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endParaRPr lang="en-US" sz="28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A008959-FFA3-4D5D-AD41-15FA8DCCF0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95400"/>
            <a:ext cx="3810000" cy="3200400"/>
          </a:xfrm>
          <a:prstGeom prst="rect">
            <a:avLst/>
          </a:prstGeom>
          <a:solidFill>
            <a:schemeClr val="bg2">
              <a:lumMod val="75000"/>
            </a:schemeClr>
          </a:solidFill>
          <a:ln w="76200">
            <a:solidFill>
              <a:schemeClr val="bg2">
                <a:lumMod val="7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09600" y="578097"/>
            <a:ext cx="777240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b¯ÍvwË¡K</a:t>
            </a:r>
            <a:r>
              <a:rPr lang="en-US" sz="28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KviY</a:t>
            </a:r>
            <a:endParaRPr lang="en-US" sz="28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050" name="Picture 2" descr="C:\Users\HP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95400"/>
            <a:ext cx="3629025" cy="3181350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15000" y="6454557"/>
            <a:ext cx="2514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2FEDC4-D00B-444F-9A6E-271150319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533400"/>
            <a:ext cx="7650867" cy="544291"/>
          </a:xfrm>
          <a:blipFill>
            <a:blip r:embed="rId2"/>
            <a:tile tx="0" ty="0" sx="100000" sy="100000" flip="none" algn="tl"/>
          </a:blipFill>
          <a:ln w="57150">
            <a:solidFill>
              <a:srgbClr val="FF66FF"/>
            </a:solidFill>
          </a:ln>
        </p:spPr>
        <p:txBody>
          <a:bodyPr anchor="t">
            <a:noAutofit/>
          </a:bodyPr>
          <a:lstStyle/>
          <a:p>
            <a:pPr marL="0" indent="0" algn="ctr">
              <a:buNone/>
            </a:pP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eskMZ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KviY</a:t>
            </a:r>
            <a:endParaRPr lang="en-US" sz="36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6E99D09-A32A-48A1-A7ED-D92EA117180C}"/>
              </a:ext>
            </a:extLst>
          </p:cNvPr>
          <p:cNvSpPr txBox="1"/>
          <p:nvPr/>
        </p:nvSpPr>
        <p:spPr>
          <a:xfrm>
            <a:off x="488066" y="4495800"/>
            <a:ext cx="7848600" cy="19389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বংশগত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কারণে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মানুষ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অপরাধপ্রবণ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এমন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দৃষ্টান্ত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বিরল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তবে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একজন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অপরাধীর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পরিবারে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কিংবা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অপরাধপ্রবণ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পরিবেশে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শিশু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লালিত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-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পালিত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হলে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অপরাধী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হওয়ার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আশঙ্কা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যেমন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পতিতার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মেয়ে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পতিতা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কিংবা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চোর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-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ডাকাতের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ছেলে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চোর-ডাকাত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দৈহিক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গুণাবলি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জীনের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বংশ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পরস্পরায়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বর্তায়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এটাই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কাউকে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অপরাধী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গড়ে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তোলে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86E31035-197B-42FB-8006-C82709BF90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0"/>
            <a:ext cx="3771900" cy="2590800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C393C2D9-2EA1-415C-B9A2-30E2518F08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524000"/>
            <a:ext cx="3581400" cy="259080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3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FA6401-7F86-4BD1-B8CA-3CCC99B2F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84" y="457201"/>
            <a:ext cx="8078017" cy="699789"/>
          </a:xfrm>
          <a:solidFill>
            <a:schemeClr val="bg2"/>
          </a:solidFill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400" dirty="0" err="1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অর্থনৈতিক</a:t>
            </a:r>
            <a:r>
              <a:rPr lang="en-US" sz="24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2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24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070F231-912B-4932-8173-565446B8E0AB}"/>
              </a:ext>
            </a:extLst>
          </p:cNvPr>
          <p:cNvSpPr txBox="1"/>
          <p:nvPr/>
        </p:nvSpPr>
        <p:spPr>
          <a:xfrm>
            <a:off x="667408" y="4684774"/>
            <a:ext cx="8000999" cy="163121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FF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উন্নয়নশীল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দেশে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অর্থণীতিতে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পুঁজিবাদী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ভাবধারা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প্রচলিত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উৎপাদন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যন্ত্রে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ব্যক্তিগত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মালিকানা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স্বীকৃত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থাকায়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মালিক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শ্রেণী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শোষনের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মাধ্যমে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সম্পদের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পাহাড়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গড়ে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তুলছে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ফলে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সমাজে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দেখা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দিচ্ছে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সম্পদের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অসম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বন্টন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মানুষ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ন্যায্য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অধিকার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বঞ্চিত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ক্রমে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অপরাধের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দিকে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ঝুঁকে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পড়ছে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83678E3D-A6D0-41E8-85ED-4E90C0AEA0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308539"/>
            <a:ext cx="3694125" cy="3175985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B3C8FE4-1BFB-43E0-B270-E28D139FFB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49384"/>
            <a:ext cx="3905907" cy="3161415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7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9125" y="1447800"/>
            <a:ext cx="8001000" cy="23698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66FF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KviY</a:t>
            </a:r>
            <a:endParaRPr lang="en-US" sz="40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Aw¯’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iZv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ev‡ai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Aeÿq,Akøxj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QvqvQwe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,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wbivcËvnxbZv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cÖf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KviYI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Aciv‡ai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`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vqx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9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8CB7C5-1A37-4D11-9B6C-67D10DF19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221" y="228600"/>
            <a:ext cx="8056179" cy="1066800"/>
          </a:xfrm>
          <a:solidFill>
            <a:schemeClr val="accent2">
              <a:lumMod val="60000"/>
              <a:lumOff val="40000"/>
            </a:schemeClr>
          </a:solidFill>
          <a:ln w="76200">
            <a:solidFill>
              <a:srgbClr val="66FF66"/>
            </a:solidFill>
          </a:ln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1800" dirty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1800" dirty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24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পারিবারিক</a:t>
            </a:r>
            <a:r>
              <a:rPr lang="en-US" sz="2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পরিবেশ</a:t>
            </a:r>
            <a:r>
              <a:rPr lang="en-US" sz="2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18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99E0F623-3D23-49FF-A452-4E2D15F2F96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2557417" cy="3046434"/>
          </a:xfrm>
          <a:ln w="76200">
            <a:solidFill>
              <a:srgbClr val="0070C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C0EEAAD-8490-4B5C-857F-F69508817457}"/>
              </a:ext>
            </a:extLst>
          </p:cNvPr>
          <p:cNvSpPr txBox="1"/>
          <p:nvPr/>
        </p:nvSpPr>
        <p:spPr>
          <a:xfrm>
            <a:off x="421726" y="4724400"/>
            <a:ext cx="8341274" cy="1938992"/>
          </a:xfrm>
          <a:prstGeom prst="rect">
            <a:avLst/>
          </a:prstGeom>
          <a:solidFill>
            <a:schemeClr val="bg2">
              <a:lumMod val="90000"/>
            </a:schemeClr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পিতামাতার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ঝগড়া,অশান্তি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,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নির্যাতন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পারিবারিক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কারনেও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মানুষ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অপরাধ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তাছাড়া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ভালোবাশার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অভাব,নিরাপত্তাহীনতা,নি:সঙ্গতা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হতাসার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কারনেও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মানুষ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অপরাধী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থাকে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পরিবরি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ভাঙ্গনের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কারনে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পরিবারের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সাথে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আশেপাশের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কারো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ঝগড়া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কিংবা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নির্যাতনের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শিকার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হলে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মাসুষ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অপরাধ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সুস্থ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সুন্দর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পারিবারিক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পরিবেশের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অভাব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অস্বাস্থ্যকর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অস্বাভাবিক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পরিবেশের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প্রভাবের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ফলে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মানুষ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অপরাধ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790FEED-A89E-485A-A1E3-071AF4B72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027" y="1469985"/>
            <a:ext cx="2467373" cy="3046434"/>
          </a:xfrm>
          <a:prstGeom prst="rect">
            <a:avLst/>
          </a:prstGeom>
          <a:ln w="76200">
            <a:solidFill>
              <a:srgbClr val="7030A0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F8BDA7C-F145-4CE1-9C0D-FE496CAA3B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017" y="1447800"/>
            <a:ext cx="2285999" cy="3046434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Tarun</a:t>
            </a:r>
            <a:r>
              <a:rPr lang="en-US" dirty="0" smtClean="0"/>
              <a:t> Kumar </a:t>
            </a:r>
            <a:r>
              <a:rPr lang="en-US" dirty="0" err="1" smtClean="0"/>
              <a:t>Biswas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4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07B18-FA9C-4082-B826-C056C160A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185" y="304800"/>
            <a:ext cx="7848241" cy="647401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t">
            <a:normAutofit fontScale="90000"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খেলাধুলার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পরিবেশ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51AD024D-43CF-4A54-8621-45F0B483733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1227476"/>
            <a:ext cx="2438400" cy="3573124"/>
          </a:xfrm>
          <a:ln w="76200">
            <a:solidFill>
              <a:schemeClr val="accent2">
                <a:lumMod val="40000"/>
                <a:lumOff val="60000"/>
              </a:schemeClr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0AA173F-6524-4ADE-962D-068FCBA15571}"/>
              </a:ext>
            </a:extLst>
          </p:cNvPr>
          <p:cNvSpPr txBox="1"/>
          <p:nvPr/>
        </p:nvSpPr>
        <p:spPr>
          <a:xfrm>
            <a:off x="285105" y="5181600"/>
            <a:ext cx="8249295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সুষ্ঠূ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চিত্তবিনোদন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মানুষকে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অপরাধপ্রবনতা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দূরে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রাখে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খেলাধুলা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মানুষের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চিত্তবিনোদন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হিসাবে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খেলাধুলার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চর্চা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থাকলে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ব্যক্তিসত্তায়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সমাজ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বিরুদ্ধ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প্রকৃতিরুউদ্ভব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হতে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যা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অপরাধ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প্রবণতার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জন্ম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দেয়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CE9C007-4F80-4F44-B64C-0CE1717BC0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45" y="1227476"/>
            <a:ext cx="2493732" cy="3573124"/>
          </a:xfrm>
          <a:prstGeom prst="rect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CAC6DDAB-D7C7-4F40-B142-144223DAF6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227476"/>
            <a:ext cx="2514600" cy="3573124"/>
          </a:xfrm>
          <a:prstGeom prst="rect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19800" y="6400800"/>
            <a:ext cx="2514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3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048000" cy="6214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00B0F0"/>
                </a:solidFill>
              </a:rPr>
              <a:t>Welcome</a:t>
            </a:r>
            <a:r>
              <a:rPr lang="en-US" sz="5400" b="1" dirty="0" smtClean="0">
                <a:solidFill>
                  <a:schemeClr val="tx2"/>
                </a:solidFill>
              </a:rPr>
              <a:t> </a:t>
            </a:r>
            <a:endParaRPr lang="en-US" sz="5400" b="1" dirty="0">
              <a:solidFill>
                <a:schemeClr val="tx2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33" y="2590800"/>
            <a:ext cx="2667000" cy="2178621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5968" y="6528816"/>
            <a:ext cx="2176272" cy="201168"/>
          </a:xfrm>
        </p:spPr>
        <p:txBody>
          <a:bodyPr/>
          <a:lstStyle/>
          <a:p>
            <a:fld id="{760E78CB-1601-4A19-A1B7-EB0F21EDA571}" type="datetime2">
              <a:rPr lang="en-US" smtClean="0"/>
              <a:t>Sunday, October 11, 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184109"/>
            <a:ext cx="5006248" cy="5410200"/>
          </a:xfrm>
          <a:prstGeom prst="rect">
            <a:avLst/>
          </a:prstGeom>
          <a:noFill/>
          <a:ln w="57150">
            <a:solidFill>
              <a:srgbClr val="BC0695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04800" y="47244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66FF"/>
                </a:solidFill>
              </a:rPr>
              <a:t>My dear students</a:t>
            </a:r>
            <a:endParaRPr lang="en-US" sz="3600" b="1" dirty="0">
              <a:solidFill>
                <a:srgbClr val="0066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465092"/>
            <a:ext cx="831997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1"/>
                </a:solidFill>
              </a:rPr>
              <a:t>Sharankhola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Govt</a:t>
            </a:r>
            <a:r>
              <a:rPr lang="en-US" sz="3200" dirty="0" smtClean="0">
                <a:solidFill>
                  <a:schemeClr val="tx1"/>
                </a:solidFill>
              </a:rPr>
              <a:t> College Online Classroom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9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07B18-FA9C-4082-B826-C056C160A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256" y="609600"/>
            <a:ext cx="7924800" cy="685800"/>
          </a:xfrm>
          <a:blipFill>
            <a:blip r:embed="rId2"/>
            <a:tile tx="0" ty="0" sx="100000" sy="100000" flip="none" algn="tl"/>
          </a:blipFill>
          <a:ln w="76200">
            <a:solidFill>
              <a:srgbClr val="FF66FF"/>
            </a:solidFill>
          </a:ln>
        </p:spPr>
        <p:txBody>
          <a:bodyPr anchor="t">
            <a:normAutofit fontScale="90000"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শিক্ষা</a:t>
            </a:r>
            <a:r>
              <a:rPr lang="en-US" sz="28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প্রতিষ্ঠান</a:t>
            </a:r>
            <a:r>
              <a:rPr lang="en-US" sz="28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10FC4CFE-1FFD-4F1E-A349-7570A950BCD5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3429000" cy="2913186"/>
          </a:xfrm>
          <a:ln w="76200">
            <a:solidFill>
              <a:srgbClr val="00B050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0AA173F-6524-4ADE-962D-068FCBA15571}"/>
              </a:ext>
            </a:extLst>
          </p:cNvPr>
          <p:cNvSpPr txBox="1"/>
          <p:nvPr/>
        </p:nvSpPr>
        <p:spPr>
          <a:xfrm>
            <a:off x="762000" y="4495800"/>
            <a:ext cx="8001000" cy="17543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66FF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শিক্ষাব্যবস্থা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ত্রূটিপূর্ণ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হলে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শিশুরা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সমাজবিরোধী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পড়তে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প্রতিষ্ঠানের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শিক্ষার্থীদের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নীতি-নৈতিকতা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আদর্শে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পার্থক্য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দেখা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যায়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একারণে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অনেক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শিশু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মানসিক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ভাবে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ক্লিষ্ট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অপরাধী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হতে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আমাদের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দেশের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শিক্ষাব্যবস্থা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শিক্ষার্থীকে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শিক্ষা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শেষে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কর্মসংস্থানের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নিশ্চয়তা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দিতে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নৈতিক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শিক্ষার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অভাব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এবংবেকার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জীবনের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হতাশা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তরুণ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শিক্ষার্থীদেরকে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অপরাধপ্রবন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তুলছে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3375F79-F433-4772-8BAD-102E556D67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47800"/>
            <a:ext cx="4191000" cy="2913186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07B18-FA9C-4082-B826-C056C160A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057" y="914400"/>
            <a:ext cx="7752143" cy="533400"/>
          </a:xfrm>
          <a:blipFill>
            <a:blip r:embed="rId2"/>
            <a:tile tx="0" ty="0" sx="100000" sy="100000" flip="none" algn="tl"/>
          </a:blipFill>
          <a:ln w="76200">
            <a:solidFill>
              <a:srgbClr val="00B0F0"/>
            </a:solidFill>
          </a:ln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রীতি-নীতি</a:t>
            </a:r>
            <a:endParaRPr lang="en-US" sz="28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DF7EDBC8-8271-43CA-AB54-1B2CF78B1E8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13140"/>
            <a:ext cx="3657600" cy="2882661"/>
          </a:xfrm>
          <a:ln w="76200">
            <a:solidFill>
              <a:srgbClr val="00B050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0AA173F-6524-4ADE-962D-068FCBA15571}"/>
              </a:ext>
            </a:extLst>
          </p:cNvPr>
          <p:cNvSpPr txBox="1"/>
          <p:nvPr/>
        </p:nvSpPr>
        <p:spPr>
          <a:xfrm>
            <a:off x="609600" y="4630445"/>
            <a:ext cx="80010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বিভিন্ন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রীতি-নীতি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আচার-অনুষ্ঠান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নতুন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কোন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সংস্কৃতিতে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গেলে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অপরাধী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উঠতে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AFD42C52-4D3D-4B2F-88D2-B2839FF75D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1" y="1613140"/>
            <a:ext cx="3829049" cy="2882660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2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07B18-FA9C-4082-B826-C056C160A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2" y="609600"/>
            <a:ext cx="7922804" cy="629068"/>
          </a:xfrm>
          <a:solidFill>
            <a:schemeClr val="bg2">
              <a:lumMod val="9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txBody>
          <a:bodyPr anchor="t"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kÖbx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elg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</a:t>
            </a:r>
            <a:endParaRPr lang="en-US" sz="4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492FC388-5DA4-48F2-A3B3-84C9D34A0C1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63042"/>
            <a:ext cx="3657600" cy="3193365"/>
          </a:xfrm>
          <a:ln w="76200">
            <a:solidFill>
              <a:srgbClr val="00B050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0AA173F-6524-4ADE-962D-068FCBA15571}"/>
              </a:ext>
            </a:extLst>
          </p:cNvPr>
          <p:cNvSpPr txBox="1"/>
          <p:nvPr/>
        </p:nvSpPr>
        <p:spPr>
          <a:xfrm>
            <a:off x="457201" y="4953000"/>
            <a:ext cx="8067353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পুঁজিপতিদের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সম্পদ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অর্জনের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লিপ্সা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শ্রমিকদের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শোষণ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বিদ্বেষ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আইন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শৃঙ্খলা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ভঙ্গের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দাঁড়ায়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মানুষ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অপরাধী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ওঠে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s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010E154F-0F93-445E-9380-28B1721769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877" y="1463042"/>
            <a:ext cx="3889128" cy="3193365"/>
          </a:xfrm>
          <a:prstGeom prst="rect">
            <a:avLst/>
          </a:prstGeom>
          <a:ln w="76200">
            <a:solidFill>
              <a:srgbClr val="7030A0"/>
            </a:solidFill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6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07B18-FA9C-4082-B826-C056C160A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1" y="609600"/>
            <a:ext cx="7924800" cy="685800"/>
          </a:xfr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t">
            <a:normAutofit fontScale="90000"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7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কোর্ট</a:t>
            </a:r>
            <a:r>
              <a:rPr lang="en-US" sz="27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7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 </a:t>
            </a:r>
            <a:r>
              <a:rPr lang="en-US" sz="2700" dirty="0" err="1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জেলখানা</a:t>
            </a:r>
            <a:r>
              <a:rPr lang="en-US" sz="27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0AA173F-6524-4ADE-962D-068FCBA15571}"/>
              </a:ext>
            </a:extLst>
          </p:cNvPr>
          <p:cNvSpPr txBox="1"/>
          <p:nvPr/>
        </p:nvSpPr>
        <p:spPr>
          <a:xfrm>
            <a:off x="427659" y="5028454"/>
            <a:ext cx="8030541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আইনগত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ÎæwUi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কারণে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অনেক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নিরাপরাধ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ব্যক্তি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সাজা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পায়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আর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কুখ্যাত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অপরাধী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ছাড়া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পায়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ফলে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বিরক্ত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সে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অপারাধী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হয়ে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ওঠে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।  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AED4BAC1-44DF-442C-B43A-F35DA470D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130" y="1491175"/>
            <a:ext cx="3862871" cy="3309424"/>
          </a:xfrm>
          <a:prstGeom prst="rect">
            <a:avLst/>
          </a:prstGeom>
          <a:ln w="76200">
            <a:solidFill>
              <a:srgbClr val="0070C0"/>
            </a:solidFill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69E28793-C658-489B-BE3B-FC5E2C57B2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91174"/>
            <a:ext cx="3581400" cy="3309425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78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07B18-FA9C-4082-B826-C056C160A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033" y="457200"/>
            <a:ext cx="8315152" cy="533400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জটিল</a:t>
            </a:r>
            <a:r>
              <a:rPr lang="en-US" sz="24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সমাজব্যবস্থা</a:t>
            </a:r>
            <a:r>
              <a:rPr lang="en-US" sz="24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CD6E68A5-F186-4B9C-A8D9-B62EC5188888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33" y="1219200"/>
            <a:ext cx="4002451" cy="3253701"/>
          </a:xfrm>
          <a:ln w="76200">
            <a:solidFill>
              <a:srgbClr val="00B0F0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0AA173F-6524-4ADE-962D-068FCBA15571}"/>
              </a:ext>
            </a:extLst>
          </p:cNvPr>
          <p:cNvSpPr txBox="1"/>
          <p:nvPr/>
        </p:nvSpPr>
        <p:spPr>
          <a:xfrm>
            <a:off x="371333" y="4800600"/>
            <a:ext cx="8345852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এদেশের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অপরাধপ্রবনতা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বৃদ্ধির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প্রধানত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সামাজিক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কারণ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বেশি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দায়ী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পত্র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-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পত্রিকা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সিনেমা,টিভি,পর্নো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ম্যাগাজিন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প্রভৃতি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অনেক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তরুনদের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মাঝে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অপরাধপ্রবনতার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সৃষ্টি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শহরের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বস্তি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এলাকার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সার্বিক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পরিবেশ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অপরাধ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সৃষ্টিতে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মারাত্মক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প্রভাব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বিস্তার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করে।সমাজ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সরল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জটিল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এবং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জৈবিক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থেকে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অধিক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জৈবিক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ফলে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অনেকে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খাপ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খাওয়াতে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না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পেরে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অপরাধীতে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>
                <a:latin typeface="Nikosh" panose="02000000000000000000" pitchFamily="2" charset="0"/>
                <a:cs typeface="Nikosh" panose="02000000000000000000" pitchFamily="2" charset="0"/>
              </a:rPr>
              <a:t>পরিণত</a:t>
            </a:r>
            <a:r>
              <a:rPr lang="en-US" sz="2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হচ্ছে</a:t>
            </a:r>
            <a:r>
              <a:rPr lang="en-US" sz="20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FEC79228-1ABF-4141-8D36-0D069635DD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460" y="1219200"/>
            <a:ext cx="4096725" cy="3250808"/>
          </a:xfrm>
          <a:prstGeom prst="rect">
            <a:avLst/>
          </a:prstGeom>
          <a:ln w="76200">
            <a:solidFill>
              <a:srgbClr val="7030A0"/>
            </a:solidFill>
          </a:ln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48400" y="6374467"/>
            <a:ext cx="2514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0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6400" y="1656618"/>
            <a:ext cx="3276599" cy="52281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Picture 4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8801" y="357286"/>
            <a:ext cx="2866367" cy="26300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5000" y="3282095"/>
            <a:ext cx="39624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itchFamily="2" charset="2"/>
              <a:buChar char="Ø"/>
            </a:pP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অপরাধের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ধরণ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আলোচনা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কর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sz="1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5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rot="10800000" flipV="1">
            <a:off x="1219200" y="2743201"/>
            <a:ext cx="548640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smtClean="0"/>
              <a:t> </a:t>
            </a:r>
            <a:endParaRPr lang="en-US" sz="19900" b="1" dirty="0"/>
          </a:p>
        </p:txBody>
      </p:sp>
      <p:pic>
        <p:nvPicPr>
          <p:cNvPr id="2050" name="Picture 2" descr="C:\Users\JEET BISWAS\Desktop\Screenshot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990601"/>
            <a:ext cx="6476999" cy="5105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76200">
            <a:solidFill>
              <a:srgbClr val="66FF66"/>
            </a:solidFill>
          </a:ln>
          <a:scene3d>
            <a:camera prst="orthographicFront"/>
            <a:lightRig rig="threePt" dir="t"/>
          </a:scene3d>
          <a:sp3d>
            <a:bevelT prst="angle"/>
          </a:sp3d>
          <a:extLst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8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1973998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7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0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95600" y="84838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মূল্যায়ন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600200"/>
            <a:ext cx="7772400" cy="4370427"/>
          </a:xfrm>
          <a:prstGeom prst="rect">
            <a:avLst/>
          </a:prstGeom>
          <a:noFill/>
          <a:ln w="76200">
            <a:solidFill>
              <a:schemeClr val="accent4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/>
              <a:t>প্রচলিত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আইন</a:t>
            </a:r>
            <a:r>
              <a:rPr lang="en-US" sz="2000" dirty="0" smtClean="0"/>
              <a:t>- </a:t>
            </a:r>
            <a:r>
              <a:rPr lang="en-US" sz="2000" dirty="0" err="1" smtClean="0"/>
              <a:t>কানুন,মূল্যবোধ</a:t>
            </a:r>
            <a:r>
              <a:rPr lang="en-US" sz="2000" dirty="0" smtClean="0"/>
              <a:t> ও </a:t>
            </a:r>
            <a:r>
              <a:rPr lang="en-US" sz="2000" dirty="0" err="1" smtClean="0"/>
              <a:t>রীতিনীতির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পরিপন্থি</a:t>
            </a:r>
            <a:r>
              <a:rPr lang="en-US" sz="2000" dirty="0" smtClean="0"/>
              <a:t> </a:t>
            </a:r>
            <a:r>
              <a:rPr lang="en-US" sz="2000" dirty="0" err="1" smtClean="0"/>
              <a:t>আচরণকে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কী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বলা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?</a:t>
            </a:r>
          </a:p>
          <a:p>
            <a:r>
              <a:rPr lang="en-US" sz="2000" dirty="0" err="1" smtClean="0"/>
              <a:t>ক.মূল্যবোধের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অবক্ষয়</a:t>
            </a:r>
            <a:r>
              <a:rPr lang="en-US" sz="2000" dirty="0" smtClean="0"/>
              <a:t>   </a:t>
            </a:r>
            <a:r>
              <a:rPr lang="en-US" sz="2000" dirty="0" err="1" smtClean="0"/>
              <a:t>খ.রানজনৈতিক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অস্থিতিশীলতা</a:t>
            </a:r>
            <a:endParaRPr lang="en-US" sz="2000" dirty="0" smtClean="0"/>
          </a:p>
          <a:p>
            <a:r>
              <a:rPr lang="en-US" sz="2000" dirty="0" smtClean="0"/>
              <a:t>গ. </a:t>
            </a:r>
            <a:r>
              <a:rPr lang="en-US" sz="2000" dirty="0" err="1" smtClean="0"/>
              <a:t>বিচ্যুত</a:t>
            </a:r>
            <a:r>
              <a:rPr lang="en-US" sz="2000" dirty="0" smtClean="0"/>
              <a:t> </a:t>
            </a:r>
            <a:r>
              <a:rPr lang="en-US" sz="2000" dirty="0" err="1" smtClean="0"/>
              <a:t>আচরণ</a:t>
            </a:r>
            <a:r>
              <a:rPr lang="en-US" sz="2000" dirty="0" smtClean="0"/>
              <a:t>          </a:t>
            </a:r>
            <a:r>
              <a:rPr lang="en-US" sz="2000" dirty="0" err="1" smtClean="0"/>
              <a:t>গ.সামাজিক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অসংগতি</a:t>
            </a:r>
            <a:endParaRPr lang="en-US" sz="2000" dirty="0" smtClean="0"/>
          </a:p>
          <a:p>
            <a:r>
              <a:rPr lang="en-US" sz="2000" dirty="0" err="1" smtClean="0"/>
              <a:t>উত্তর:বিচ্যুত</a:t>
            </a:r>
            <a:r>
              <a:rPr lang="en-US" sz="2000" dirty="0" smtClean="0"/>
              <a:t> </a:t>
            </a:r>
            <a:r>
              <a:rPr lang="en-US" sz="2000" dirty="0" err="1" smtClean="0"/>
              <a:t>আচরণ</a:t>
            </a:r>
            <a:endParaRPr lang="en-US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/>
              <a:t>ডুর্খেইম</a:t>
            </a:r>
            <a:r>
              <a:rPr lang="en-US" sz="2000" dirty="0" smtClean="0"/>
              <a:t> </a:t>
            </a:r>
            <a:r>
              <a:rPr lang="en-US" sz="2000" dirty="0" err="1" smtClean="0"/>
              <a:t>কয়</a:t>
            </a:r>
            <a:r>
              <a:rPr lang="en-US" sz="2000" dirty="0" smtClean="0"/>
              <a:t> </a:t>
            </a:r>
            <a:r>
              <a:rPr lang="en-US" sz="2000" dirty="0" err="1" smtClean="0"/>
              <a:t>ধরনের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নৈরাজ্যের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কথা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বলেছেন</a:t>
            </a:r>
            <a:r>
              <a:rPr lang="en-US" sz="2000" dirty="0" smtClean="0"/>
              <a:t>?</a:t>
            </a:r>
          </a:p>
          <a:p>
            <a:r>
              <a:rPr lang="en-US" sz="2000" dirty="0" err="1" smtClean="0"/>
              <a:t>ক.দুই</a:t>
            </a:r>
            <a:r>
              <a:rPr lang="en-US" sz="2000" dirty="0" smtClean="0"/>
              <a:t>      খ. </a:t>
            </a:r>
            <a:r>
              <a:rPr lang="en-US" sz="2000" dirty="0" err="1" smtClean="0"/>
              <a:t>তিন</a:t>
            </a:r>
            <a:endParaRPr lang="en-US" sz="2000" dirty="0" smtClean="0"/>
          </a:p>
          <a:p>
            <a:r>
              <a:rPr lang="en-US" sz="2000" dirty="0" smtClean="0"/>
              <a:t>গ. </a:t>
            </a:r>
            <a:r>
              <a:rPr lang="en-US" sz="2000" dirty="0" err="1" smtClean="0"/>
              <a:t>চার</a:t>
            </a:r>
            <a:r>
              <a:rPr lang="en-US" sz="2000" dirty="0" smtClean="0"/>
              <a:t>      </a:t>
            </a:r>
            <a:r>
              <a:rPr lang="en-US" sz="2000" dirty="0" err="1" smtClean="0"/>
              <a:t>ঘ.পাঁচ</a:t>
            </a:r>
            <a:endParaRPr lang="en-US" sz="2000" dirty="0" smtClean="0"/>
          </a:p>
          <a:p>
            <a:r>
              <a:rPr lang="en-US" sz="2000" dirty="0" err="1" smtClean="0"/>
              <a:t>উত্তর</a:t>
            </a:r>
            <a:r>
              <a:rPr lang="en-US" sz="2000" dirty="0" smtClean="0"/>
              <a:t>: ক. </a:t>
            </a:r>
            <a:r>
              <a:rPr lang="en-US" sz="2000" dirty="0" err="1" smtClean="0"/>
              <a:t>দুই</a:t>
            </a:r>
            <a:endParaRPr lang="en-US" sz="20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000" dirty="0" err="1" smtClean="0"/>
              <a:t>কোন</a:t>
            </a:r>
            <a:r>
              <a:rPr lang="en-US" sz="2000" dirty="0" smtClean="0"/>
              <a:t> </a:t>
            </a:r>
            <a:r>
              <a:rPr lang="en-US" sz="2000" dirty="0" err="1" smtClean="0"/>
              <a:t>জাতীয়</a:t>
            </a:r>
            <a:r>
              <a:rPr lang="en-US" sz="2000" dirty="0" smtClean="0"/>
              <a:t> অপরাধ </a:t>
            </a:r>
            <a:r>
              <a:rPr lang="en-US" sz="2000" dirty="0" err="1" smtClean="0"/>
              <a:t>একই</a:t>
            </a:r>
            <a:r>
              <a:rPr lang="en-US" sz="2000" dirty="0" smtClean="0"/>
              <a:t> </a:t>
            </a:r>
            <a:r>
              <a:rPr lang="en-US" sz="2000" dirty="0" err="1" smtClean="0"/>
              <a:t>দেশের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মধ্যে</a:t>
            </a:r>
            <a:r>
              <a:rPr lang="en-US" sz="2000" dirty="0" smtClean="0"/>
              <a:t> </a:t>
            </a:r>
            <a:r>
              <a:rPr lang="en-US" sz="2000" dirty="0" err="1" smtClean="0"/>
              <a:t>এমনকি</a:t>
            </a:r>
            <a:r>
              <a:rPr lang="en-US" sz="2000" dirty="0" smtClean="0"/>
              <a:t> </a:t>
            </a:r>
            <a:r>
              <a:rPr lang="en-US" sz="2000" dirty="0" err="1" smtClean="0"/>
              <a:t>আন্তর্জাতিক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পর্যায়ে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ক্রিয়াশীল</a:t>
            </a:r>
            <a:r>
              <a:rPr lang="en-US" sz="2000" dirty="0" smtClean="0"/>
              <a:t> </a:t>
            </a:r>
            <a:r>
              <a:rPr lang="en-US" sz="2000" dirty="0" err="1" smtClean="0"/>
              <a:t>থাকে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ক. </a:t>
            </a:r>
            <a:r>
              <a:rPr lang="en-US" sz="2000" dirty="0" err="1" smtClean="0"/>
              <a:t>সংগঠিত</a:t>
            </a:r>
            <a:r>
              <a:rPr lang="en-US" sz="2000" dirty="0" smtClean="0"/>
              <a:t> অপরাধ  </a:t>
            </a:r>
            <a:r>
              <a:rPr lang="en-US" sz="2000" dirty="0" err="1" smtClean="0"/>
              <a:t>খ.ভদ্রবেশী</a:t>
            </a:r>
            <a:r>
              <a:rPr lang="en-US" sz="2000" dirty="0" smtClean="0"/>
              <a:t> অপরাধ </a:t>
            </a:r>
          </a:p>
          <a:p>
            <a:r>
              <a:rPr lang="en-US" sz="2000" dirty="0" err="1" smtClean="0"/>
              <a:t>গ.শিকারবিহীন</a:t>
            </a:r>
            <a:r>
              <a:rPr lang="en-US" sz="2000" dirty="0" smtClean="0"/>
              <a:t> অপরাধ </a:t>
            </a:r>
            <a:r>
              <a:rPr lang="en-US" sz="2000" dirty="0" err="1" smtClean="0"/>
              <a:t>ঘ.ব্যক্তির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বিরুদ্ধে</a:t>
            </a:r>
            <a:r>
              <a:rPr lang="en-US" sz="2000" dirty="0" smtClean="0"/>
              <a:t> অপরাধ</a:t>
            </a:r>
          </a:p>
          <a:p>
            <a:r>
              <a:rPr lang="en-US" sz="2000" dirty="0" err="1" smtClean="0"/>
              <a:t>উত্তর:ক.সংগঠিত</a:t>
            </a:r>
            <a:r>
              <a:rPr lang="en-US" sz="2000" dirty="0" smtClean="0"/>
              <a:t> অপরাধ।</a:t>
            </a:r>
          </a:p>
        </p:txBody>
      </p:sp>
    </p:spTree>
    <p:extLst>
      <p:ext uri="{BB962C8B-B14F-4D97-AF65-F5344CB8AC3E}">
        <p14:creationId xmlns:p14="http://schemas.microsoft.com/office/powerpoint/2010/main" val="292944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388432" y="2426732"/>
            <a:ext cx="4768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2732068"/>
            <a:ext cx="8403355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অপরাধ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অপরাধের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স্তর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অপরাধের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893094"/>
            <a:ext cx="8403356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শিখনফলঃ-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60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P\Desktop\ছবি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9600" cy="6019800"/>
          </a:xfrm>
          <a:prstGeom prst="rect">
            <a:avLst/>
          </a:prstGeom>
          <a:noFill/>
          <a:ln w="76200">
            <a:solidFill>
              <a:srgbClr val="66FF6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54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blinds dir="vert"/>
      </p:transition>
    </mc:Choice>
    <mc:Fallback xmlns="">
      <p:transition spd="med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381000"/>
            <a:ext cx="8382000" cy="6248400"/>
          </a:xfrm>
          <a:prstGeom prst="rect">
            <a:avLst/>
          </a:prstGeom>
          <a:noFill/>
          <a:ln w="76200">
            <a:solidFill>
              <a:srgbClr val="FF66FF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21716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blinds dir="vert"/>
      </p:transition>
    </mc:Choice>
    <mc:Fallback xmlns="">
      <p:transition spd="med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2475" y="1066800"/>
            <a:ext cx="7968205" cy="2677656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FF66FF"/>
            </a:solidFill>
          </a:ln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অপরাধ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সমাজিক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আইন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নীতিমালার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লঙ্ঘন</a:t>
            </a:r>
            <a:r>
              <a:rPr lang="en-US" sz="2400" dirty="0" smtClean="0"/>
              <a:t>। </a:t>
            </a:r>
            <a:r>
              <a:rPr lang="en-US" sz="2400" dirty="0" err="1" smtClean="0"/>
              <a:t>দেশের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আইনসভা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কর্তৃক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অনুমোদিত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শাস্তিযোগ্য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কাজকেই</a:t>
            </a:r>
            <a:r>
              <a:rPr lang="en-US" sz="2400" dirty="0" smtClean="0"/>
              <a:t> </a:t>
            </a:r>
            <a:r>
              <a:rPr lang="en-US" sz="2400" dirty="0" err="1" smtClean="0"/>
              <a:t>অপরাধ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হয়।দেশের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প্রচলিত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সরকারি</a:t>
            </a:r>
            <a:r>
              <a:rPr lang="en-US" sz="2400" dirty="0" smtClean="0"/>
              <a:t> </a:t>
            </a:r>
            <a:r>
              <a:rPr lang="en-US" sz="2400" dirty="0" err="1" smtClean="0"/>
              <a:t>আইন-কানুন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বিধিবিধানের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পরিপন্থী</a:t>
            </a:r>
            <a:r>
              <a:rPr lang="en-US" sz="2400" dirty="0" smtClean="0"/>
              <a:t> </a:t>
            </a:r>
            <a:r>
              <a:rPr lang="en-US" sz="2400" dirty="0" err="1" smtClean="0"/>
              <a:t>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কাজ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আইনের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চোখে</a:t>
            </a:r>
            <a:r>
              <a:rPr lang="en-US" sz="2400" dirty="0" smtClean="0"/>
              <a:t> </a:t>
            </a:r>
            <a:r>
              <a:rPr lang="en-US" sz="2400" dirty="0" err="1" smtClean="0"/>
              <a:t>অপরাধ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গন্য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 </a:t>
            </a:r>
            <a:r>
              <a:rPr lang="en-US" sz="2400" dirty="0" err="1" smtClean="0"/>
              <a:t>যেকোন</a:t>
            </a:r>
            <a:r>
              <a:rPr lang="en-US" sz="2400" dirty="0" smtClean="0"/>
              <a:t> </a:t>
            </a:r>
            <a:r>
              <a:rPr lang="en-US" sz="2400" dirty="0" err="1" smtClean="0"/>
              <a:t>সুশৃঙ্খল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সমাজে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হত্যা</a:t>
            </a:r>
            <a:r>
              <a:rPr lang="en-US" sz="2400" dirty="0" smtClean="0"/>
              <a:t>, </a:t>
            </a:r>
            <a:r>
              <a:rPr lang="en-US" sz="2400" dirty="0" err="1" smtClean="0"/>
              <a:t>চুরি</a:t>
            </a:r>
            <a:r>
              <a:rPr lang="en-US" sz="2400" dirty="0" smtClean="0"/>
              <a:t>, </a:t>
            </a:r>
            <a:r>
              <a:rPr lang="en-US" sz="2400" dirty="0" err="1" smtClean="0"/>
              <a:t>ডাকাতি,রাহাজানি</a:t>
            </a:r>
            <a:r>
              <a:rPr lang="en-US" sz="2400" dirty="0" smtClean="0"/>
              <a:t> </a:t>
            </a:r>
            <a:r>
              <a:rPr lang="en-US" sz="2400" dirty="0" err="1" smtClean="0"/>
              <a:t>দাঙ্গা,অন্যের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সম্পত্তি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গ্রাস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করা,ধর্ষণ,প্রভৃতি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অপরাধের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অন্তর্ভূক্ত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3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rrow: Notched Right 17">
            <a:extLst>
              <a:ext uri="{FF2B5EF4-FFF2-40B4-BE49-F238E27FC236}">
                <a16:creationId xmlns="" xmlns:a16="http://schemas.microsoft.com/office/drawing/2014/main" id="{8E7FC3F4-6815-4C22-B9FB-39A2A40405D8}"/>
              </a:ext>
            </a:extLst>
          </p:cNvPr>
          <p:cNvSpPr/>
          <p:nvPr/>
        </p:nvSpPr>
        <p:spPr>
          <a:xfrm>
            <a:off x="-685800" y="5346950"/>
            <a:ext cx="462379" cy="485335"/>
          </a:xfrm>
          <a:prstGeom prst="notchedRightArrow">
            <a:avLst>
              <a:gd name="adj1" fmla="val 0"/>
              <a:gd name="adj2" fmla="val 18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80887" y="990600"/>
            <a:ext cx="8101209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3200" b="1" dirty="0" err="1">
                <a:latin typeface="SutonnyMJ" pitchFamily="2" charset="0"/>
                <a:cs typeface="SutonnyMJ" pitchFamily="2" charset="0"/>
              </a:rPr>
              <a:t>w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AcivaweÁvbx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B.GBP.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mv`vij¨vÛ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e‡jb,ÔÔAvBbwe‡ivax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me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Kg©KvÛB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Aciva|Ó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0885" y="2489199"/>
            <a:ext cx="8282323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mgvRweÁvbx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KvwbM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Aciv‡ai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msÁvq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e‡jb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ÔÔAciva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Mvôx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`„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pfv‡e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Amgw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_©Z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wbwl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gvbe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AvPviYB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Aciva|Ó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526773" y="4399873"/>
            <a:ext cx="8336434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wiPvW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wU</a:t>
            </a:r>
            <a:r>
              <a:rPr lang="en-US" sz="32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kdvi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ÔÔAcivag~jK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f½‡K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Aciva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AwfwnZ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KZ©„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cÿ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Rwigvbvi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e¨e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¯’v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67824"/>
            <a:ext cx="701040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accent2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সমাজে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যেকোন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অপরাধের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তিনটি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স্তর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থাকে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6775" y="1981200"/>
            <a:ext cx="7010400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3200" dirty="0" err="1" smtClean="0"/>
              <a:t>ইচ্ছা</a:t>
            </a:r>
            <a:endParaRPr lang="en-US" sz="32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3200" dirty="0" err="1" smtClean="0"/>
              <a:t>প্রস্তূতি</a:t>
            </a:r>
            <a:endParaRPr lang="en-US" sz="32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 err="1" smtClean="0"/>
              <a:t>অপরাধ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প্রচেষ্টা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Tarun Kumar Biswas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7CED-D9C2-4C7C-8793-E6C0DFF075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1316</TotalTime>
  <Words>971</Words>
  <Application>Microsoft Office PowerPoint</Application>
  <PresentationFormat>On-screen Show (4:3)</PresentationFormat>
  <Paragraphs>137</Paragraphs>
  <Slides>27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Slipstream</vt:lpstr>
      <vt:lpstr>PowerPoint Presentation</vt:lpstr>
      <vt:lpstr>Welcome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ভৌগলিক পরিবেশ </vt:lpstr>
      <vt:lpstr>দৈহিক ও মানসিক প্রকৃতি </vt:lpstr>
      <vt:lpstr>PowerPoint Presentation</vt:lpstr>
      <vt:lpstr>eskMZ KviY</vt:lpstr>
      <vt:lpstr>অর্থনৈতিক কারণ </vt:lpstr>
      <vt:lpstr>PowerPoint Presentation</vt:lpstr>
      <vt:lpstr> পারিবারিক পরিবেশ </vt:lpstr>
      <vt:lpstr> খেলাধুলার পরিবেশ </vt:lpstr>
      <vt:lpstr> শিক্ষা প্রতিষ্ঠান </vt:lpstr>
      <vt:lpstr>সামাজিক রীতি-নীতি</vt:lpstr>
      <vt:lpstr>‡kÖbx ‰elg¨</vt:lpstr>
      <vt:lpstr> কোর্ট ও জেলখানা </vt:lpstr>
      <vt:lpstr>জটিল সমাজব্যবস্থা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257</cp:revision>
  <dcterms:created xsi:type="dcterms:W3CDTF">2020-08-22T08:07:49Z</dcterms:created>
  <dcterms:modified xsi:type="dcterms:W3CDTF">2020-10-11T18:13:28Z</dcterms:modified>
</cp:coreProperties>
</file>