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9" r:id="rId2"/>
    <p:sldId id="282" r:id="rId3"/>
    <p:sldId id="287" r:id="rId4"/>
    <p:sldId id="281" r:id="rId5"/>
    <p:sldId id="288" r:id="rId6"/>
    <p:sldId id="289" r:id="rId7"/>
    <p:sldId id="272" r:id="rId8"/>
    <p:sldId id="277" r:id="rId9"/>
    <p:sldId id="259" r:id="rId10"/>
    <p:sldId id="260" r:id="rId11"/>
    <p:sldId id="290" r:id="rId12"/>
    <p:sldId id="291" r:id="rId13"/>
    <p:sldId id="292" r:id="rId14"/>
    <p:sldId id="308" r:id="rId15"/>
    <p:sldId id="293" r:id="rId16"/>
    <p:sldId id="294" r:id="rId17"/>
    <p:sldId id="295" r:id="rId18"/>
    <p:sldId id="296" r:id="rId19"/>
    <p:sldId id="297" r:id="rId20"/>
    <p:sldId id="298" r:id="rId21"/>
    <p:sldId id="299" r:id="rId22"/>
    <p:sldId id="300" r:id="rId23"/>
    <p:sldId id="305" r:id="rId24"/>
    <p:sldId id="301" r:id="rId25"/>
    <p:sldId id="302" r:id="rId26"/>
    <p:sldId id="306" r:id="rId27"/>
    <p:sldId id="30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28" autoAdjust="0"/>
  </p:normalViewPr>
  <p:slideViewPr>
    <p:cSldViewPr showGuides="1">
      <p:cViewPr>
        <p:scale>
          <a:sx n="80" d="100"/>
          <a:sy n="80" d="100"/>
        </p:scale>
        <p:origin x="-167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B5D14-4357-47C2-B08C-BD568CAC722E}" type="datetimeFigureOut">
              <a:rPr lang="en-US" smtClean="0"/>
              <a:pPr/>
              <a:t>10/5/2020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6D7EE-BCD2-4F4D-9625-85C92E8B8A4C}" type="slidenum">
              <a:rPr lang="en-US" smtClean="0"/>
              <a:pPr/>
              <a:t>‹#›</a:t>
            </a:fld>
            <a:endParaRPr lang="en-US"/>
          </a:p>
        </p:txBody>
      </p:sp>
    </p:spTree>
    <p:extLst>
      <p:ext uri="{BB962C8B-B14F-4D97-AF65-F5344CB8AC3E}">
        <p14:creationId xmlns:p14="http://schemas.microsoft.com/office/powerpoint/2010/main" val="354768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2</a:t>
            </a:fld>
            <a:endParaRPr lang="en-US"/>
          </a:p>
        </p:txBody>
      </p:sp>
    </p:spTree>
    <p:extLst>
      <p:ext uri="{BB962C8B-B14F-4D97-AF65-F5344CB8AC3E}">
        <p14:creationId xmlns:p14="http://schemas.microsoft.com/office/powerpoint/2010/main" val="72032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6D7EE-BCD2-4F4D-9625-85C92E8B8A4C}" type="slidenum">
              <a:rPr lang="en-US" smtClean="0"/>
              <a:pPr/>
              <a:t>3</a:t>
            </a:fld>
            <a:endParaRPr lang="en-US"/>
          </a:p>
        </p:txBody>
      </p:sp>
    </p:spTree>
    <p:extLst>
      <p:ext uri="{BB962C8B-B14F-4D97-AF65-F5344CB8AC3E}">
        <p14:creationId xmlns:p14="http://schemas.microsoft.com/office/powerpoint/2010/main" val="90957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শিরোনাম শিক্ষার্থীদের কাছ থেকে বের করে আনার জন্য বাস্তব উপকরণ ব্যবহার করতে পারেন। কিছু ফুল ও ফল সমৃদ্ধ উদ্ভিদ এবং ফুলবিহীন কিছু উদ্ভিদ শিক্ষার্থীদের নিকট উপস্থাপন করে কিছু প্রশ্নের মাধ্যমে পাঠশিরোনাম বের করলে শিক্ষার্থীদের জন্য বুজতে ভাল হবে।</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156D7EE-BCD2-4F4D-9625-85C92E8B8A4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নিবেন</a:t>
            </a:r>
            <a:endParaRPr lang="en-US" dirty="0"/>
          </a:p>
        </p:txBody>
      </p:sp>
      <p:sp>
        <p:nvSpPr>
          <p:cNvPr id="4" name="Slide Number Placeholder 3"/>
          <p:cNvSpPr>
            <a:spLocks noGrp="1"/>
          </p:cNvSpPr>
          <p:nvPr>
            <p:ph type="sldNum" sz="quarter" idx="10"/>
          </p:nvPr>
        </p:nvSpPr>
        <p:spPr/>
        <p:txBody>
          <a:bodyPr/>
          <a:lstStyle/>
          <a:p>
            <a:fld id="{9156D7EE-BCD2-4F4D-9625-85C92E8B8A4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56D7EE-BCD2-4F4D-9625-85C92E8B8A4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সম্মানিত শিক্ষক</a:t>
            </a:r>
            <a:r>
              <a:rPr lang="bn-BD" baseline="0" dirty="0" smtClean="0"/>
              <a:t> একটি সপুষ্পক উদ্ভিদ শ্রেণিকক্ষে প্রদর্শন করে কাঁচি দ্বারা তার বিভিন্ন অংশ কেটে দেখাতে পারেন।এবং শিক্ষার্থীদেরকে কয়েকটি দলে ভাগ করে একটি সপুষ্পক উদ্ভিদের বিভিন্ন অংশ কেঁটে সাদা কাগজে এঁটে নিচে নাম</a:t>
            </a:r>
            <a:endParaRPr lang="en-US" dirty="0" smtClean="0"/>
          </a:p>
          <a:p>
            <a:endParaRPr lang="en-US" dirty="0"/>
          </a:p>
        </p:txBody>
      </p:sp>
      <p:sp>
        <p:nvSpPr>
          <p:cNvPr id="4" name="Slide Number Placeholder 3"/>
          <p:cNvSpPr>
            <a:spLocks noGrp="1"/>
          </p:cNvSpPr>
          <p:nvPr>
            <p:ph type="sldNum" sz="quarter" idx="10"/>
          </p:nvPr>
        </p:nvSpPr>
        <p:spPr/>
        <p:txBody>
          <a:bodyPr/>
          <a:lstStyle/>
          <a:p>
            <a:fld id="{9156D7EE-BCD2-4F4D-9625-85C92E8B8A4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6D7EE-BCD2-4F4D-9625-85C92E8B8A4C}" type="slidenum">
              <a:rPr lang="en-US" smtClean="0"/>
              <a:pPr/>
              <a:t>11</a:t>
            </a:fld>
            <a:endParaRPr lang="en-US"/>
          </a:p>
        </p:txBody>
      </p:sp>
    </p:spTree>
    <p:extLst>
      <p:ext uri="{BB962C8B-B14F-4D97-AF65-F5344CB8AC3E}">
        <p14:creationId xmlns:p14="http://schemas.microsoft.com/office/powerpoint/2010/main" val="429238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6D7EE-BCD2-4F4D-9625-85C92E8B8A4C}" type="slidenum">
              <a:rPr lang="en-US" smtClean="0"/>
              <a:pPr/>
              <a:t>12</a:t>
            </a:fld>
            <a:endParaRPr lang="en-US"/>
          </a:p>
        </p:txBody>
      </p:sp>
    </p:spTree>
    <p:extLst>
      <p:ext uri="{BB962C8B-B14F-4D97-AF65-F5344CB8AC3E}">
        <p14:creationId xmlns:p14="http://schemas.microsoft.com/office/powerpoint/2010/main" val="75474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1EE4BE-FAB2-47B1-AE74-A64D66F1877A}"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D8D25-E7EE-4F9F-8405-37847511C2B0}" type="slidenum">
              <a:rPr lang="en-US" smtClean="0"/>
              <a:pPr/>
              <a:t>‹#›</a:t>
            </a:fld>
            <a:endParaRPr lang="en-US"/>
          </a:p>
        </p:txBody>
      </p:sp>
    </p:spTree>
    <p:extLst>
      <p:ext uri="{BB962C8B-B14F-4D97-AF65-F5344CB8AC3E}">
        <p14:creationId xmlns:p14="http://schemas.microsoft.com/office/powerpoint/2010/main" val="49249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EE4BE-FAB2-47B1-AE74-A64D66F1877A}"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D8D25-E7EE-4F9F-8405-37847511C2B0}" type="slidenum">
              <a:rPr lang="en-US" smtClean="0"/>
              <a:pPr/>
              <a:t>‹#›</a:t>
            </a:fld>
            <a:endParaRPr lang="en-US"/>
          </a:p>
        </p:txBody>
      </p:sp>
    </p:spTree>
    <p:extLst>
      <p:ext uri="{BB962C8B-B14F-4D97-AF65-F5344CB8AC3E}">
        <p14:creationId xmlns:p14="http://schemas.microsoft.com/office/powerpoint/2010/main" val="279302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EE4BE-FAB2-47B1-AE74-A64D66F1877A}"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D8D25-E7EE-4F9F-8405-37847511C2B0}" type="slidenum">
              <a:rPr lang="en-US" smtClean="0"/>
              <a:pPr/>
              <a:t>‹#›</a:t>
            </a:fld>
            <a:endParaRPr lang="en-US"/>
          </a:p>
        </p:txBody>
      </p:sp>
    </p:spTree>
    <p:extLst>
      <p:ext uri="{BB962C8B-B14F-4D97-AF65-F5344CB8AC3E}">
        <p14:creationId xmlns:p14="http://schemas.microsoft.com/office/powerpoint/2010/main" val="92652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EE4BE-FAB2-47B1-AE74-A64D66F1877A}"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D8D25-E7EE-4F9F-8405-37847511C2B0}" type="slidenum">
              <a:rPr lang="en-US" smtClean="0"/>
              <a:pPr/>
              <a:t>‹#›</a:t>
            </a:fld>
            <a:endParaRPr lang="en-US"/>
          </a:p>
        </p:txBody>
      </p:sp>
    </p:spTree>
    <p:extLst>
      <p:ext uri="{BB962C8B-B14F-4D97-AF65-F5344CB8AC3E}">
        <p14:creationId xmlns:p14="http://schemas.microsoft.com/office/powerpoint/2010/main" val="142959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EE4BE-FAB2-47B1-AE74-A64D66F1877A}"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D8D25-E7EE-4F9F-8405-37847511C2B0}" type="slidenum">
              <a:rPr lang="en-US" smtClean="0"/>
              <a:pPr/>
              <a:t>‹#›</a:t>
            </a:fld>
            <a:endParaRPr lang="en-US"/>
          </a:p>
        </p:txBody>
      </p:sp>
    </p:spTree>
    <p:extLst>
      <p:ext uri="{BB962C8B-B14F-4D97-AF65-F5344CB8AC3E}">
        <p14:creationId xmlns:p14="http://schemas.microsoft.com/office/powerpoint/2010/main" val="358818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1EE4BE-FAB2-47B1-AE74-A64D66F1877A}"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D8D25-E7EE-4F9F-8405-37847511C2B0}" type="slidenum">
              <a:rPr lang="en-US" smtClean="0"/>
              <a:pPr/>
              <a:t>‹#›</a:t>
            </a:fld>
            <a:endParaRPr lang="en-US"/>
          </a:p>
        </p:txBody>
      </p:sp>
    </p:spTree>
    <p:extLst>
      <p:ext uri="{BB962C8B-B14F-4D97-AF65-F5344CB8AC3E}">
        <p14:creationId xmlns:p14="http://schemas.microsoft.com/office/powerpoint/2010/main" val="227685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1EE4BE-FAB2-47B1-AE74-A64D66F1877A}" type="datetimeFigureOut">
              <a:rPr lang="en-US" smtClean="0"/>
              <a:pPr/>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2D8D25-E7EE-4F9F-8405-37847511C2B0}" type="slidenum">
              <a:rPr lang="en-US" smtClean="0"/>
              <a:pPr/>
              <a:t>‹#›</a:t>
            </a:fld>
            <a:endParaRPr lang="en-US"/>
          </a:p>
        </p:txBody>
      </p:sp>
    </p:spTree>
    <p:extLst>
      <p:ext uri="{BB962C8B-B14F-4D97-AF65-F5344CB8AC3E}">
        <p14:creationId xmlns:p14="http://schemas.microsoft.com/office/powerpoint/2010/main" val="91382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1EE4BE-FAB2-47B1-AE74-A64D66F1877A}" type="datetimeFigureOut">
              <a:rPr lang="en-US" smtClean="0"/>
              <a:pPr/>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2D8D25-E7EE-4F9F-8405-37847511C2B0}" type="slidenum">
              <a:rPr lang="en-US" smtClean="0"/>
              <a:pPr/>
              <a:t>‹#›</a:t>
            </a:fld>
            <a:endParaRPr lang="en-US"/>
          </a:p>
        </p:txBody>
      </p:sp>
    </p:spTree>
    <p:extLst>
      <p:ext uri="{BB962C8B-B14F-4D97-AF65-F5344CB8AC3E}">
        <p14:creationId xmlns:p14="http://schemas.microsoft.com/office/powerpoint/2010/main" val="184360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EE4BE-FAB2-47B1-AE74-A64D66F1877A}" type="datetimeFigureOut">
              <a:rPr lang="en-US" smtClean="0"/>
              <a:pPr/>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2D8D25-E7EE-4F9F-8405-37847511C2B0}" type="slidenum">
              <a:rPr lang="en-US" smtClean="0"/>
              <a:pPr/>
              <a:t>‹#›</a:t>
            </a:fld>
            <a:endParaRPr lang="en-US"/>
          </a:p>
        </p:txBody>
      </p:sp>
    </p:spTree>
    <p:extLst>
      <p:ext uri="{BB962C8B-B14F-4D97-AF65-F5344CB8AC3E}">
        <p14:creationId xmlns:p14="http://schemas.microsoft.com/office/powerpoint/2010/main" val="173140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EE4BE-FAB2-47B1-AE74-A64D66F1877A}"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D8D25-E7EE-4F9F-8405-37847511C2B0}" type="slidenum">
              <a:rPr lang="en-US" smtClean="0"/>
              <a:pPr/>
              <a:t>‹#›</a:t>
            </a:fld>
            <a:endParaRPr lang="en-US"/>
          </a:p>
        </p:txBody>
      </p:sp>
    </p:spTree>
    <p:extLst>
      <p:ext uri="{BB962C8B-B14F-4D97-AF65-F5344CB8AC3E}">
        <p14:creationId xmlns:p14="http://schemas.microsoft.com/office/powerpoint/2010/main" val="39177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EE4BE-FAB2-47B1-AE74-A64D66F1877A}"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D8D25-E7EE-4F9F-8405-37847511C2B0}" type="slidenum">
              <a:rPr lang="en-US" smtClean="0"/>
              <a:pPr/>
              <a:t>‹#›</a:t>
            </a:fld>
            <a:endParaRPr lang="en-US"/>
          </a:p>
        </p:txBody>
      </p:sp>
    </p:spTree>
    <p:extLst>
      <p:ext uri="{BB962C8B-B14F-4D97-AF65-F5344CB8AC3E}">
        <p14:creationId xmlns:p14="http://schemas.microsoft.com/office/powerpoint/2010/main" val="179080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EE4BE-FAB2-47B1-AE74-A64D66F1877A}" type="datetimeFigureOut">
              <a:rPr lang="en-US" smtClean="0"/>
              <a:pPr/>
              <a:t>10/5/2020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D8D25-E7EE-4F9F-8405-37847511C2B0}" type="slidenum">
              <a:rPr lang="en-US" smtClean="0"/>
              <a:pPr/>
              <a:t>‹#›</a:t>
            </a:fld>
            <a:endParaRPr lang="en-US"/>
          </a:p>
        </p:txBody>
      </p:sp>
    </p:spTree>
    <p:extLst>
      <p:ext uri="{BB962C8B-B14F-4D97-AF65-F5344CB8AC3E}">
        <p14:creationId xmlns:p14="http://schemas.microsoft.com/office/powerpoint/2010/main" val="728848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cssolutionbd.com/international/league-of-nation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ERA COMPUTER\Desktop\119887179_105656397963705_5589487411426181067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077200" cy="624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11825" y="2076200"/>
            <a:ext cx="5334000" cy="830997"/>
          </a:xfrm>
          <a:prstGeom prst="rect">
            <a:avLst/>
          </a:prstGeom>
          <a:noFill/>
        </p:spPr>
        <p:txBody>
          <a:bodyPr wrap="square" rtlCol="0">
            <a:spAutoFit/>
          </a:bodyPr>
          <a:lstStyle/>
          <a:p>
            <a:r>
              <a:rPr lang="en-US" sz="4800" b="1" dirty="0" err="1" smtClean="0">
                <a:solidFill>
                  <a:srgbClr val="CC0099"/>
                </a:solidFill>
              </a:rPr>
              <a:t>শুভেচ্ছা</a:t>
            </a:r>
            <a:r>
              <a:rPr lang="en-US" sz="4800" b="1" dirty="0" smtClean="0">
                <a:solidFill>
                  <a:srgbClr val="CC0099"/>
                </a:solidFill>
              </a:rPr>
              <a:t> ও </a:t>
            </a:r>
            <a:r>
              <a:rPr lang="en-US" sz="4800" b="1" dirty="0" err="1" smtClean="0">
                <a:solidFill>
                  <a:srgbClr val="CC0099"/>
                </a:solidFill>
              </a:rPr>
              <a:t>স্বাগতম</a:t>
            </a:r>
            <a:endParaRPr lang="en-US" sz="4800" b="1" dirty="0">
              <a:solidFill>
                <a:srgbClr val="CC0099"/>
              </a:solidFill>
            </a:endParaRPr>
          </a:p>
        </p:txBody>
      </p:sp>
    </p:spTree>
    <p:extLst>
      <p:ext uri="{BB962C8B-B14F-4D97-AF65-F5344CB8AC3E}">
        <p14:creationId xmlns:p14="http://schemas.microsoft.com/office/powerpoint/2010/main" val="343209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ircle(in)">
                                      <p:cBhvr>
                                        <p:cTn id="15"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457200"/>
            <a:ext cx="4267200" cy="769441"/>
          </a:xfrm>
          <a:prstGeom prst="rect">
            <a:avLst/>
          </a:prstGeom>
          <a:noFill/>
        </p:spPr>
        <p:txBody>
          <a:bodyPr wrap="square" rtlCol="0">
            <a:spAutoFit/>
          </a:bodyPr>
          <a:lstStyle/>
          <a:p>
            <a:r>
              <a:rPr lang="en-US" sz="4400" dirty="0" err="1" smtClean="0"/>
              <a:t>জেনে</a:t>
            </a:r>
            <a:r>
              <a:rPr lang="en-US" sz="4400" dirty="0" smtClean="0"/>
              <a:t> </a:t>
            </a:r>
            <a:r>
              <a:rPr lang="en-US" sz="4400" dirty="0" err="1" smtClean="0"/>
              <a:t>রাখা</a:t>
            </a:r>
            <a:r>
              <a:rPr lang="en-US" sz="4400" dirty="0" smtClean="0"/>
              <a:t> </a:t>
            </a:r>
            <a:r>
              <a:rPr lang="en-US" sz="4400" dirty="0" err="1" smtClean="0"/>
              <a:t>প্রয়োজন</a:t>
            </a:r>
            <a:r>
              <a:rPr lang="en-US" sz="4400" dirty="0" smtClean="0"/>
              <a:t>-</a:t>
            </a:r>
            <a:endParaRPr lang="en-US" sz="4400" dirty="0"/>
          </a:p>
        </p:txBody>
      </p:sp>
      <p:sp>
        <p:nvSpPr>
          <p:cNvPr id="7" name="TextBox 6"/>
          <p:cNvSpPr txBox="1"/>
          <p:nvPr/>
        </p:nvSpPr>
        <p:spPr>
          <a:xfrm>
            <a:off x="2057400" y="1371600"/>
            <a:ext cx="3619500" cy="584775"/>
          </a:xfrm>
          <a:prstGeom prst="rect">
            <a:avLst/>
          </a:prstGeom>
          <a:noFill/>
        </p:spPr>
        <p:txBody>
          <a:bodyPr wrap="square" rtlCol="0">
            <a:spAutoFit/>
          </a:bodyPr>
          <a:lstStyle/>
          <a:p>
            <a:r>
              <a:rPr lang="en-US" sz="3200" dirty="0" err="1" smtClean="0"/>
              <a:t>জাতিসংঘের</a:t>
            </a:r>
            <a:r>
              <a:rPr lang="en-US" sz="3200" dirty="0" smtClean="0"/>
              <a:t> </a:t>
            </a:r>
            <a:r>
              <a:rPr lang="en-US" sz="3200" dirty="0" err="1" smtClean="0"/>
              <a:t>সদর</a:t>
            </a:r>
            <a:r>
              <a:rPr lang="en-US" sz="3200" dirty="0" smtClean="0"/>
              <a:t> </a:t>
            </a:r>
            <a:r>
              <a:rPr lang="en-US" sz="3200" dirty="0" err="1" smtClean="0"/>
              <a:t>দপ্তর</a:t>
            </a:r>
            <a:r>
              <a:rPr lang="en-US" sz="3200" dirty="0" smtClean="0"/>
              <a:t> </a:t>
            </a:r>
            <a:endParaRPr lang="en-US" sz="3200" dirty="0"/>
          </a:p>
        </p:txBody>
      </p:sp>
      <p:pic>
        <p:nvPicPr>
          <p:cNvPr id="3074" name="Picture 2" descr="C:\Users\HERA COMPUTER\Desktop\image-128559-15463729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809" y="2280166"/>
            <a:ext cx="4735551" cy="2667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828800" y="5486400"/>
            <a:ext cx="3581400" cy="523220"/>
          </a:xfrm>
          <a:prstGeom prst="rect">
            <a:avLst/>
          </a:prstGeom>
          <a:noFill/>
        </p:spPr>
        <p:txBody>
          <a:bodyPr wrap="square" rtlCol="0">
            <a:spAutoFit/>
          </a:bodyPr>
          <a:lstStyle/>
          <a:p>
            <a:r>
              <a:rPr lang="en-US" sz="2800" dirty="0" err="1" smtClean="0"/>
              <a:t>নিউ</a:t>
            </a:r>
            <a:r>
              <a:rPr lang="en-US" sz="2800" dirty="0" smtClean="0"/>
              <a:t> </a:t>
            </a:r>
            <a:r>
              <a:rPr lang="en-US" sz="2800" dirty="0" err="1" smtClean="0"/>
              <a:t>ইয়র্ক</a:t>
            </a:r>
            <a:r>
              <a:rPr lang="en-US" sz="2800" dirty="0" smtClean="0"/>
              <a:t>, </a:t>
            </a:r>
            <a:r>
              <a:rPr lang="en-US" sz="2800" dirty="0" err="1" smtClean="0"/>
              <a:t>মার্কিন</a:t>
            </a:r>
            <a:r>
              <a:rPr lang="en-US" sz="2800" dirty="0" smtClean="0"/>
              <a:t> </a:t>
            </a:r>
            <a:r>
              <a:rPr lang="en-US" sz="2800" dirty="0" err="1" smtClean="0"/>
              <a:t>যুক্তরাষ্ট্র</a:t>
            </a:r>
            <a:endParaRPr lang="en-US" sz="2800" dirty="0"/>
          </a:p>
        </p:txBody>
      </p:sp>
    </p:spTree>
    <p:extLst>
      <p:ext uri="{BB962C8B-B14F-4D97-AF65-F5344CB8AC3E}">
        <p14:creationId xmlns:p14="http://schemas.microsoft.com/office/powerpoint/2010/main" val="21661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673387"/>
            <a:ext cx="5029200" cy="646331"/>
          </a:xfrm>
          <a:prstGeom prst="rect">
            <a:avLst/>
          </a:prstGeom>
          <a:noFill/>
        </p:spPr>
        <p:txBody>
          <a:bodyPr wrap="square" rtlCol="0">
            <a:spAutoFit/>
          </a:bodyPr>
          <a:lstStyle/>
          <a:p>
            <a:r>
              <a:rPr lang="en-US" sz="3600" b="1" dirty="0" err="1" smtClean="0"/>
              <a:t>জাতিসংঘের</a:t>
            </a:r>
            <a:r>
              <a:rPr lang="en-US" sz="3600" b="1" dirty="0" smtClean="0"/>
              <a:t> </a:t>
            </a:r>
            <a:r>
              <a:rPr lang="en-US" sz="3600" b="1" dirty="0" err="1" smtClean="0"/>
              <a:t>প্রতিষ্ঠাকাল</a:t>
            </a:r>
            <a:endParaRPr lang="en-US" sz="3600" b="1" dirty="0"/>
          </a:p>
        </p:txBody>
      </p:sp>
      <p:pic>
        <p:nvPicPr>
          <p:cNvPr id="5" name="Picture 2" descr="C:\Users\HERA COMPUTER\Desktop\800px-UN_HQ_157652121_5b5979da9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1676400"/>
            <a:ext cx="38608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06600" y="5105400"/>
            <a:ext cx="3251200" cy="584775"/>
          </a:xfrm>
          <a:prstGeom prst="rect">
            <a:avLst/>
          </a:prstGeom>
          <a:noFill/>
        </p:spPr>
        <p:txBody>
          <a:bodyPr wrap="square" rtlCol="0">
            <a:spAutoFit/>
          </a:bodyPr>
          <a:lstStyle/>
          <a:p>
            <a:r>
              <a:rPr lang="en-US" sz="3200" dirty="0" smtClean="0"/>
              <a:t>২৪ </a:t>
            </a:r>
            <a:r>
              <a:rPr lang="en-US" sz="3200" dirty="0" err="1" smtClean="0"/>
              <a:t>অক্টোবর</a:t>
            </a:r>
            <a:r>
              <a:rPr lang="en-US" sz="3200" dirty="0" smtClean="0"/>
              <a:t>, ১৯৪৫</a:t>
            </a:r>
            <a:endParaRPr lang="en-US" sz="3200" dirty="0"/>
          </a:p>
        </p:txBody>
      </p:sp>
    </p:spTree>
    <p:extLst>
      <p:ext uri="{BB962C8B-B14F-4D97-AF65-F5344CB8AC3E}">
        <p14:creationId xmlns:p14="http://schemas.microsoft.com/office/powerpoint/2010/main" val="22001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11314"/>
            <a:ext cx="5638800" cy="707886"/>
          </a:xfrm>
          <a:prstGeom prst="rect">
            <a:avLst/>
          </a:prstGeom>
          <a:noFill/>
        </p:spPr>
        <p:txBody>
          <a:bodyPr wrap="square" rtlCol="0">
            <a:spAutoFit/>
          </a:bodyPr>
          <a:lstStyle/>
          <a:p>
            <a:r>
              <a:rPr lang="en-US" sz="4000" dirty="0" err="1" smtClean="0"/>
              <a:t>জাতিসংঘের</a:t>
            </a:r>
            <a:r>
              <a:rPr lang="en-US" sz="4000" dirty="0" smtClean="0"/>
              <a:t> </a:t>
            </a:r>
            <a:r>
              <a:rPr lang="en-US" sz="4000" dirty="0" err="1" smtClean="0"/>
              <a:t>মহাসচিবের</a:t>
            </a:r>
            <a:r>
              <a:rPr lang="en-US" sz="4000" dirty="0" smtClean="0"/>
              <a:t> </a:t>
            </a:r>
            <a:r>
              <a:rPr lang="en-US" sz="4000" dirty="0" err="1" smtClean="0"/>
              <a:t>নাম</a:t>
            </a:r>
            <a:endParaRPr lang="en-US" sz="4000" dirty="0"/>
          </a:p>
        </p:txBody>
      </p:sp>
      <p:pic>
        <p:nvPicPr>
          <p:cNvPr id="1026" name="Picture 2" descr="C:\Users\HERA COMPUTER\Desktop\António_Guterres_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0"/>
            <a:ext cx="2389992" cy="31859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0" y="5267980"/>
            <a:ext cx="2819400" cy="523220"/>
          </a:xfrm>
          <a:prstGeom prst="rect">
            <a:avLst/>
          </a:prstGeom>
          <a:noFill/>
        </p:spPr>
        <p:txBody>
          <a:bodyPr wrap="square" rtlCol="0">
            <a:spAutoFit/>
          </a:bodyPr>
          <a:lstStyle/>
          <a:p>
            <a:r>
              <a:rPr lang="en-US" sz="2800" dirty="0" err="1" smtClean="0"/>
              <a:t>আন্তোনিও</a:t>
            </a:r>
            <a:r>
              <a:rPr lang="en-US" sz="2800" dirty="0" smtClean="0"/>
              <a:t> </a:t>
            </a:r>
            <a:r>
              <a:rPr lang="en-US" sz="2800" dirty="0" err="1" smtClean="0"/>
              <a:t>গুতারেস</a:t>
            </a:r>
            <a:endParaRPr lang="en-US" sz="2800" dirty="0"/>
          </a:p>
        </p:txBody>
      </p:sp>
    </p:spTree>
    <p:extLst>
      <p:ext uri="{BB962C8B-B14F-4D97-AF65-F5344CB8AC3E}">
        <p14:creationId xmlns:p14="http://schemas.microsoft.com/office/powerpoint/2010/main" val="7194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4419600" cy="646331"/>
          </a:xfrm>
          <a:prstGeom prst="rect">
            <a:avLst/>
          </a:prstGeom>
          <a:noFill/>
        </p:spPr>
        <p:txBody>
          <a:bodyPr wrap="square" rtlCol="0">
            <a:spAutoFit/>
          </a:bodyPr>
          <a:lstStyle/>
          <a:p>
            <a:r>
              <a:rPr lang="en-US" sz="3600" dirty="0" err="1" smtClean="0"/>
              <a:t>জাতিসংঘ</a:t>
            </a:r>
            <a:r>
              <a:rPr lang="en-US" sz="3600" dirty="0" smtClean="0"/>
              <a:t> </a:t>
            </a:r>
            <a:r>
              <a:rPr lang="en-US" sz="3600" dirty="0" err="1" smtClean="0"/>
              <a:t>গঠন</a:t>
            </a:r>
            <a:r>
              <a:rPr lang="en-US" sz="3600" dirty="0" smtClean="0"/>
              <a:t> </a:t>
            </a:r>
            <a:r>
              <a:rPr lang="en-US" sz="3600" dirty="0" err="1" smtClean="0"/>
              <a:t>পদ্ধতি</a:t>
            </a:r>
            <a:endParaRPr lang="en-US" sz="3600" dirty="0"/>
          </a:p>
        </p:txBody>
      </p:sp>
      <p:sp>
        <p:nvSpPr>
          <p:cNvPr id="3" name="TextBox 2"/>
          <p:cNvSpPr txBox="1"/>
          <p:nvPr/>
        </p:nvSpPr>
        <p:spPr>
          <a:xfrm>
            <a:off x="762000" y="1447800"/>
            <a:ext cx="7010400" cy="523220"/>
          </a:xfrm>
          <a:prstGeom prst="rect">
            <a:avLst/>
          </a:prstGeom>
          <a:noFill/>
        </p:spPr>
        <p:txBody>
          <a:bodyPr wrap="square" rtlCol="0">
            <a:spAutoFit/>
          </a:bodyPr>
          <a:lstStyle/>
          <a:p>
            <a:r>
              <a:rPr lang="en-US" sz="2800" b="1" dirty="0" err="1" smtClean="0"/>
              <a:t>জাতিসংঘ</a:t>
            </a:r>
            <a:r>
              <a:rPr lang="en-US" sz="2800" b="1" dirty="0" smtClean="0"/>
              <a:t> </a:t>
            </a:r>
            <a:r>
              <a:rPr lang="en-US" sz="2800" b="1" dirty="0" err="1" smtClean="0"/>
              <a:t>মোট</a:t>
            </a:r>
            <a:r>
              <a:rPr lang="en-US" sz="2800" b="1" dirty="0" smtClean="0"/>
              <a:t> ৬টি </a:t>
            </a:r>
            <a:r>
              <a:rPr lang="en-US" sz="2800" b="1" dirty="0" err="1" smtClean="0"/>
              <a:t>সংস্থা</a:t>
            </a:r>
            <a:r>
              <a:rPr lang="en-US" sz="2800" b="1" dirty="0" smtClean="0"/>
              <a:t> </a:t>
            </a:r>
            <a:r>
              <a:rPr lang="en-US" sz="2800" b="1" dirty="0" err="1" smtClean="0"/>
              <a:t>বা</a:t>
            </a:r>
            <a:r>
              <a:rPr lang="en-US" sz="2800" b="1" dirty="0" smtClean="0"/>
              <a:t> </a:t>
            </a:r>
            <a:r>
              <a:rPr lang="en-US" sz="2800" b="1" dirty="0" err="1" smtClean="0"/>
              <a:t>শাখা</a:t>
            </a:r>
            <a:r>
              <a:rPr lang="en-US" sz="2800" b="1" dirty="0" smtClean="0"/>
              <a:t> </a:t>
            </a:r>
            <a:r>
              <a:rPr lang="en-US" sz="2800" b="1" dirty="0" err="1" smtClean="0"/>
              <a:t>নিয়ে</a:t>
            </a:r>
            <a:r>
              <a:rPr lang="en-US" sz="2800" b="1" dirty="0" smtClean="0"/>
              <a:t> </a:t>
            </a:r>
            <a:r>
              <a:rPr lang="en-US" sz="2800" b="1" dirty="0" err="1" smtClean="0"/>
              <a:t>গঠিত</a:t>
            </a:r>
            <a:endParaRPr lang="en-US" sz="2800" b="1" dirty="0"/>
          </a:p>
        </p:txBody>
      </p:sp>
      <p:sp>
        <p:nvSpPr>
          <p:cNvPr id="4" name="TextBox 3"/>
          <p:cNvSpPr txBox="1"/>
          <p:nvPr/>
        </p:nvSpPr>
        <p:spPr>
          <a:xfrm>
            <a:off x="945075" y="2228600"/>
            <a:ext cx="3429000" cy="523220"/>
          </a:xfrm>
          <a:prstGeom prst="rect">
            <a:avLst/>
          </a:prstGeom>
          <a:noFill/>
        </p:spPr>
        <p:txBody>
          <a:bodyPr wrap="square" rtlCol="0">
            <a:spAutoFit/>
          </a:bodyPr>
          <a:lstStyle/>
          <a:p>
            <a:r>
              <a:rPr lang="en-US" sz="2800" dirty="0" smtClean="0"/>
              <a:t>(১) </a:t>
            </a:r>
            <a:r>
              <a:rPr lang="en-US" sz="2800" dirty="0" err="1" smtClean="0"/>
              <a:t>সাধারণ</a:t>
            </a:r>
            <a:r>
              <a:rPr lang="en-US" sz="2800" dirty="0" smtClean="0"/>
              <a:t> </a:t>
            </a:r>
            <a:r>
              <a:rPr lang="en-US" sz="2800" dirty="0" err="1" smtClean="0"/>
              <a:t>পরিষদ</a:t>
            </a:r>
            <a:endParaRPr lang="en-US" sz="2800" dirty="0"/>
          </a:p>
        </p:txBody>
      </p:sp>
      <p:sp>
        <p:nvSpPr>
          <p:cNvPr id="5" name="TextBox 4"/>
          <p:cNvSpPr txBox="1"/>
          <p:nvPr/>
        </p:nvSpPr>
        <p:spPr>
          <a:xfrm>
            <a:off x="938150" y="2846820"/>
            <a:ext cx="2743200" cy="523220"/>
          </a:xfrm>
          <a:prstGeom prst="rect">
            <a:avLst/>
          </a:prstGeom>
          <a:noFill/>
        </p:spPr>
        <p:txBody>
          <a:bodyPr wrap="square" rtlCol="0">
            <a:spAutoFit/>
          </a:bodyPr>
          <a:lstStyle/>
          <a:p>
            <a:r>
              <a:rPr lang="en-US" sz="2800" dirty="0" smtClean="0"/>
              <a:t>(২) </a:t>
            </a:r>
            <a:r>
              <a:rPr lang="en-US" sz="2800" dirty="0" err="1" smtClean="0"/>
              <a:t>সচিবালয়</a:t>
            </a:r>
            <a:endParaRPr lang="en-US" sz="2800" dirty="0"/>
          </a:p>
        </p:txBody>
      </p:sp>
      <p:sp>
        <p:nvSpPr>
          <p:cNvPr id="6" name="TextBox 5"/>
          <p:cNvSpPr txBox="1"/>
          <p:nvPr/>
        </p:nvSpPr>
        <p:spPr>
          <a:xfrm>
            <a:off x="863925" y="3482425"/>
            <a:ext cx="3200400" cy="523220"/>
          </a:xfrm>
          <a:prstGeom prst="rect">
            <a:avLst/>
          </a:prstGeom>
          <a:noFill/>
        </p:spPr>
        <p:txBody>
          <a:bodyPr wrap="square" rtlCol="0">
            <a:spAutoFit/>
          </a:bodyPr>
          <a:lstStyle/>
          <a:p>
            <a:r>
              <a:rPr lang="en-US" sz="2800" dirty="0" smtClean="0"/>
              <a:t>(৩) </a:t>
            </a:r>
            <a:r>
              <a:rPr lang="en-US" sz="2800" dirty="0" err="1" smtClean="0"/>
              <a:t>অছি</a:t>
            </a:r>
            <a:r>
              <a:rPr lang="en-US" sz="2800" dirty="0" smtClean="0"/>
              <a:t> </a:t>
            </a:r>
            <a:r>
              <a:rPr lang="en-US" sz="2800" dirty="0" err="1" smtClean="0"/>
              <a:t>পরিষদ</a:t>
            </a:r>
            <a:endParaRPr lang="en-US" sz="2800" dirty="0"/>
          </a:p>
        </p:txBody>
      </p:sp>
      <p:sp>
        <p:nvSpPr>
          <p:cNvPr id="7" name="TextBox 6"/>
          <p:cNvSpPr txBox="1"/>
          <p:nvPr/>
        </p:nvSpPr>
        <p:spPr>
          <a:xfrm>
            <a:off x="916375" y="4100819"/>
            <a:ext cx="4267200" cy="523220"/>
          </a:xfrm>
          <a:prstGeom prst="rect">
            <a:avLst/>
          </a:prstGeom>
          <a:noFill/>
        </p:spPr>
        <p:txBody>
          <a:bodyPr wrap="square" rtlCol="0">
            <a:spAutoFit/>
          </a:bodyPr>
          <a:lstStyle/>
          <a:p>
            <a:r>
              <a:rPr lang="en-US" sz="2800" dirty="0" smtClean="0"/>
              <a:t>(৪) </a:t>
            </a:r>
            <a:r>
              <a:rPr lang="en-US" sz="2800" dirty="0" err="1" smtClean="0"/>
              <a:t>আন্তর্জাতিক</a:t>
            </a:r>
            <a:r>
              <a:rPr lang="en-US" sz="2800" dirty="0" smtClean="0"/>
              <a:t> </a:t>
            </a:r>
            <a:r>
              <a:rPr lang="en-US" sz="2800" dirty="0" err="1" smtClean="0"/>
              <a:t>আদালত</a:t>
            </a:r>
            <a:endParaRPr lang="en-US" sz="2800" dirty="0"/>
          </a:p>
        </p:txBody>
      </p:sp>
      <p:sp>
        <p:nvSpPr>
          <p:cNvPr id="8" name="TextBox 7"/>
          <p:cNvSpPr txBox="1"/>
          <p:nvPr/>
        </p:nvSpPr>
        <p:spPr>
          <a:xfrm>
            <a:off x="909450" y="4753969"/>
            <a:ext cx="6553200" cy="523220"/>
          </a:xfrm>
          <a:prstGeom prst="rect">
            <a:avLst/>
          </a:prstGeom>
          <a:noFill/>
        </p:spPr>
        <p:txBody>
          <a:bodyPr wrap="square" rtlCol="0">
            <a:spAutoFit/>
          </a:bodyPr>
          <a:lstStyle/>
          <a:p>
            <a:r>
              <a:rPr lang="en-US" sz="2800" dirty="0" smtClean="0"/>
              <a:t>(৫) </a:t>
            </a:r>
            <a:r>
              <a:rPr lang="en-US" sz="2800" dirty="0" err="1" smtClean="0"/>
              <a:t>অর্থনৈতিক</a:t>
            </a:r>
            <a:r>
              <a:rPr lang="en-US" sz="2800" dirty="0" smtClean="0"/>
              <a:t> ও </a:t>
            </a:r>
            <a:r>
              <a:rPr lang="en-US" sz="2800" dirty="0" err="1" smtClean="0"/>
              <a:t>সামাজিক</a:t>
            </a:r>
            <a:r>
              <a:rPr lang="en-US" sz="2800" dirty="0" smtClean="0"/>
              <a:t> </a:t>
            </a:r>
            <a:r>
              <a:rPr lang="en-US" sz="2800" dirty="0" err="1" smtClean="0"/>
              <a:t>পরিষদ</a:t>
            </a:r>
            <a:endParaRPr lang="en-US" sz="2800" dirty="0"/>
          </a:p>
        </p:txBody>
      </p:sp>
      <p:sp>
        <p:nvSpPr>
          <p:cNvPr id="9" name="TextBox 8"/>
          <p:cNvSpPr txBox="1"/>
          <p:nvPr/>
        </p:nvSpPr>
        <p:spPr>
          <a:xfrm>
            <a:off x="838200" y="5373469"/>
            <a:ext cx="3657600" cy="523220"/>
          </a:xfrm>
          <a:prstGeom prst="rect">
            <a:avLst/>
          </a:prstGeom>
          <a:noFill/>
        </p:spPr>
        <p:txBody>
          <a:bodyPr wrap="square" rtlCol="0">
            <a:spAutoFit/>
          </a:bodyPr>
          <a:lstStyle/>
          <a:p>
            <a:r>
              <a:rPr lang="en-US" sz="2800" dirty="0" smtClean="0"/>
              <a:t>(৬) </a:t>
            </a:r>
            <a:r>
              <a:rPr lang="en-US" sz="2800" dirty="0" err="1" smtClean="0"/>
              <a:t>নিরাপত্তা</a:t>
            </a:r>
            <a:r>
              <a:rPr lang="en-US" sz="2800" dirty="0" smtClean="0"/>
              <a:t> </a:t>
            </a:r>
            <a:r>
              <a:rPr lang="en-US" sz="2800" dirty="0" err="1" smtClean="0"/>
              <a:t>পরিষদ</a:t>
            </a:r>
            <a:endParaRPr lang="en-US" sz="2800" dirty="0"/>
          </a:p>
        </p:txBody>
      </p:sp>
    </p:spTree>
    <p:extLst>
      <p:ext uri="{BB962C8B-B14F-4D97-AF65-F5344CB8AC3E}">
        <p14:creationId xmlns:p14="http://schemas.microsoft.com/office/powerpoint/2010/main" val="161303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fltVal val="0"/>
                                          </p:val>
                                        </p:tav>
                                        <p:tav tm="100000">
                                          <p:val>
                                            <p:strVal val="#ppt_w"/>
                                          </p:val>
                                        </p:tav>
                                      </p:tavLst>
                                    </p:anim>
                                    <p:anim calcmode="lin" valueType="num">
                                      <p:cBhvr>
                                        <p:cTn id="52" dur="1000" fill="hold"/>
                                        <p:tgtEl>
                                          <p:spTgt spid="8"/>
                                        </p:tgtEl>
                                        <p:attrNameLst>
                                          <p:attrName>ppt_h</p:attrName>
                                        </p:attrNameLst>
                                      </p:cBhvr>
                                      <p:tavLst>
                                        <p:tav tm="0">
                                          <p:val>
                                            <p:fltVal val="0"/>
                                          </p:val>
                                        </p:tav>
                                        <p:tav tm="100000">
                                          <p:val>
                                            <p:strVal val="#ppt_h"/>
                                          </p:val>
                                        </p:tav>
                                      </p:tavLst>
                                    </p:anim>
                                    <p:anim calcmode="lin" valueType="num">
                                      <p:cBhvr>
                                        <p:cTn id="53" dur="1000" fill="hold"/>
                                        <p:tgtEl>
                                          <p:spTgt spid="8"/>
                                        </p:tgtEl>
                                        <p:attrNameLst>
                                          <p:attrName>style.rotation</p:attrName>
                                        </p:attrNameLst>
                                      </p:cBhvr>
                                      <p:tavLst>
                                        <p:tav tm="0">
                                          <p:val>
                                            <p:fltVal val="90"/>
                                          </p:val>
                                        </p:tav>
                                        <p:tav tm="100000">
                                          <p:val>
                                            <p:fltVal val="0"/>
                                          </p:val>
                                        </p:tav>
                                      </p:tavLst>
                                    </p:anim>
                                    <p:animEffect transition="in" filter="fade">
                                      <p:cBhvr>
                                        <p:cTn id="54" dur="1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 calcmode="lin" valueType="num">
                                      <p:cBhvr>
                                        <p:cTn id="61" dur="1000" fill="hold"/>
                                        <p:tgtEl>
                                          <p:spTgt spid="9"/>
                                        </p:tgtEl>
                                        <p:attrNameLst>
                                          <p:attrName>style.rotation</p:attrName>
                                        </p:attrNameLst>
                                      </p:cBhvr>
                                      <p:tavLst>
                                        <p:tav tm="0">
                                          <p:val>
                                            <p:fltVal val="90"/>
                                          </p:val>
                                        </p:tav>
                                        <p:tav tm="100000">
                                          <p:val>
                                            <p:fltVal val="0"/>
                                          </p:val>
                                        </p:tav>
                                      </p:tavLst>
                                    </p:anim>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915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24580"/>
            <a:ext cx="3429000" cy="523220"/>
          </a:xfrm>
          <a:prstGeom prst="rect">
            <a:avLst/>
          </a:prstGeom>
          <a:noFill/>
        </p:spPr>
        <p:txBody>
          <a:bodyPr wrap="square" rtlCol="0">
            <a:spAutoFit/>
          </a:bodyPr>
          <a:lstStyle/>
          <a:p>
            <a:r>
              <a:rPr lang="en-US" sz="2800" dirty="0" smtClean="0"/>
              <a:t>(১) </a:t>
            </a:r>
            <a:r>
              <a:rPr lang="en-US" sz="2800" dirty="0" err="1" smtClean="0"/>
              <a:t>সাধারণ</a:t>
            </a:r>
            <a:r>
              <a:rPr lang="en-US" sz="2800" dirty="0" smtClean="0"/>
              <a:t> </a:t>
            </a:r>
            <a:r>
              <a:rPr lang="en-US" sz="2800" dirty="0" err="1" smtClean="0"/>
              <a:t>পরিষদ</a:t>
            </a:r>
            <a:endParaRPr lang="en-US" sz="2800" dirty="0"/>
          </a:p>
        </p:txBody>
      </p:sp>
      <p:pic>
        <p:nvPicPr>
          <p:cNvPr id="2050" name="Picture 2" descr="C:\Users\HERA COMPUTER\Desktop\800px-UN_General_Assembly_h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447800"/>
            <a:ext cx="3072967"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1828800"/>
            <a:ext cx="4343400" cy="2554545"/>
          </a:xfrm>
          <a:prstGeom prst="rect">
            <a:avLst/>
          </a:prstGeom>
          <a:noFill/>
        </p:spPr>
        <p:txBody>
          <a:bodyPr wrap="square" rtlCol="0">
            <a:spAutoFit/>
          </a:bodyPr>
          <a:lstStyle/>
          <a:p>
            <a:pPr algn="just"/>
            <a:r>
              <a:rPr lang="as-IN" sz="2000" dirty="0"/>
              <a:t>জাতিসংঘের সাধারণ পরিষদ বিতর্ক সভা হিসেবে বিশ্ব মতামত প্রকাশ করতে পারে। জাতিসংঘ সনদের ১০নং অনুচ্ছেদে বলা হয়েছে - </a:t>
            </a:r>
            <a:r>
              <a:rPr lang="as-IN" sz="2000" i="1" dirty="0"/>
              <a:t>সাধারণ পরিষদ জাতিসংঘের সনদের অন্তর্ভুক্ত যে-কোন বিষয় নিয়ে আলোচনা করতে পারে। পরবর্তীতে বিভিন্ন শাখায় </a:t>
            </a:r>
            <a:r>
              <a:rPr lang="as-IN" sz="2000" i="1" dirty="0" smtClean="0"/>
              <a:t>সুপারি</a:t>
            </a:r>
            <a:r>
              <a:rPr lang="en-US" sz="2000" i="1" dirty="0" err="1" smtClean="0"/>
              <a:t>শের</a:t>
            </a:r>
            <a:r>
              <a:rPr lang="en-US" sz="2000" i="1" dirty="0" smtClean="0"/>
              <a:t> </a:t>
            </a:r>
            <a:r>
              <a:rPr lang="en-US" sz="2000" i="1" dirty="0" err="1" smtClean="0"/>
              <a:t>জন্য</a:t>
            </a:r>
            <a:r>
              <a:rPr lang="as-IN" sz="2000" i="1" dirty="0" smtClean="0"/>
              <a:t> </a:t>
            </a:r>
            <a:r>
              <a:rPr lang="as-IN" sz="2000" i="1" dirty="0"/>
              <a:t>প্রেরণ করতে পারে। </a:t>
            </a:r>
            <a:endParaRPr lang="en-US" sz="2000" dirty="0"/>
          </a:p>
        </p:txBody>
      </p:sp>
      <p:sp>
        <p:nvSpPr>
          <p:cNvPr id="4" name="TextBox 3"/>
          <p:cNvSpPr txBox="1"/>
          <p:nvPr/>
        </p:nvSpPr>
        <p:spPr>
          <a:xfrm>
            <a:off x="533400" y="4724400"/>
            <a:ext cx="6705600" cy="830997"/>
          </a:xfrm>
          <a:prstGeom prst="rect">
            <a:avLst/>
          </a:prstGeom>
          <a:noFill/>
        </p:spPr>
        <p:txBody>
          <a:bodyPr wrap="square" rtlCol="0">
            <a:spAutoFit/>
          </a:bodyPr>
          <a:lstStyle/>
          <a:p>
            <a:r>
              <a:rPr lang="en-US" sz="2400" dirty="0" err="1" smtClean="0"/>
              <a:t>প্রতিবছর</a:t>
            </a:r>
            <a:r>
              <a:rPr lang="en-US" sz="2400" dirty="0" smtClean="0"/>
              <a:t> </a:t>
            </a:r>
            <a:r>
              <a:rPr lang="en-US" sz="2400" dirty="0" err="1" smtClean="0"/>
              <a:t>অন্ততঃ</a:t>
            </a:r>
            <a:r>
              <a:rPr lang="en-US" sz="2400" dirty="0" smtClean="0"/>
              <a:t> </a:t>
            </a:r>
            <a:r>
              <a:rPr lang="en-US" sz="2400" dirty="0" err="1" smtClean="0"/>
              <a:t>একবার</a:t>
            </a:r>
            <a:r>
              <a:rPr lang="en-US" sz="2400" dirty="0" smtClean="0"/>
              <a:t> </a:t>
            </a:r>
            <a:r>
              <a:rPr lang="en-US" sz="2400" dirty="0" err="1" smtClean="0"/>
              <a:t>অধিবেশন</a:t>
            </a:r>
            <a:r>
              <a:rPr lang="en-US" sz="2400" dirty="0" smtClean="0"/>
              <a:t> </a:t>
            </a:r>
            <a:r>
              <a:rPr lang="en-US" sz="2400" dirty="0" err="1" smtClean="0"/>
              <a:t>হয়</a:t>
            </a:r>
            <a:r>
              <a:rPr lang="en-US" sz="2400" dirty="0" smtClean="0"/>
              <a:t> </a:t>
            </a:r>
            <a:r>
              <a:rPr lang="en-US" sz="2400" dirty="0" err="1" smtClean="0"/>
              <a:t>এবং</a:t>
            </a:r>
            <a:r>
              <a:rPr lang="en-US" sz="2400" dirty="0" smtClean="0"/>
              <a:t> </a:t>
            </a:r>
            <a:r>
              <a:rPr lang="en-US" sz="2400" dirty="0" err="1" smtClean="0"/>
              <a:t>একজন</a:t>
            </a:r>
            <a:r>
              <a:rPr lang="en-US" sz="2400" dirty="0" smtClean="0"/>
              <a:t> </a:t>
            </a:r>
            <a:r>
              <a:rPr lang="en-US" sz="2400" dirty="0" err="1" smtClean="0"/>
              <a:t>সভাপতি</a:t>
            </a:r>
            <a:r>
              <a:rPr lang="en-US" sz="2400" dirty="0" smtClean="0"/>
              <a:t> </a:t>
            </a:r>
            <a:r>
              <a:rPr lang="en-US" sz="2400" dirty="0" err="1" smtClean="0"/>
              <a:t>নির্বাচিত</a:t>
            </a:r>
            <a:r>
              <a:rPr lang="en-US" sz="2400" dirty="0" smtClean="0"/>
              <a:t> </a:t>
            </a:r>
            <a:r>
              <a:rPr lang="en-US" sz="2400" dirty="0" err="1" smtClean="0"/>
              <a:t>হয়</a:t>
            </a:r>
            <a:r>
              <a:rPr lang="en-US" sz="2400" dirty="0" smtClean="0"/>
              <a:t>।</a:t>
            </a:r>
            <a:endParaRPr lang="en-US" sz="2400" dirty="0"/>
          </a:p>
        </p:txBody>
      </p:sp>
    </p:spTree>
    <p:extLst>
      <p:ext uri="{BB962C8B-B14F-4D97-AF65-F5344CB8AC3E}">
        <p14:creationId xmlns:p14="http://schemas.microsoft.com/office/powerpoint/2010/main" val="284274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RA COMPUTER\Desktop\হুমায়ূন_রশীদ_চৌধু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28800"/>
            <a:ext cx="2540000" cy="3136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600" y="5562600"/>
            <a:ext cx="6781800" cy="400110"/>
          </a:xfrm>
          <a:prstGeom prst="rect">
            <a:avLst/>
          </a:prstGeom>
          <a:noFill/>
        </p:spPr>
        <p:txBody>
          <a:bodyPr wrap="square" rtlCol="0">
            <a:spAutoFit/>
          </a:bodyPr>
          <a:lstStyle/>
          <a:p>
            <a:r>
              <a:rPr lang="en-US" sz="2000" dirty="0" err="1" smtClean="0"/>
              <a:t>হুমায়ুন</a:t>
            </a:r>
            <a:r>
              <a:rPr lang="en-US" sz="2000" dirty="0" smtClean="0"/>
              <a:t> </a:t>
            </a:r>
            <a:r>
              <a:rPr lang="en-US" sz="2000" dirty="0" err="1" smtClean="0"/>
              <a:t>রশিদ</a:t>
            </a:r>
            <a:r>
              <a:rPr lang="en-US" sz="2000" dirty="0" smtClean="0"/>
              <a:t> </a:t>
            </a:r>
            <a:r>
              <a:rPr lang="en-US" sz="2000" dirty="0" err="1" smtClean="0"/>
              <a:t>চৌধুরী</a:t>
            </a:r>
            <a:r>
              <a:rPr lang="en-US" sz="2000" dirty="0" smtClean="0"/>
              <a:t> ১৯৮৬ </a:t>
            </a:r>
            <a:r>
              <a:rPr lang="en-US" sz="2000" dirty="0" err="1" smtClean="0"/>
              <a:t>সালে</a:t>
            </a:r>
            <a:r>
              <a:rPr lang="en-US" sz="2000" dirty="0" smtClean="0"/>
              <a:t> </a:t>
            </a:r>
            <a:r>
              <a:rPr lang="en-US" sz="2000" dirty="0" err="1" smtClean="0"/>
              <a:t>সভাপতির</a:t>
            </a:r>
            <a:r>
              <a:rPr lang="en-US" sz="2000" dirty="0" smtClean="0"/>
              <a:t> </a:t>
            </a:r>
            <a:r>
              <a:rPr lang="en-US" sz="2000" dirty="0" err="1" smtClean="0"/>
              <a:t>দায়িত্ব</a:t>
            </a:r>
            <a:r>
              <a:rPr lang="en-US" sz="2000" dirty="0" smtClean="0"/>
              <a:t> </a:t>
            </a:r>
            <a:r>
              <a:rPr lang="en-US" sz="2000" dirty="0" err="1" smtClean="0"/>
              <a:t>পালন</a:t>
            </a:r>
            <a:r>
              <a:rPr lang="en-US" sz="2000" dirty="0" smtClean="0"/>
              <a:t> </a:t>
            </a:r>
            <a:r>
              <a:rPr lang="en-US" sz="2000" dirty="0" err="1" smtClean="0"/>
              <a:t>করেন</a:t>
            </a:r>
            <a:r>
              <a:rPr lang="en-US" sz="2000" dirty="0" smtClean="0"/>
              <a:t>।</a:t>
            </a:r>
            <a:endParaRPr lang="en-US" sz="2000" dirty="0"/>
          </a:p>
        </p:txBody>
      </p:sp>
      <p:sp>
        <p:nvSpPr>
          <p:cNvPr id="3" name="TextBox 2"/>
          <p:cNvSpPr txBox="1"/>
          <p:nvPr/>
        </p:nvSpPr>
        <p:spPr>
          <a:xfrm>
            <a:off x="2133600" y="848380"/>
            <a:ext cx="4572000" cy="523220"/>
          </a:xfrm>
          <a:prstGeom prst="rect">
            <a:avLst/>
          </a:prstGeom>
          <a:noFill/>
        </p:spPr>
        <p:txBody>
          <a:bodyPr wrap="square" rtlCol="0">
            <a:spAutoFit/>
          </a:bodyPr>
          <a:lstStyle/>
          <a:p>
            <a:r>
              <a:rPr lang="en-US" sz="2800" dirty="0" err="1" smtClean="0"/>
              <a:t>জাতিসংঘের</a:t>
            </a:r>
            <a:r>
              <a:rPr lang="en-US" sz="2800" dirty="0" smtClean="0"/>
              <a:t> ৪১তম </a:t>
            </a:r>
            <a:r>
              <a:rPr lang="en-US" sz="2800" dirty="0" err="1" smtClean="0"/>
              <a:t>অধিবেশন</a:t>
            </a:r>
            <a:endParaRPr lang="en-US" sz="2800" dirty="0"/>
          </a:p>
        </p:txBody>
      </p:sp>
    </p:spTree>
    <p:extLst>
      <p:ext uri="{BB962C8B-B14F-4D97-AF65-F5344CB8AC3E}">
        <p14:creationId xmlns:p14="http://schemas.microsoft.com/office/powerpoint/2010/main" val="53266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fltVal val="0"/>
                                          </p:val>
                                        </p:tav>
                                        <p:tav tm="100000">
                                          <p:val>
                                            <p:strVal val="#ppt_w"/>
                                          </p:val>
                                        </p:tav>
                                      </p:tavLst>
                                    </p:anim>
                                    <p:anim calcmode="lin" valueType="num">
                                      <p:cBhvr>
                                        <p:cTn id="14" dur="1000" fill="hold"/>
                                        <p:tgtEl>
                                          <p:spTgt spid="3074"/>
                                        </p:tgtEl>
                                        <p:attrNameLst>
                                          <p:attrName>ppt_h</p:attrName>
                                        </p:attrNameLst>
                                      </p:cBhvr>
                                      <p:tavLst>
                                        <p:tav tm="0">
                                          <p:val>
                                            <p:fltVal val="0"/>
                                          </p:val>
                                        </p:tav>
                                        <p:tav tm="100000">
                                          <p:val>
                                            <p:strVal val="#ppt_h"/>
                                          </p:val>
                                        </p:tav>
                                      </p:tavLst>
                                    </p:anim>
                                    <p:anim calcmode="lin" valueType="num">
                                      <p:cBhvr>
                                        <p:cTn id="15" dur="1000" fill="hold"/>
                                        <p:tgtEl>
                                          <p:spTgt spid="3074"/>
                                        </p:tgtEl>
                                        <p:attrNameLst>
                                          <p:attrName>style.rotation</p:attrName>
                                        </p:attrNameLst>
                                      </p:cBhvr>
                                      <p:tavLst>
                                        <p:tav tm="0">
                                          <p:val>
                                            <p:fltVal val="90"/>
                                          </p:val>
                                        </p:tav>
                                        <p:tav tm="100000">
                                          <p:val>
                                            <p:fltVal val="0"/>
                                          </p:val>
                                        </p:tav>
                                      </p:tavLst>
                                    </p:anim>
                                    <p:animEffect transition="in" filter="fade">
                                      <p:cBhvr>
                                        <p:cTn id="16" dur="1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848380"/>
            <a:ext cx="2743200" cy="523220"/>
          </a:xfrm>
          <a:prstGeom prst="rect">
            <a:avLst/>
          </a:prstGeom>
          <a:noFill/>
        </p:spPr>
        <p:txBody>
          <a:bodyPr wrap="square" rtlCol="0">
            <a:spAutoFit/>
          </a:bodyPr>
          <a:lstStyle/>
          <a:p>
            <a:r>
              <a:rPr lang="en-US" sz="2800" dirty="0" smtClean="0"/>
              <a:t>(২) </a:t>
            </a:r>
            <a:r>
              <a:rPr lang="en-US" sz="2800" dirty="0" err="1" smtClean="0"/>
              <a:t>সচিবালয়</a:t>
            </a:r>
            <a:endParaRPr lang="en-US" sz="2800" dirty="0"/>
          </a:p>
        </p:txBody>
      </p:sp>
      <p:sp>
        <p:nvSpPr>
          <p:cNvPr id="3" name="Rectangle 1"/>
          <p:cNvSpPr>
            <a:spLocks noChangeArrowheads="1"/>
          </p:cNvSpPr>
          <p:nvPr/>
        </p:nvSpPr>
        <p:spPr bwMode="auto">
          <a:xfrm>
            <a:off x="685800" y="1615619"/>
            <a:ext cx="74676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50000"/>
              </a:lnSpc>
              <a:spcBef>
                <a:spcPct val="0"/>
              </a:spcBef>
              <a:spcAft>
                <a:spcPct val="0"/>
              </a:spcAft>
              <a:buClrTx/>
              <a:buSzTx/>
              <a:tabLst/>
            </a:pPr>
            <a:r>
              <a:rPr kumimoji="0" lang="bn-IN" sz="2000" b="0" i="0" u="none" strike="noStrike" cap="none" normalizeH="0" baseline="0" dirty="0" smtClean="0">
                <a:ln>
                  <a:noFill/>
                </a:ln>
                <a:solidFill>
                  <a:schemeClr val="tx1"/>
                </a:solidFill>
                <a:effectLst/>
                <a:latin typeface="Arial" charset="0"/>
                <a:cs typeface="Vrinda"/>
              </a:rPr>
              <a:t>জাতিসংঘ সাধারণ পরিষদের অধিবেশনের কার্যক্রম সংবলিত প্রতিবেদন করে</a:t>
            </a:r>
            <a:r>
              <a:rPr kumimoji="0" lang="en-US" sz="2000" b="0" i="0" u="none" strike="noStrike" cap="none" normalizeH="0" baseline="0" dirty="0" smtClean="0">
                <a:ln>
                  <a:noFill/>
                </a:ln>
                <a:solidFill>
                  <a:schemeClr val="tx1"/>
                </a:solidFill>
                <a:effectLst/>
                <a:latin typeface="Arial" charset="0"/>
                <a:cs typeface="Vrinda"/>
              </a:rPr>
              <a:t> </a:t>
            </a:r>
            <a:r>
              <a:rPr kumimoji="0" lang="en-US" sz="2000" b="0" i="0" u="none" strike="noStrike" cap="none" normalizeH="0" baseline="0" dirty="0" err="1" smtClean="0">
                <a:ln>
                  <a:noFill/>
                </a:ln>
                <a:solidFill>
                  <a:schemeClr val="tx1"/>
                </a:solidFill>
                <a:effectLst/>
                <a:latin typeface="Arial" charset="0"/>
                <a:cs typeface="Vrinda"/>
              </a:rPr>
              <a:t>সচিবালয়</a:t>
            </a:r>
            <a:r>
              <a:rPr kumimoji="0" lang="bn-IN" sz="2000" b="0" i="0" u="none" strike="noStrike" cap="none" normalizeH="0" baseline="0" dirty="0" smtClean="0">
                <a:ln>
                  <a:noFill/>
                </a:ln>
                <a:solidFill>
                  <a:schemeClr val="tx1"/>
                </a:solidFill>
                <a:effectLst/>
                <a:latin typeface="Arial" charset="0"/>
                <a:cs typeface="Vrinda"/>
              </a:rPr>
              <a:t>।</a:t>
            </a:r>
            <a:r>
              <a:rPr kumimoji="0" lang="en-US" sz="2000" b="0" i="0" u="none" strike="noStrike" cap="none" normalizeH="0" baseline="0" dirty="0" smtClean="0">
                <a:ln>
                  <a:noFill/>
                </a:ln>
                <a:solidFill>
                  <a:schemeClr val="tx1"/>
                </a:solidFill>
                <a:effectLst/>
                <a:latin typeface="Arial" charset="0"/>
                <a:cs typeface="Arial" charset="0"/>
              </a:rPr>
              <a:t> </a:t>
            </a:r>
          </a:p>
          <a:p>
            <a:pPr marL="0" marR="0" lvl="0" indent="0" algn="just" defTabSz="914400" rtl="0" eaLnBrk="1" fontAlgn="base" latinLnBrk="0" hangingPunct="1">
              <a:lnSpc>
                <a:spcPct val="15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50000"/>
              </a:lnSpc>
              <a:spcBef>
                <a:spcPct val="0"/>
              </a:spcBef>
              <a:spcAft>
                <a:spcPct val="0"/>
              </a:spcAft>
              <a:buClrTx/>
              <a:buSzTx/>
              <a:tabLst/>
            </a:pPr>
            <a:r>
              <a:rPr kumimoji="0" lang="bn-IN" sz="2000" b="0" i="0" u="none" strike="noStrike" cap="none" normalizeH="0" baseline="0" dirty="0" smtClean="0">
                <a:ln>
                  <a:noFill/>
                </a:ln>
                <a:solidFill>
                  <a:schemeClr val="tx1"/>
                </a:solidFill>
                <a:effectLst/>
                <a:latin typeface="Arial" charset="0"/>
                <a:cs typeface="Vrinda"/>
              </a:rPr>
              <a:t>জাতিসংঘ সচিবালয়ের একটি তথ্য বিভাগ রয়েছে। </a:t>
            </a:r>
            <a:r>
              <a:rPr kumimoji="0" lang="en-US" sz="2000" b="0" i="0" u="none" strike="noStrike" cap="none" normalizeH="0" baseline="0" dirty="0" err="1" smtClean="0">
                <a:ln>
                  <a:noFill/>
                </a:ln>
                <a:solidFill>
                  <a:schemeClr val="tx1"/>
                </a:solidFill>
                <a:effectLst/>
                <a:latin typeface="Arial" charset="0"/>
                <a:cs typeface="Vrinda"/>
              </a:rPr>
              <a:t>সেখান</a:t>
            </a:r>
            <a:r>
              <a:rPr kumimoji="0" lang="bn-IN" sz="2000" b="0" i="0" u="none" strike="noStrike" cap="none" normalizeH="0" baseline="0" dirty="0" smtClean="0">
                <a:ln>
                  <a:noFill/>
                </a:ln>
                <a:solidFill>
                  <a:schemeClr val="tx1"/>
                </a:solidFill>
                <a:effectLst/>
                <a:latin typeface="Arial" charset="0"/>
                <a:cs typeface="Vrinda"/>
              </a:rPr>
              <a:t> থেকে যে সকল তথ্য প্রকাশ করে তার ভিত্তিতে</a:t>
            </a:r>
            <a:r>
              <a:rPr lang="en-US" sz="2000" dirty="0">
                <a:latin typeface="Arial" charset="0"/>
                <a:cs typeface="Vrinda"/>
              </a:rPr>
              <a:t> </a:t>
            </a:r>
            <a:r>
              <a:rPr kumimoji="0" lang="en-US" sz="2000" b="0" i="0" u="none" strike="noStrike" cap="none" normalizeH="0" baseline="0" dirty="0" err="1" smtClean="0">
                <a:ln>
                  <a:noFill/>
                </a:ln>
                <a:solidFill>
                  <a:schemeClr val="tx1"/>
                </a:solidFill>
                <a:effectLst/>
                <a:latin typeface="Arial" charset="0"/>
                <a:cs typeface="Vrinda"/>
              </a:rPr>
              <a:t>জাতিসংঘের</a:t>
            </a:r>
            <a:r>
              <a:rPr kumimoji="0" lang="bn-IN" sz="2000" b="0" i="0" u="none" strike="noStrike" cap="none" normalizeH="0" baseline="0" dirty="0" smtClean="0">
                <a:ln>
                  <a:noFill/>
                </a:ln>
                <a:solidFill>
                  <a:schemeClr val="tx1"/>
                </a:solidFill>
                <a:effectLst/>
                <a:latin typeface="Arial" charset="0"/>
                <a:cs typeface="Vrinda"/>
              </a:rPr>
              <a:t> বিভিন্ন সংস্থা ও কমিশন পরিচালিত হয়।</a:t>
            </a:r>
            <a:r>
              <a:rPr kumimoji="0" lang="en-US" sz="2000" b="0" i="0" u="none" strike="noStrike" cap="none" normalizeH="0" baseline="0" dirty="0" smtClean="0">
                <a:ln>
                  <a:noFill/>
                </a:ln>
                <a:solidFill>
                  <a:schemeClr val="tx1"/>
                </a:solidFill>
                <a:effectLst/>
                <a:latin typeface="Arial" charset="0"/>
                <a:cs typeface="Arial" charset="0"/>
              </a:rPr>
              <a:t> </a:t>
            </a:r>
          </a:p>
          <a:p>
            <a:pPr marL="0" marR="0" lvl="0" indent="0" algn="just" defTabSz="914400" rtl="0" eaLnBrk="1" fontAlgn="base" latinLnBrk="0" hangingPunct="1">
              <a:lnSpc>
                <a:spcPct val="150000"/>
              </a:lnSpc>
              <a:spcBef>
                <a:spcPct val="0"/>
              </a:spcBef>
              <a:spcAft>
                <a:spcPct val="0"/>
              </a:spcAft>
              <a:buClrTx/>
              <a:buSzTx/>
              <a:tabLst/>
            </a:pPr>
            <a:endParaRPr lang="en-US" sz="800" dirty="0">
              <a:latin typeface="Arial" charset="0"/>
              <a:cs typeface="Arial" charset="0"/>
            </a:endParaRPr>
          </a:p>
          <a:p>
            <a:pPr marL="0" marR="0" lvl="0" indent="0" algn="just" defTabSz="914400" rtl="0" eaLnBrk="1" fontAlgn="base" latinLnBrk="0" hangingPunct="1">
              <a:lnSpc>
                <a:spcPct val="150000"/>
              </a:lnSpc>
              <a:spcBef>
                <a:spcPct val="0"/>
              </a:spcBef>
              <a:spcAft>
                <a:spcPct val="0"/>
              </a:spcAft>
              <a:buClrTx/>
              <a:buSzTx/>
              <a:tabLst/>
            </a:pPr>
            <a:r>
              <a:rPr kumimoji="0" lang="bn-IN" sz="2000" b="0" i="0" u="none" strike="noStrike" cap="none" normalizeH="0" baseline="0" dirty="0" smtClean="0">
                <a:ln>
                  <a:noFill/>
                </a:ln>
                <a:solidFill>
                  <a:schemeClr val="tx1"/>
                </a:solidFill>
                <a:effectLst/>
                <a:latin typeface="Arial" charset="0"/>
                <a:cs typeface="Vrinda"/>
              </a:rPr>
              <a:t>জাতিসংঘের কার্য সুষ্ঠুভাবে সম্পাদনের জন্য কার্য সম্পর্কিত </a:t>
            </a:r>
            <a:r>
              <a:rPr kumimoji="0" lang="en-US" sz="2000" b="0" i="0" u="none" strike="noStrike" cap="none" normalizeH="0" baseline="0" dirty="0" err="1" smtClean="0">
                <a:ln>
                  <a:noFill/>
                </a:ln>
                <a:solidFill>
                  <a:schemeClr val="tx1"/>
                </a:solidFill>
                <a:effectLst/>
                <a:latin typeface="Arial" charset="0"/>
                <a:cs typeface="Vrinda"/>
              </a:rPr>
              <a:t>দলিল</a:t>
            </a:r>
            <a:r>
              <a:rPr kumimoji="0" lang="bn-IN" sz="2000" b="0" i="0" u="none" strike="noStrike" cap="none" normalizeH="0" baseline="0" dirty="0" smtClean="0">
                <a:ln>
                  <a:noFill/>
                </a:ln>
                <a:solidFill>
                  <a:schemeClr val="tx1"/>
                </a:solidFill>
                <a:effectLst/>
                <a:latin typeface="Arial" charset="0"/>
                <a:cs typeface="Vrinda"/>
              </a:rPr>
              <a:t> প্রণয়ন করে। সেগুলো বিশ্লেষণ করা হয়</a:t>
            </a:r>
            <a:r>
              <a:rPr kumimoji="0" lang="en-US" sz="2000" b="0" i="0" u="none" strike="noStrike" cap="none" normalizeH="0" baseline="0" dirty="0" smtClean="0">
                <a:ln>
                  <a:noFill/>
                </a:ln>
                <a:solidFill>
                  <a:schemeClr val="tx1"/>
                </a:solidFill>
                <a:effectLst/>
                <a:latin typeface="Arial" charset="0"/>
                <a:cs typeface="Vrinda"/>
              </a:rPr>
              <a:t> </a:t>
            </a:r>
            <a:r>
              <a:rPr kumimoji="0" lang="en-US" sz="2000" b="0" i="0" u="none" strike="noStrike" cap="none" normalizeH="0" baseline="0" dirty="0" err="1" smtClean="0">
                <a:ln>
                  <a:noFill/>
                </a:ln>
                <a:solidFill>
                  <a:schemeClr val="tx1"/>
                </a:solidFill>
                <a:effectLst/>
                <a:latin typeface="Arial" charset="0"/>
                <a:cs typeface="Vrinda"/>
              </a:rPr>
              <a:t>সচিবালয়</a:t>
            </a:r>
            <a:r>
              <a:rPr kumimoji="0" lang="en-US" sz="2000" b="0" i="0" u="none" strike="noStrike" cap="none" normalizeH="0" baseline="0" dirty="0" smtClean="0">
                <a:ln>
                  <a:noFill/>
                </a:ln>
                <a:solidFill>
                  <a:schemeClr val="tx1"/>
                </a:solidFill>
                <a:effectLst/>
                <a:latin typeface="Arial" charset="0"/>
                <a:cs typeface="Vrinda"/>
              </a:rPr>
              <a:t> </a:t>
            </a:r>
            <a:r>
              <a:rPr kumimoji="0" lang="en-US" sz="2000" b="0" i="0" u="none" strike="noStrike" cap="none" normalizeH="0" baseline="0" dirty="0" err="1" smtClean="0">
                <a:ln>
                  <a:noFill/>
                </a:ln>
                <a:solidFill>
                  <a:schemeClr val="tx1"/>
                </a:solidFill>
                <a:effectLst/>
                <a:latin typeface="Arial" charset="0"/>
                <a:cs typeface="Vrinda"/>
              </a:rPr>
              <a:t>থেকে</a:t>
            </a:r>
            <a:r>
              <a:rPr kumimoji="0" lang="bn-IN" sz="2000" b="0" i="0" u="none" strike="noStrike" cap="none" normalizeH="0" baseline="0" dirty="0" smtClean="0">
                <a:ln>
                  <a:noFill/>
                </a:ln>
                <a:solidFill>
                  <a:schemeClr val="tx1"/>
                </a:solidFill>
                <a:effectLst/>
                <a:latin typeface="Arial" charset="0"/>
                <a:cs typeface="Vrinda"/>
              </a:rPr>
              <a:t>। অতঃপর বিভিন্ন দপ্তরে প্রেরণ করে।</a:t>
            </a:r>
            <a:r>
              <a:rPr kumimoji="0" lang="en-US" sz="20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294963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19780"/>
            <a:ext cx="3200400" cy="523220"/>
          </a:xfrm>
          <a:prstGeom prst="rect">
            <a:avLst/>
          </a:prstGeom>
          <a:noFill/>
        </p:spPr>
        <p:txBody>
          <a:bodyPr wrap="square" rtlCol="0">
            <a:spAutoFit/>
          </a:bodyPr>
          <a:lstStyle/>
          <a:p>
            <a:r>
              <a:rPr lang="en-US" sz="2800" dirty="0" smtClean="0"/>
              <a:t>(৩) </a:t>
            </a:r>
            <a:r>
              <a:rPr lang="en-US" sz="2800" dirty="0" err="1" smtClean="0"/>
              <a:t>অছি</a:t>
            </a:r>
            <a:r>
              <a:rPr lang="en-US" sz="2800" dirty="0" smtClean="0"/>
              <a:t> </a:t>
            </a:r>
            <a:r>
              <a:rPr lang="en-US" sz="2800" dirty="0" err="1" smtClean="0"/>
              <a:t>পরিষদ</a:t>
            </a:r>
            <a:endParaRPr lang="en-US" sz="2800" dirty="0"/>
          </a:p>
        </p:txBody>
      </p:sp>
      <p:sp>
        <p:nvSpPr>
          <p:cNvPr id="4" name="Rectangle 3"/>
          <p:cNvSpPr/>
          <p:nvPr/>
        </p:nvSpPr>
        <p:spPr>
          <a:xfrm>
            <a:off x="838200" y="2209800"/>
            <a:ext cx="6705600" cy="2862322"/>
          </a:xfrm>
          <a:prstGeom prst="rect">
            <a:avLst/>
          </a:prstGeom>
        </p:spPr>
        <p:txBody>
          <a:bodyPr wrap="square">
            <a:spAutoFit/>
          </a:bodyPr>
          <a:lstStyle/>
          <a:p>
            <a:pPr algn="just">
              <a:lnSpc>
                <a:spcPct val="150000"/>
              </a:lnSpc>
            </a:pPr>
            <a:r>
              <a:rPr lang="en-US" sz="2400" dirty="0" err="1" smtClean="0"/>
              <a:t>এটি</a:t>
            </a:r>
            <a:r>
              <a:rPr lang="as-IN" sz="2400" dirty="0" smtClean="0"/>
              <a:t> </a:t>
            </a:r>
            <a:r>
              <a:rPr lang="as-IN" sz="2400" dirty="0"/>
              <a:t>একটি প্রধান </a:t>
            </a:r>
            <a:r>
              <a:rPr lang="as-IN" sz="2400" dirty="0" smtClean="0"/>
              <a:t>অঙ্গসংস্থা,</a:t>
            </a:r>
            <a:r>
              <a:rPr lang="en-US" sz="2400" dirty="0" smtClean="0"/>
              <a:t> </a:t>
            </a:r>
            <a:r>
              <a:rPr lang="en-US" sz="2400" dirty="0" err="1" smtClean="0"/>
              <a:t>উপনিবেশিক</a:t>
            </a:r>
            <a:r>
              <a:rPr lang="en-US" sz="2400" dirty="0" smtClean="0"/>
              <a:t> </a:t>
            </a:r>
            <a:r>
              <a:rPr lang="en-US" sz="2400" dirty="0" err="1" smtClean="0"/>
              <a:t>আমলে</a:t>
            </a:r>
            <a:r>
              <a:rPr lang="en-US" sz="2400" dirty="0" smtClean="0"/>
              <a:t> </a:t>
            </a:r>
            <a:r>
              <a:rPr lang="en-US" sz="2400" dirty="0" err="1" smtClean="0"/>
              <a:t>এই</a:t>
            </a:r>
            <a:r>
              <a:rPr lang="en-US" sz="2400" dirty="0" smtClean="0"/>
              <a:t> </a:t>
            </a:r>
            <a:r>
              <a:rPr lang="en-US" sz="2400" dirty="0" err="1" smtClean="0"/>
              <a:t>পরিষদের</a:t>
            </a:r>
            <a:r>
              <a:rPr lang="en-US" sz="2400" dirty="0" smtClean="0"/>
              <a:t> </a:t>
            </a:r>
            <a:r>
              <a:rPr lang="en-US" sz="2400" dirty="0" err="1" smtClean="0"/>
              <a:t>কাজ</a:t>
            </a:r>
            <a:r>
              <a:rPr lang="en-US" sz="2400" dirty="0" smtClean="0"/>
              <a:t> </a:t>
            </a:r>
            <a:r>
              <a:rPr lang="en-US" sz="2400" dirty="0" err="1" smtClean="0"/>
              <a:t>বেশি</a:t>
            </a:r>
            <a:r>
              <a:rPr lang="en-US" sz="2400" dirty="0" smtClean="0"/>
              <a:t> </a:t>
            </a:r>
            <a:r>
              <a:rPr lang="en-US" sz="2400" dirty="0" err="1" smtClean="0"/>
              <a:t>ছিল</a:t>
            </a:r>
            <a:r>
              <a:rPr lang="en-US" sz="2400" dirty="0" smtClean="0"/>
              <a:t>। </a:t>
            </a:r>
            <a:r>
              <a:rPr lang="as-IN" sz="2400" dirty="0" smtClean="0"/>
              <a:t>আন্তর্জাতিক </a:t>
            </a:r>
            <a:r>
              <a:rPr lang="as-IN" sz="2400" dirty="0"/>
              <a:t>শান্তি ও নিরাপত্তা নিশ্চিত করতে </a:t>
            </a:r>
            <a:r>
              <a:rPr lang="as-IN" sz="2400" dirty="0" smtClean="0"/>
              <a:t>প্রতিষ্ঠিত হয়</a:t>
            </a:r>
            <a:r>
              <a:rPr lang="en-US" sz="2400" dirty="0" smtClean="0"/>
              <a:t> </a:t>
            </a:r>
            <a:r>
              <a:rPr lang="en-US" sz="2400" dirty="0" err="1" smtClean="0"/>
              <a:t>অছি</a:t>
            </a:r>
            <a:r>
              <a:rPr lang="en-US" sz="2400" dirty="0" smtClean="0"/>
              <a:t> </a:t>
            </a:r>
            <a:r>
              <a:rPr lang="en-US" sz="2400" dirty="0" err="1" smtClean="0"/>
              <a:t>পরিষদ</a:t>
            </a:r>
            <a:r>
              <a:rPr lang="as-IN" sz="2400" dirty="0" smtClean="0"/>
              <a:t>।</a:t>
            </a:r>
            <a:r>
              <a:rPr lang="en-US" sz="2400" dirty="0" err="1" smtClean="0"/>
              <a:t>বর্তমান</a:t>
            </a:r>
            <a:r>
              <a:rPr lang="en-US" sz="2400" dirty="0" smtClean="0"/>
              <a:t> </a:t>
            </a:r>
            <a:r>
              <a:rPr lang="en-US" sz="2400" dirty="0" err="1" smtClean="0"/>
              <a:t>সময়ের</a:t>
            </a:r>
            <a:r>
              <a:rPr lang="en-US" sz="2400" dirty="0" smtClean="0"/>
              <a:t> </a:t>
            </a:r>
            <a:r>
              <a:rPr lang="en-US" sz="2400" dirty="0" err="1" smtClean="0"/>
              <a:t>প্রেক্ষাপটে</a:t>
            </a:r>
            <a:r>
              <a:rPr lang="en-US" sz="2400" dirty="0" smtClean="0"/>
              <a:t> </a:t>
            </a:r>
            <a:r>
              <a:rPr lang="en-US" sz="2400" dirty="0" err="1" smtClean="0"/>
              <a:t>অছি</a:t>
            </a:r>
            <a:r>
              <a:rPr lang="en-US" sz="2400" dirty="0" smtClean="0"/>
              <a:t> </a:t>
            </a:r>
            <a:r>
              <a:rPr lang="en-US" sz="2400" dirty="0" err="1" smtClean="0"/>
              <a:t>পরিষদের</a:t>
            </a:r>
            <a:r>
              <a:rPr lang="en-US" sz="2400" dirty="0" smtClean="0"/>
              <a:t> </a:t>
            </a:r>
            <a:r>
              <a:rPr lang="en-US" sz="2400" dirty="0" err="1" smtClean="0"/>
              <a:t>কাজ</a:t>
            </a:r>
            <a:r>
              <a:rPr lang="en-US" sz="2400" dirty="0" smtClean="0"/>
              <a:t> </a:t>
            </a:r>
            <a:r>
              <a:rPr lang="en-US" sz="2400" dirty="0" err="1" smtClean="0"/>
              <a:t>তেমন</a:t>
            </a:r>
            <a:r>
              <a:rPr lang="en-US" sz="2400" dirty="0" smtClean="0"/>
              <a:t> </a:t>
            </a:r>
            <a:r>
              <a:rPr lang="en-US" sz="2400" dirty="0" err="1" smtClean="0"/>
              <a:t>একটা</a:t>
            </a:r>
            <a:r>
              <a:rPr lang="en-US" sz="2400" dirty="0" smtClean="0"/>
              <a:t> </a:t>
            </a:r>
            <a:r>
              <a:rPr lang="en-US" sz="2400" dirty="0" err="1" smtClean="0"/>
              <a:t>নেই</a:t>
            </a:r>
            <a:r>
              <a:rPr lang="en-US" sz="2400" dirty="0" smtClean="0"/>
              <a:t> </a:t>
            </a:r>
            <a:r>
              <a:rPr lang="en-US" sz="2400" dirty="0" err="1" smtClean="0"/>
              <a:t>বললেই</a:t>
            </a:r>
            <a:r>
              <a:rPr lang="en-US" sz="2400" dirty="0" smtClean="0"/>
              <a:t> </a:t>
            </a:r>
            <a:r>
              <a:rPr lang="en-US" sz="2400" dirty="0" err="1" smtClean="0"/>
              <a:t>চলে</a:t>
            </a:r>
            <a:r>
              <a:rPr lang="en-US" sz="2400" dirty="0" smtClean="0"/>
              <a:t>।</a:t>
            </a:r>
            <a:endParaRPr lang="en-US" sz="2400" dirty="0"/>
          </a:p>
        </p:txBody>
      </p:sp>
    </p:spTree>
    <p:extLst>
      <p:ext uri="{BB962C8B-B14F-4D97-AF65-F5344CB8AC3E}">
        <p14:creationId xmlns:p14="http://schemas.microsoft.com/office/powerpoint/2010/main" val="369520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838200"/>
            <a:ext cx="4267200" cy="523220"/>
          </a:xfrm>
          <a:prstGeom prst="rect">
            <a:avLst/>
          </a:prstGeom>
          <a:noFill/>
        </p:spPr>
        <p:txBody>
          <a:bodyPr wrap="square" rtlCol="0">
            <a:spAutoFit/>
          </a:bodyPr>
          <a:lstStyle/>
          <a:p>
            <a:r>
              <a:rPr lang="en-US" sz="2800" dirty="0" smtClean="0"/>
              <a:t>(৪) </a:t>
            </a:r>
            <a:r>
              <a:rPr lang="en-US" sz="2800" dirty="0" err="1" smtClean="0"/>
              <a:t>আন্তর্জাতিক</a:t>
            </a:r>
            <a:r>
              <a:rPr lang="en-US" sz="2800" dirty="0" smtClean="0"/>
              <a:t> </a:t>
            </a:r>
            <a:r>
              <a:rPr lang="en-US" sz="2800" dirty="0" err="1" smtClean="0"/>
              <a:t>আদালত</a:t>
            </a:r>
            <a:endParaRPr lang="en-US" sz="2800" dirty="0"/>
          </a:p>
        </p:txBody>
      </p:sp>
      <p:sp>
        <p:nvSpPr>
          <p:cNvPr id="3" name="TextBox 2"/>
          <p:cNvSpPr txBox="1"/>
          <p:nvPr/>
        </p:nvSpPr>
        <p:spPr>
          <a:xfrm>
            <a:off x="976745" y="1371600"/>
            <a:ext cx="6400800" cy="2308324"/>
          </a:xfrm>
          <a:prstGeom prst="rect">
            <a:avLst/>
          </a:prstGeom>
          <a:noFill/>
        </p:spPr>
        <p:txBody>
          <a:bodyPr wrap="square" rtlCol="0">
            <a:spAutoFit/>
          </a:bodyPr>
          <a:lstStyle/>
          <a:p>
            <a:pPr algn="just">
              <a:lnSpc>
                <a:spcPct val="150000"/>
              </a:lnSpc>
            </a:pPr>
            <a:r>
              <a:rPr lang="en-US" sz="2400" dirty="0" err="1" smtClean="0"/>
              <a:t>সদস্য</a:t>
            </a:r>
            <a:r>
              <a:rPr lang="en-US" sz="2400" dirty="0" smtClean="0"/>
              <a:t> </a:t>
            </a:r>
            <a:r>
              <a:rPr lang="en-US" sz="2400" dirty="0" err="1" smtClean="0"/>
              <a:t>রাষ্ট্রগুলোর</a:t>
            </a:r>
            <a:r>
              <a:rPr lang="en-US" sz="2400" dirty="0" smtClean="0"/>
              <a:t> </a:t>
            </a:r>
            <a:r>
              <a:rPr lang="en-US" sz="2400" dirty="0" err="1" smtClean="0"/>
              <a:t>মধ্যে</a:t>
            </a:r>
            <a:r>
              <a:rPr lang="en-US" sz="2400" dirty="0" smtClean="0"/>
              <a:t> </a:t>
            </a:r>
            <a:r>
              <a:rPr lang="en-US" sz="2400" dirty="0" err="1" smtClean="0"/>
              <a:t>সীমানাসহ</a:t>
            </a:r>
            <a:r>
              <a:rPr lang="en-US" sz="2400" dirty="0" smtClean="0"/>
              <a:t> </a:t>
            </a:r>
            <a:r>
              <a:rPr lang="en-US" sz="2400" dirty="0" err="1" smtClean="0"/>
              <a:t>যেকোন</a:t>
            </a:r>
            <a:r>
              <a:rPr lang="en-US" sz="2400" dirty="0" smtClean="0"/>
              <a:t> </a:t>
            </a:r>
            <a:r>
              <a:rPr lang="en-US" sz="2400" dirty="0" err="1" smtClean="0"/>
              <a:t>বিরোধ</a:t>
            </a:r>
            <a:r>
              <a:rPr lang="en-US" sz="2400" dirty="0" smtClean="0"/>
              <a:t> </a:t>
            </a:r>
            <a:r>
              <a:rPr lang="en-US" sz="2400" dirty="0" err="1" smtClean="0"/>
              <a:t>মীমাংসা</a:t>
            </a:r>
            <a:r>
              <a:rPr lang="en-US" sz="2400" dirty="0" smtClean="0"/>
              <a:t> </a:t>
            </a:r>
            <a:r>
              <a:rPr lang="en-US" sz="2400" dirty="0" err="1" smtClean="0"/>
              <a:t>আন্তর্জাতিক</a:t>
            </a:r>
            <a:r>
              <a:rPr lang="en-US" sz="2400" dirty="0" smtClean="0"/>
              <a:t> </a:t>
            </a:r>
            <a:r>
              <a:rPr lang="en-US" sz="2400" dirty="0" err="1" smtClean="0"/>
              <a:t>আদালতের</a:t>
            </a:r>
            <a:r>
              <a:rPr lang="en-US" sz="2400" dirty="0" smtClean="0"/>
              <a:t> </a:t>
            </a:r>
            <a:r>
              <a:rPr lang="en-US" sz="2400" dirty="0" err="1" smtClean="0"/>
              <a:t>প্রধান</a:t>
            </a:r>
            <a:r>
              <a:rPr lang="en-US" sz="2400" dirty="0" smtClean="0"/>
              <a:t> কাজ।২০১২ </a:t>
            </a:r>
            <a:r>
              <a:rPr lang="en-US" sz="2400" dirty="0" err="1" smtClean="0"/>
              <a:t>সালে</a:t>
            </a:r>
            <a:r>
              <a:rPr lang="en-US" sz="2400" dirty="0" smtClean="0"/>
              <a:t> </a:t>
            </a:r>
            <a:r>
              <a:rPr lang="en-US" sz="2400" dirty="0" err="1" smtClean="0"/>
              <a:t>বঙ্গোপসাগরের</a:t>
            </a:r>
            <a:r>
              <a:rPr lang="en-US" sz="2400" dirty="0" smtClean="0"/>
              <a:t> </a:t>
            </a:r>
            <a:r>
              <a:rPr lang="en-US" sz="2400" dirty="0" err="1" smtClean="0"/>
              <a:t>সমুদ্রসীমা</a:t>
            </a:r>
            <a:r>
              <a:rPr lang="en-US" sz="2400" dirty="0" smtClean="0"/>
              <a:t> </a:t>
            </a:r>
            <a:r>
              <a:rPr lang="en-US" sz="2400" dirty="0" err="1" smtClean="0"/>
              <a:t>নিয়ে</a:t>
            </a:r>
            <a:r>
              <a:rPr lang="en-US" sz="2400" dirty="0" smtClean="0"/>
              <a:t> </a:t>
            </a:r>
            <a:r>
              <a:rPr lang="en-US" sz="2400" dirty="0" err="1" smtClean="0"/>
              <a:t>মায়ানমারের</a:t>
            </a:r>
            <a:r>
              <a:rPr lang="en-US" sz="2400" dirty="0" smtClean="0"/>
              <a:t> </a:t>
            </a:r>
            <a:r>
              <a:rPr lang="en-US" sz="2400" dirty="0" err="1" smtClean="0"/>
              <a:t>সাথে</a:t>
            </a:r>
            <a:r>
              <a:rPr lang="en-US" sz="2400" dirty="0" smtClean="0"/>
              <a:t> </a:t>
            </a:r>
            <a:r>
              <a:rPr lang="en-US" sz="2400" dirty="0" err="1" smtClean="0"/>
              <a:t>বিরোধ</a:t>
            </a:r>
            <a:r>
              <a:rPr lang="en-US" sz="2400" dirty="0" smtClean="0"/>
              <a:t> </a:t>
            </a:r>
            <a:r>
              <a:rPr lang="en-US" sz="2400" dirty="0" err="1"/>
              <a:t>আন্তর্জাতিক</a:t>
            </a:r>
            <a:r>
              <a:rPr lang="en-US" sz="2400" dirty="0"/>
              <a:t> </a:t>
            </a:r>
            <a:r>
              <a:rPr lang="en-US" sz="2400" dirty="0" err="1" smtClean="0"/>
              <a:t>আদালতে</a:t>
            </a:r>
            <a:r>
              <a:rPr lang="en-US" sz="2400" dirty="0" smtClean="0"/>
              <a:t> </a:t>
            </a:r>
            <a:r>
              <a:rPr lang="en-US" sz="2400" dirty="0" err="1" smtClean="0"/>
              <a:t>বাংলাদেশের</a:t>
            </a:r>
            <a:r>
              <a:rPr lang="en-US" sz="2400" dirty="0" smtClean="0"/>
              <a:t> </a:t>
            </a:r>
            <a:r>
              <a:rPr lang="en-US" sz="2400" dirty="0" err="1" smtClean="0"/>
              <a:t>পক্ষে</a:t>
            </a:r>
            <a:r>
              <a:rPr lang="en-US" sz="2400" dirty="0" smtClean="0"/>
              <a:t> </a:t>
            </a:r>
            <a:r>
              <a:rPr lang="en-US" sz="2400" dirty="0" err="1" smtClean="0"/>
              <a:t>রায়</a:t>
            </a:r>
            <a:r>
              <a:rPr lang="en-US" sz="2400" dirty="0" smtClean="0"/>
              <a:t> </a:t>
            </a:r>
            <a:r>
              <a:rPr lang="en-US" sz="2400" dirty="0" err="1" smtClean="0"/>
              <a:t>পায়</a:t>
            </a:r>
            <a:r>
              <a:rPr lang="en-US" sz="2400" dirty="0" smtClean="0"/>
              <a:t>।</a:t>
            </a:r>
            <a:endParaRPr lang="en-US" sz="2400" dirty="0"/>
          </a:p>
        </p:txBody>
      </p:sp>
      <p:pic>
        <p:nvPicPr>
          <p:cNvPr id="6146" name="Picture 2" descr="C:\Users\HERA COMPUTER\Desktop\Vizag_Seaport_aerial_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45" y="3733800"/>
            <a:ext cx="6400800" cy="197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68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ircle(in)">
                                      <p:cBhvr>
                                        <p:cTn id="15"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0683" y="914400"/>
            <a:ext cx="8542316" cy="5257800"/>
            <a:chOff x="220683" y="914400"/>
            <a:chExt cx="8542316" cy="5257800"/>
          </a:xfrm>
        </p:grpSpPr>
        <p:sp>
          <p:nvSpPr>
            <p:cNvPr id="16" name="Rounded Rectangle 15"/>
            <p:cNvSpPr/>
            <p:nvPr/>
          </p:nvSpPr>
          <p:spPr>
            <a:xfrm>
              <a:off x="220683" y="3048000"/>
              <a:ext cx="4114801" cy="2895600"/>
            </a:xfrm>
            <a:prstGeom prst="roundRect">
              <a:avLst/>
            </a:prstGeom>
            <a:solidFill>
              <a:srgbClr val="92D050"/>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মিলন</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কৃষ্ণ</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দাস</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dirty="0" smtClean="0">
                  <a:solidFill>
                    <a:schemeClr val="tx1"/>
                  </a:solidFill>
                  <a:latin typeface="NikoshBAN" pitchFamily="2" charset="0"/>
                  <a:cs typeface="NikoshBAN" pitchFamily="2" charset="0"/>
                </a:rPr>
                <a:t>রী</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কাড়াপাড়া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শরৎচন্দ্র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মাধ্যমিক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বাগেরহাট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বাগেরহাট</a:t>
              </a:r>
              <a:r>
                <a:rPr lang="en-US" sz="2400" dirty="0" smtClean="0">
                  <a:solidFill>
                    <a:schemeClr val="tx1"/>
                  </a:solidFill>
                  <a:latin typeface="NikoshBAN" pitchFamily="2" charset="0"/>
                  <a:cs typeface="NikoshBAN" pitchFamily="2" charset="0"/>
                </a:rPr>
                <a:t>।</a:t>
              </a: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2971800"/>
              <a:ext cx="4114799" cy="3200400"/>
            </a:xfrm>
            <a:prstGeom prst="roundRect">
              <a:avLst/>
            </a:prstGeom>
            <a:solidFill>
              <a:srgbClr val="92D050"/>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শ্রেণিঃ </a:t>
              </a:r>
              <a:r>
                <a:rPr lang="en-US" sz="2800" dirty="0" err="1" smtClean="0">
                  <a:solidFill>
                    <a:schemeClr val="tx1"/>
                  </a:solidFill>
                  <a:latin typeface="NikoshBAN" pitchFamily="2" charset="0"/>
                  <a:cs typeface="NikoshBAN" pitchFamily="2" charset="0"/>
                </a:rPr>
                <a:t>সপ্তম</a:t>
              </a:r>
              <a:endParaRPr lang="en-US" sz="2800" dirty="0">
                <a:solidFill>
                  <a:schemeClr val="tx1"/>
                </a:solidFill>
                <a:latin typeface="NikoshBAN" pitchFamily="2" charset="0"/>
                <a:cs typeface="NikoshBAN" pitchFamily="2" charset="0"/>
              </a:endParaRPr>
            </a:p>
            <a:p>
              <a:pPr algn="ctr"/>
              <a:r>
                <a:rPr lang="bn-BD" sz="2800" dirty="0" smtClean="0">
                  <a:solidFill>
                    <a:schemeClr val="tx1"/>
                  </a:solidFill>
                  <a:latin typeface="NikoshBAN" pitchFamily="2" charset="0"/>
                  <a:cs typeface="NikoshBAN" pitchFamily="2" charset="0"/>
                </a:rPr>
                <a:t>বিষয়ঃ </a:t>
              </a:r>
              <a:r>
                <a:rPr lang="en-US" sz="2800" dirty="0" err="1" smtClean="0">
                  <a:solidFill>
                    <a:schemeClr val="tx1"/>
                  </a:solidFill>
                  <a:latin typeface="NikoshBAN" pitchFamily="2" charset="0"/>
                  <a:cs typeface="NikoshBAN" pitchFamily="2" charset="0"/>
                </a:rPr>
                <a:t>বাংলাদেশ</a:t>
              </a:r>
              <a:r>
                <a:rPr lang="en-US" sz="2800" dirty="0" smtClean="0">
                  <a:solidFill>
                    <a:schemeClr val="tx1"/>
                  </a:solidFill>
                  <a:latin typeface="NikoshBAN" pitchFamily="2" charset="0"/>
                  <a:cs typeface="NikoshBAN" pitchFamily="2" charset="0"/>
                </a:rPr>
                <a:t> ও </a:t>
              </a:r>
              <a:r>
                <a:rPr lang="en-US" sz="2800" dirty="0" err="1" smtClean="0">
                  <a:solidFill>
                    <a:schemeClr val="tx1"/>
                  </a:solidFill>
                  <a:latin typeface="NikoshBAN" pitchFamily="2" charset="0"/>
                  <a:cs typeface="NikoshBAN" pitchFamily="2" charset="0"/>
                </a:rPr>
                <a:t>বিশ্বপরিচয়</a:t>
              </a:r>
              <a:endParaRPr lang="bn-BD" sz="2800" dirty="0" smtClean="0">
                <a:solidFill>
                  <a:schemeClr val="tx1"/>
                </a:solidFill>
                <a:latin typeface="NikoshBAN" pitchFamily="2" charset="0"/>
                <a:cs typeface="NikoshBAN" pitchFamily="2" charset="0"/>
              </a:endParaRPr>
            </a:p>
            <a:p>
              <a:pPr algn="ctr"/>
              <a:r>
                <a:rPr lang="bn-BD" sz="2800" dirty="0" smtClean="0">
                  <a:solidFill>
                    <a:schemeClr val="tx1"/>
                  </a:solidFill>
                  <a:latin typeface="NikoshBAN" pitchFamily="2" charset="0"/>
                  <a:cs typeface="NikoshBAN" pitchFamily="2" charset="0"/>
                </a:rPr>
                <a:t>অধ্যায়ঃ </a:t>
              </a:r>
              <a:r>
                <a:rPr lang="en-US" sz="2800" dirty="0" err="1" smtClean="0">
                  <a:solidFill>
                    <a:schemeClr val="tx1"/>
                  </a:solidFill>
                  <a:latin typeface="NikoshBAN" pitchFamily="2" charset="0"/>
                  <a:cs typeface="NikoshBAN" pitchFamily="2" charset="0"/>
                </a:rPr>
                <a:t>দ্বাদশ</a:t>
              </a:r>
              <a:endParaRPr lang="en-US" sz="2800" dirty="0" smtClean="0">
                <a:solidFill>
                  <a:schemeClr val="tx1"/>
                </a:solidFill>
                <a:latin typeface="NikoshBAN" pitchFamily="2" charset="0"/>
                <a:cs typeface="NikoshBAN" pitchFamily="2" charset="0"/>
              </a:endParaRPr>
            </a:p>
            <a:p>
              <a:pPr algn="ctr"/>
              <a:r>
                <a:rPr lang="en-US" sz="2800" dirty="0" err="1" smtClean="0">
                  <a:solidFill>
                    <a:schemeClr val="tx1"/>
                  </a:solidFill>
                  <a:latin typeface="NikoshBAN" pitchFamily="2" charset="0"/>
                  <a:cs typeface="NikoshBAN" pitchFamily="2" charset="0"/>
                </a:rPr>
                <a:t>পাঠঃ</a:t>
              </a:r>
              <a:r>
                <a:rPr lang="en-US" sz="2800" dirty="0" smtClean="0">
                  <a:solidFill>
                    <a:schemeClr val="tx1"/>
                  </a:solidFill>
                  <a:latin typeface="NikoshBAN" pitchFamily="2" charset="0"/>
                  <a:cs typeface="NikoshBAN" pitchFamily="2" charset="0"/>
                </a:rPr>
                <a:t> ২</a:t>
              </a:r>
              <a:endParaRPr lang="bn-BD" sz="2800" dirty="0" smtClean="0">
                <a:solidFill>
                  <a:schemeClr val="tx1"/>
                </a:solidFill>
                <a:latin typeface="NikoshBAN" pitchFamily="2" charset="0"/>
                <a:cs typeface="NikoshBAN" pitchFamily="2" charset="0"/>
              </a:endParaRPr>
            </a:p>
          </p:txBody>
        </p:sp>
        <p:sp>
          <p:nvSpPr>
            <p:cNvPr id="18" name="Rectangle 17"/>
            <p:cNvSpPr/>
            <p:nvPr/>
          </p:nvSpPr>
          <p:spPr>
            <a:xfrm>
              <a:off x="3014133" y="914400"/>
              <a:ext cx="2844800" cy="690562"/>
            </a:xfrm>
            <a:prstGeom prst="rect">
              <a:avLst/>
            </a:prstGeom>
            <a:solidFill>
              <a:srgbClr val="00B0F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a:t>
              </a:r>
              <a:r>
                <a:rPr lang="bn-BD" sz="7200" b="1" baseline="-25000" dirty="0" smtClean="0">
                  <a:solidFill>
                    <a:schemeClr val="tx1"/>
                  </a:solidFill>
                  <a:latin typeface="NikoshBAN" pitchFamily="2" charset="0"/>
                  <a:cs typeface="NikoshBAN" pitchFamily="2" charset="0"/>
                </a:rPr>
                <a:t>পরিচিতি</a:t>
              </a:r>
              <a:endParaRPr lang="en-US" sz="7200" b="1" baseline="-250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descr="C:\Users\HERA COMPUT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2" y="457200"/>
            <a:ext cx="1989138" cy="2347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6553200" cy="523220"/>
          </a:xfrm>
          <a:prstGeom prst="rect">
            <a:avLst/>
          </a:prstGeom>
          <a:noFill/>
        </p:spPr>
        <p:txBody>
          <a:bodyPr wrap="square" rtlCol="0">
            <a:spAutoFit/>
          </a:bodyPr>
          <a:lstStyle/>
          <a:p>
            <a:r>
              <a:rPr lang="en-US" sz="2800" dirty="0" smtClean="0"/>
              <a:t>(৫) </a:t>
            </a:r>
            <a:r>
              <a:rPr lang="en-US" sz="2800" dirty="0" err="1" smtClean="0"/>
              <a:t>অর্থনৈতিক</a:t>
            </a:r>
            <a:r>
              <a:rPr lang="en-US" sz="2800" dirty="0" smtClean="0"/>
              <a:t> ও </a:t>
            </a:r>
            <a:r>
              <a:rPr lang="en-US" sz="2800" dirty="0" err="1" smtClean="0"/>
              <a:t>সামাজিক</a:t>
            </a:r>
            <a:r>
              <a:rPr lang="en-US" sz="2800" dirty="0" smtClean="0"/>
              <a:t> </a:t>
            </a:r>
            <a:r>
              <a:rPr lang="en-US" sz="2800" dirty="0" err="1" smtClean="0"/>
              <a:t>পরিষদ</a:t>
            </a:r>
            <a:endParaRPr lang="en-US" sz="2800" dirty="0"/>
          </a:p>
        </p:txBody>
      </p:sp>
      <p:sp>
        <p:nvSpPr>
          <p:cNvPr id="3" name="TextBox 2"/>
          <p:cNvSpPr txBox="1"/>
          <p:nvPr/>
        </p:nvSpPr>
        <p:spPr>
          <a:xfrm>
            <a:off x="914400" y="1295400"/>
            <a:ext cx="7162800" cy="3970318"/>
          </a:xfrm>
          <a:prstGeom prst="rect">
            <a:avLst/>
          </a:prstGeom>
          <a:noFill/>
        </p:spPr>
        <p:txBody>
          <a:bodyPr wrap="square" rtlCol="0">
            <a:spAutoFit/>
          </a:bodyPr>
          <a:lstStyle/>
          <a:p>
            <a:pPr>
              <a:lnSpc>
                <a:spcPct val="150000"/>
              </a:lnSpc>
            </a:pPr>
            <a:r>
              <a:rPr lang="en-US" sz="2800" dirty="0" smtClean="0"/>
              <a:t>এ </a:t>
            </a:r>
            <a:r>
              <a:rPr lang="en-US" sz="2800" dirty="0" err="1" smtClean="0"/>
              <a:t>পরিষদ</a:t>
            </a:r>
            <a:r>
              <a:rPr lang="en-US" sz="2800" dirty="0" smtClean="0"/>
              <a:t> </a:t>
            </a:r>
            <a:r>
              <a:rPr lang="en-US" sz="2800" dirty="0" err="1" smtClean="0"/>
              <a:t>বিশ্বের</a:t>
            </a:r>
            <a:r>
              <a:rPr lang="en-US" sz="2800" dirty="0" smtClean="0"/>
              <a:t> </a:t>
            </a:r>
            <a:r>
              <a:rPr lang="en-US" sz="2800" dirty="0" err="1" smtClean="0"/>
              <a:t>বিভিন্ন</a:t>
            </a:r>
            <a:r>
              <a:rPr lang="en-US" sz="2800" dirty="0" smtClean="0"/>
              <a:t> </a:t>
            </a:r>
            <a:r>
              <a:rPr lang="en-US" sz="2800" dirty="0" err="1" smtClean="0"/>
              <a:t>দেশের</a:t>
            </a:r>
            <a:r>
              <a:rPr lang="en-US" sz="2800" dirty="0" smtClean="0"/>
              <a:t> </a:t>
            </a:r>
            <a:r>
              <a:rPr lang="en-US" sz="2800" dirty="0" err="1" smtClean="0"/>
              <a:t>সামজিক</a:t>
            </a:r>
            <a:r>
              <a:rPr lang="en-US" sz="2800" dirty="0" smtClean="0"/>
              <a:t> </a:t>
            </a:r>
            <a:r>
              <a:rPr lang="en-US" sz="2800" dirty="0" err="1" smtClean="0"/>
              <a:t>অর্থনৈতিক</a:t>
            </a:r>
            <a:r>
              <a:rPr lang="en-US" sz="2800" dirty="0" smtClean="0"/>
              <a:t> </a:t>
            </a:r>
            <a:r>
              <a:rPr lang="en-US" sz="2800" dirty="0" err="1" smtClean="0"/>
              <a:t>সমস্যা</a:t>
            </a:r>
            <a:r>
              <a:rPr lang="en-US" sz="2800" dirty="0" smtClean="0"/>
              <a:t> </a:t>
            </a:r>
            <a:r>
              <a:rPr lang="en-US" sz="2800" dirty="0" err="1" smtClean="0"/>
              <a:t>যেমন</a:t>
            </a:r>
            <a:r>
              <a:rPr lang="en-US" sz="2800" dirty="0" smtClean="0"/>
              <a:t>-</a:t>
            </a:r>
          </a:p>
          <a:p>
            <a:pPr>
              <a:lnSpc>
                <a:spcPct val="150000"/>
              </a:lnSpc>
            </a:pPr>
            <a:r>
              <a:rPr lang="en-US" sz="2800" dirty="0" smtClean="0"/>
              <a:t>(ক) </a:t>
            </a:r>
            <a:r>
              <a:rPr lang="en-US" sz="2800" dirty="0" err="1" smtClean="0"/>
              <a:t>দারিদ্র্য</a:t>
            </a:r>
            <a:endParaRPr lang="en-US" sz="2800" dirty="0" smtClean="0"/>
          </a:p>
          <a:p>
            <a:pPr>
              <a:lnSpc>
                <a:spcPct val="150000"/>
              </a:lnSpc>
            </a:pPr>
            <a:r>
              <a:rPr lang="en-US" sz="2800" dirty="0" smtClean="0"/>
              <a:t>(খ) </a:t>
            </a:r>
            <a:r>
              <a:rPr lang="en-US" sz="2800" dirty="0" err="1" smtClean="0"/>
              <a:t>শিক্ষা</a:t>
            </a:r>
            <a:endParaRPr lang="en-US" sz="2800" dirty="0" smtClean="0"/>
          </a:p>
          <a:p>
            <a:pPr>
              <a:lnSpc>
                <a:spcPct val="150000"/>
              </a:lnSpc>
            </a:pPr>
            <a:r>
              <a:rPr lang="en-US" sz="2800" dirty="0" smtClean="0"/>
              <a:t>(গ) </a:t>
            </a:r>
            <a:r>
              <a:rPr lang="en-US" sz="2800" dirty="0" err="1" smtClean="0"/>
              <a:t>বেকারত্বসহ</a:t>
            </a:r>
            <a:endParaRPr lang="en-US" sz="2800" dirty="0" smtClean="0"/>
          </a:p>
          <a:p>
            <a:pPr>
              <a:lnSpc>
                <a:spcPct val="150000"/>
              </a:lnSpc>
            </a:pPr>
            <a:r>
              <a:rPr lang="en-US" sz="2800" dirty="0" err="1" smtClean="0"/>
              <a:t>জীবনযাত্রার</a:t>
            </a:r>
            <a:r>
              <a:rPr lang="en-US" sz="2800" dirty="0" smtClean="0"/>
              <a:t> </a:t>
            </a:r>
            <a:r>
              <a:rPr lang="en-US" sz="2800" dirty="0" err="1" smtClean="0"/>
              <a:t>মান</a:t>
            </a:r>
            <a:r>
              <a:rPr lang="en-US" sz="2800" dirty="0" smtClean="0"/>
              <a:t> </a:t>
            </a:r>
            <a:r>
              <a:rPr lang="en-US" sz="2800" dirty="0" err="1" smtClean="0"/>
              <a:t>উন্নয়নে</a:t>
            </a:r>
            <a:r>
              <a:rPr lang="en-US" sz="2800" dirty="0" smtClean="0"/>
              <a:t> </a:t>
            </a:r>
            <a:r>
              <a:rPr lang="en-US" sz="2800" dirty="0" err="1" smtClean="0"/>
              <a:t>কাজ</a:t>
            </a:r>
            <a:r>
              <a:rPr lang="en-US" sz="2800" dirty="0" smtClean="0"/>
              <a:t> </a:t>
            </a:r>
            <a:r>
              <a:rPr lang="en-US" sz="2800" dirty="0" err="1" smtClean="0"/>
              <a:t>করে</a:t>
            </a:r>
            <a:r>
              <a:rPr lang="en-US" sz="2800" dirty="0" smtClean="0"/>
              <a:t> </a:t>
            </a:r>
            <a:r>
              <a:rPr lang="en-US" sz="2800" dirty="0" err="1" smtClean="0"/>
              <a:t>থাকে</a:t>
            </a:r>
            <a:r>
              <a:rPr lang="en-US" sz="2800" dirty="0" smtClean="0"/>
              <a:t>।</a:t>
            </a:r>
          </a:p>
        </p:txBody>
      </p:sp>
      <p:pic>
        <p:nvPicPr>
          <p:cNvPr id="7171" name="Picture 3" descr="C:\Users\HERA COMPUTER\Desktop\W9okGN4FOGUmkPr4_edb45559abd2b421c057d49010b9ab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211" y="2133600"/>
            <a:ext cx="3584389" cy="228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8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animEffect transition="in" filter="circle(in)">
                                      <p:cBhvr>
                                        <p:cTn id="23"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3657600" cy="523220"/>
          </a:xfrm>
          <a:prstGeom prst="rect">
            <a:avLst/>
          </a:prstGeom>
          <a:noFill/>
        </p:spPr>
        <p:txBody>
          <a:bodyPr wrap="square" rtlCol="0">
            <a:spAutoFit/>
          </a:bodyPr>
          <a:lstStyle/>
          <a:p>
            <a:r>
              <a:rPr lang="en-US" sz="2800" dirty="0" smtClean="0"/>
              <a:t>(৬) </a:t>
            </a:r>
            <a:r>
              <a:rPr lang="en-US" sz="2800" dirty="0" err="1" smtClean="0"/>
              <a:t>নিরাপত্তা</a:t>
            </a:r>
            <a:r>
              <a:rPr lang="en-US" sz="2800" dirty="0" smtClean="0"/>
              <a:t> </a:t>
            </a:r>
            <a:r>
              <a:rPr lang="en-US" sz="2800" dirty="0" err="1" smtClean="0"/>
              <a:t>পরিষদ</a:t>
            </a:r>
            <a:endParaRPr lang="en-US" sz="2800" dirty="0"/>
          </a:p>
        </p:txBody>
      </p:sp>
      <p:sp>
        <p:nvSpPr>
          <p:cNvPr id="3" name="TextBox 2"/>
          <p:cNvSpPr txBox="1"/>
          <p:nvPr/>
        </p:nvSpPr>
        <p:spPr>
          <a:xfrm>
            <a:off x="1059873" y="1143000"/>
            <a:ext cx="6476999" cy="3970318"/>
          </a:xfrm>
          <a:prstGeom prst="rect">
            <a:avLst/>
          </a:prstGeom>
          <a:noFill/>
        </p:spPr>
        <p:txBody>
          <a:bodyPr wrap="square" rtlCol="0">
            <a:spAutoFit/>
          </a:bodyPr>
          <a:lstStyle/>
          <a:p>
            <a:pPr>
              <a:lnSpc>
                <a:spcPct val="150000"/>
              </a:lnSpc>
            </a:pPr>
            <a:r>
              <a:rPr lang="en-US" sz="2400" dirty="0" err="1" smtClean="0"/>
              <a:t>বিশ্বের</a:t>
            </a:r>
            <a:r>
              <a:rPr lang="en-US" sz="2400" dirty="0" smtClean="0"/>
              <a:t> </a:t>
            </a:r>
            <a:r>
              <a:rPr lang="en-US" sz="2400" dirty="0" err="1" smtClean="0"/>
              <a:t>শান্তি</a:t>
            </a:r>
            <a:r>
              <a:rPr lang="en-US" sz="2400" dirty="0" smtClean="0"/>
              <a:t> ও </a:t>
            </a:r>
            <a:r>
              <a:rPr lang="en-US" sz="2400" dirty="0" err="1" smtClean="0"/>
              <a:t>নিরাপত্তা</a:t>
            </a:r>
            <a:r>
              <a:rPr lang="en-US" sz="2400" dirty="0" smtClean="0"/>
              <a:t> </a:t>
            </a:r>
            <a:r>
              <a:rPr lang="en-US" sz="2400" dirty="0" err="1" smtClean="0"/>
              <a:t>রক্ষায়</a:t>
            </a:r>
            <a:r>
              <a:rPr lang="en-US" sz="2400" dirty="0" smtClean="0"/>
              <a:t> </a:t>
            </a:r>
            <a:r>
              <a:rPr lang="en-US" sz="2400" dirty="0" err="1" smtClean="0"/>
              <a:t>দায়িত্ব</a:t>
            </a:r>
            <a:r>
              <a:rPr lang="en-US" sz="2400" dirty="0" smtClean="0"/>
              <a:t> </a:t>
            </a:r>
            <a:r>
              <a:rPr lang="en-US" sz="2400" dirty="0" err="1" smtClean="0"/>
              <a:t>পালন</a:t>
            </a:r>
            <a:r>
              <a:rPr lang="en-US" sz="2400" dirty="0" smtClean="0"/>
              <a:t> </a:t>
            </a:r>
            <a:r>
              <a:rPr lang="en-US" sz="2400" dirty="0" err="1" smtClean="0"/>
              <a:t>করে</a:t>
            </a:r>
            <a:r>
              <a:rPr lang="en-US" sz="2400" dirty="0" smtClean="0"/>
              <a:t> </a:t>
            </a:r>
            <a:r>
              <a:rPr lang="en-US" sz="2400" dirty="0" err="1" smtClean="0"/>
              <a:t>এই</a:t>
            </a:r>
            <a:r>
              <a:rPr lang="en-US" sz="2400" dirty="0" smtClean="0"/>
              <a:t> </a:t>
            </a:r>
            <a:r>
              <a:rPr lang="en-US" sz="2400" dirty="0" err="1" smtClean="0"/>
              <a:t>পরিষদ</a:t>
            </a:r>
            <a:r>
              <a:rPr lang="en-US" sz="2400" dirty="0" smtClean="0"/>
              <a:t>। </a:t>
            </a:r>
            <a:r>
              <a:rPr lang="en-US" sz="2400" dirty="0" err="1" smtClean="0"/>
              <a:t>নিরাপত্তা</a:t>
            </a:r>
            <a:r>
              <a:rPr lang="en-US" sz="2400" dirty="0" smtClean="0"/>
              <a:t> </a:t>
            </a:r>
            <a:r>
              <a:rPr lang="en-US" sz="2400" dirty="0" err="1" smtClean="0"/>
              <a:t>পরিষদের</a:t>
            </a:r>
            <a:r>
              <a:rPr lang="en-US" sz="2400" dirty="0" smtClean="0"/>
              <a:t> </a:t>
            </a:r>
            <a:r>
              <a:rPr lang="en-US" sz="2400" dirty="0" err="1" smtClean="0"/>
              <a:t>স্থায়ী</a:t>
            </a:r>
            <a:r>
              <a:rPr lang="en-US" sz="2400" dirty="0" smtClean="0"/>
              <a:t> </a:t>
            </a:r>
            <a:r>
              <a:rPr lang="en-US" sz="2400" dirty="0" err="1" smtClean="0"/>
              <a:t>রাষ্ট্রের</a:t>
            </a:r>
            <a:r>
              <a:rPr lang="en-US" sz="2400" dirty="0" smtClean="0"/>
              <a:t> </a:t>
            </a:r>
            <a:r>
              <a:rPr lang="en-US" sz="2400" dirty="0" err="1" smtClean="0"/>
              <a:t>সংখ্যা</a:t>
            </a:r>
            <a:r>
              <a:rPr lang="en-US" sz="2400" dirty="0" smtClean="0"/>
              <a:t> ৫টি।</a:t>
            </a:r>
          </a:p>
          <a:p>
            <a:pPr>
              <a:lnSpc>
                <a:spcPct val="150000"/>
              </a:lnSpc>
            </a:pPr>
            <a:r>
              <a:rPr lang="en-US" sz="2400" dirty="0" smtClean="0"/>
              <a:t>(১) </a:t>
            </a:r>
            <a:r>
              <a:rPr lang="en-US" sz="2400" dirty="0" err="1" smtClean="0"/>
              <a:t>যুক্তরাজ্যে</a:t>
            </a:r>
            <a:endParaRPr lang="en-US" sz="2400" dirty="0" smtClean="0"/>
          </a:p>
          <a:p>
            <a:pPr>
              <a:lnSpc>
                <a:spcPct val="150000"/>
              </a:lnSpc>
            </a:pPr>
            <a:r>
              <a:rPr lang="en-US" sz="2400" dirty="0" smtClean="0"/>
              <a:t>(২) </a:t>
            </a:r>
            <a:r>
              <a:rPr lang="en-US" sz="2400" dirty="0" err="1" smtClean="0"/>
              <a:t>যুক্তরাষ্ট্র</a:t>
            </a:r>
            <a:endParaRPr lang="en-US" sz="2400" dirty="0" smtClean="0"/>
          </a:p>
          <a:p>
            <a:pPr>
              <a:lnSpc>
                <a:spcPct val="150000"/>
              </a:lnSpc>
            </a:pPr>
            <a:r>
              <a:rPr lang="en-US" sz="2400" dirty="0" smtClean="0"/>
              <a:t>(৩) </a:t>
            </a:r>
            <a:r>
              <a:rPr lang="en-US" sz="2400" dirty="0" err="1" smtClean="0"/>
              <a:t>রাশিয়া</a:t>
            </a:r>
            <a:endParaRPr lang="en-US" sz="2400" dirty="0" smtClean="0"/>
          </a:p>
          <a:p>
            <a:pPr>
              <a:lnSpc>
                <a:spcPct val="150000"/>
              </a:lnSpc>
            </a:pPr>
            <a:r>
              <a:rPr lang="en-US" sz="2400" dirty="0" smtClean="0"/>
              <a:t>(৪) </a:t>
            </a:r>
            <a:r>
              <a:rPr lang="en-US" sz="2400" dirty="0" err="1" smtClean="0"/>
              <a:t>ফ্রান্স</a:t>
            </a:r>
            <a:endParaRPr lang="en-US" sz="2400" dirty="0" smtClean="0"/>
          </a:p>
          <a:p>
            <a:pPr>
              <a:lnSpc>
                <a:spcPct val="150000"/>
              </a:lnSpc>
            </a:pPr>
            <a:r>
              <a:rPr lang="en-US" sz="2400" dirty="0" smtClean="0"/>
              <a:t>(৫) </a:t>
            </a:r>
            <a:r>
              <a:rPr lang="en-US" sz="2400" dirty="0" err="1" smtClean="0"/>
              <a:t>চীন</a:t>
            </a:r>
            <a:endParaRPr lang="en-US" sz="2400" dirty="0" smtClean="0"/>
          </a:p>
        </p:txBody>
      </p:sp>
    </p:spTree>
    <p:extLst>
      <p:ext uri="{BB962C8B-B14F-4D97-AF65-F5344CB8AC3E}">
        <p14:creationId xmlns:p14="http://schemas.microsoft.com/office/powerpoint/2010/main" val="28274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6465"/>
            <a:ext cx="6324600" cy="461665"/>
          </a:xfrm>
          <a:prstGeom prst="rect">
            <a:avLst/>
          </a:prstGeom>
          <a:noFill/>
        </p:spPr>
        <p:txBody>
          <a:bodyPr wrap="square" rtlCol="0">
            <a:spAutoFit/>
          </a:bodyPr>
          <a:lstStyle/>
          <a:p>
            <a:r>
              <a:rPr lang="en-US" sz="2400" dirty="0" err="1" smtClean="0"/>
              <a:t>এবার</a:t>
            </a:r>
            <a:r>
              <a:rPr lang="en-US" sz="2400" dirty="0" smtClean="0"/>
              <a:t> </a:t>
            </a:r>
            <a:r>
              <a:rPr lang="en-US" sz="2400" dirty="0" err="1" smtClean="0"/>
              <a:t>দেখা</a:t>
            </a:r>
            <a:r>
              <a:rPr lang="en-US" sz="2400" dirty="0" smtClean="0"/>
              <a:t> </a:t>
            </a:r>
            <a:r>
              <a:rPr lang="en-US" sz="2400" dirty="0" err="1" smtClean="0"/>
              <a:t>যাক</a:t>
            </a:r>
            <a:r>
              <a:rPr lang="en-US" sz="2400" dirty="0" smtClean="0"/>
              <a:t> </a:t>
            </a:r>
            <a:r>
              <a:rPr lang="en-US" sz="2400" dirty="0" err="1" smtClean="0"/>
              <a:t>নিরাপত্তা</a:t>
            </a:r>
            <a:r>
              <a:rPr lang="en-US" sz="2400" dirty="0" smtClean="0"/>
              <a:t> </a:t>
            </a:r>
            <a:r>
              <a:rPr lang="en-US" sz="2400" dirty="0" err="1" smtClean="0"/>
              <a:t>পরিষদে</a:t>
            </a:r>
            <a:r>
              <a:rPr lang="en-US" sz="2400" dirty="0" smtClean="0"/>
              <a:t> </a:t>
            </a:r>
            <a:r>
              <a:rPr lang="en-US" sz="2400" dirty="0" err="1" smtClean="0"/>
              <a:t>বাংলাদেশের</a:t>
            </a:r>
            <a:r>
              <a:rPr lang="en-US" sz="2400" dirty="0" smtClean="0"/>
              <a:t> </a:t>
            </a:r>
            <a:r>
              <a:rPr lang="en-US" sz="2400" dirty="0" err="1" smtClean="0"/>
              <a:t>ভূমিকা</a:t>
            </a:r>
            <a:endParaRPr lang="en-US" sz="2400" dirty="0"/>
          </a:p>
        </p:txBody>
      </p:sp>
      <p:sp>
        <p:nvSpPr>
          <p:cNvPr id="3" name="TextBox 2"/>
          <p:cNvSpPr txBox="1"/>
          <p:nvPr/>
        </p:nvSpPr>
        <p:spPr>
          <a:xfrm>
            <a:off x="1066800" y="1600200"/>
            <a:ext cx="6096000" cy="2262158"/>
          </a:xfrm>
          <a:prstGeom prst="rect">
            <a:avLst/>
          </a:prstGeom>
          <a:noFill/>
        </p:spPr>
        <p:txBody>
          <a:bodyPr wrap="square" rtlCol="0">
            <a:spAutoFit/>
          </a:bodyPr>
          <a:lstStyle/>
          <a:p>
            <a:pPr algn="just">
              <a:lnSpc>
                <a:spcPct val="150000"/>
              </a:lnSpc>
            </a:pPr>
            <a:r>
              <a:rPr lang="en-US" sz="2400" dirty="0" err="1" smtClean="0"/>
              <a:t>বাংলাদেশ</a:t>
            </a:r>
            <a:r>
              <a:rPr lang="en-US" sz="2400" dirty="0" smtClean="0"/>
              <a:t> </a:t>
            </a:r>
            <a:r>
              <a:rPr lang="en-US" sz="2400" dirty="0" err="1" smtClean="0"/>
              <a:t>দুইবার</a:t>
            </a:r>
            <a:r>
              <a:rPr lang="en-US" sz="2400" dirty="0" smtClean="0"/>
              <a:t> </a:t>
            </a:r>
            <a:r>
              <a:rPr lang="en-US" sz="2400" dirty="0" err="1" smtClean="0"/>
              <a:t>নিরাপত্তা</a:t>
            </a:r>
            <a:r>
              <a:rPr lang="en-US" sz="2400" dirty="0" smtClean="0"/>
              <a:t> </a:t>
            </a:r>
            <a:r>
              <a:rPr lang="en-US" sz="2400" dirty="0" err="1" smtClean="0"/>
              <a:t>পরিষদের</a:t>
            </a:r>
            <a:r>
              <a:rPr lang="en-US" sz="2400" dirty="0" smtClean="0"/>
              <a:t> </a:t>
            </a:r>
            <a:r>
              <a:rPr lang="en-US" sz="2400" dirty="0" err="1" smtClean="0"/>
              <a:t>অস্থায়ী</a:t>
            </a:r>
            <a:r>
              <a:rPr lang="en-US" sz="2400" dirty="0" smtClean="0"/>
              <a:t> </a:t>
            </a:r>
            <a:r>
              <a:rPr lang="en-US" sz="2400" dirty="0" err="1" smtClean="0"/>
              <a:t>সদস্য</a:t>
            </a:r>
            <a:r>
              <a:rPr lang="en-US" sz="2400" dirty="0" smtClean="0"/>
              <a:t> </a:t>
            </a:r>
            <a:r>
              <a:rPr lang="en-US" sz="2400" dirty="0" err="1" smtClean="0"/>
              <a:t>হিসাবে</a:t>
            </a:r>
            <a:r>
              <a:rPr lang="en-US" sz="2400" dirty="0" smtClean="0"/>
              <a:t> </a:t>
            </a:r>
            <a:r>
              <a:rPr lang="en-US" sz="2400" dirty="0" err="1" smtClean="0"/>
              <a:t>দায়িত্ব</a:t>
            </a:r>
            <a:r>
              <a:rPr lang="en-US" sz="2400" dirty="0" smtClean="0"/>
              <a:t> </a:t>
            </a:r>
            <a:r>
              <a:rPr lang="en-US" sz="2400" dirty="0" err="1" smtClean="0"/>
              <a:t>পালন</a:t>
            </a:r>
            <a:r>
              <a:rPr lang="en-US" sz="2400" dirty="0" smtClean="0"/>
              <a:t> </a:t>
            </a:r>
            <a:r>
              <a:rPr lang="en-US" sz="2400" dirty="0" err="1" smtClean="0"/>
              <a:t>করেছে।বাংলাদেশের</a:t>
            </a:r>
            <a:r>
              <a:rPr lang="en-US" sz="2400" dirty="0" smtClean="0"/>
              <a:t> </a:t>
            </a:r>
            <a:r>
              <a:rPr lang="en-US" sz="2400" dirty="0" err="1" smtClean="0"/>
              <a:t>সশস্ত্র</a:t>
            </a:r>
            <a:r>
              <a:rPr lang="en-US" sz="2400" dirty="0" smtClean="0"/>
              <a:t> </a:t>
            </a:r>
            <a:r>
              <a:rPr lang="en-US" sz="2400" dirty="0" err="1" smtClean="0"/>
              <a:t>বাহিনী</a:t>
            </a:r>
            <a:r>
              <a:rPr lang="en-US" sz="2400" dirty="0" smtClean="0"/>
              <a:t> ও </a:t>
            </a:r>
            <a:r>
              <a:rPr lang="en-US" sz="2400" dirty="0" err="1" smtClean="0"/>
              <a:t>পুলিশ</a:t>
            </a:r>
            <a:r>
              <a:rPr lang="en-US" sz="2400" dirty="0" smtClean="0"/>
              <a:t> </a:t>
            </a:r>
            <a:r>
              <a:rPr lang="en-US" sz="2400" dirty="0" err="1" smtClean="0"/>
              <a:t>বাহিনী</a:t>
            </a:r>
            <a:r>
              <a:rPr lang="en-US" sz="2400" dirty="0" smtClean="0"/>
              <a:t> </a:t>
            </a:r>
            <a:r>
              <a:rPr lang="en-US" sz="2400" dirty="0" err="1" smtClean="0"/>
              <a:t>পৃথিবীর</a:t>
            </a:r>
            <a:r>
              <a:rPr lang="en-US" sz="2400" dirty="0" smtClean="0"/>
              <a:t> </a:t>
            </a:r>
            <a:r>
              <a:rPr lang="en-US" sz="2400" dirty="0" err="1" smtClean="0"/>
              <a:t>বিভিন্ন</a:t>
            </a:r>
            <a:r>
              <a:rPr lang="en-US" sz="2400" dirty="0" smtClean="0"/>
              <a:t> </a:t>
            </a:r>
            <a:r>
              <a:rPr lang="en-US" sz="2400" dirty="0" err="1" smtClean="0"/>
              <a:t>দেশে</a:t>
            </a:r>
            <a:r>
              <a:rPr lang="en-US" sz="2400" dirty="0" smtClean="0"/>
              <a:t>  </a:t>
            </a:r>
            <a:r>
              <a:rPr lang="en-US" sz="2400" dirty="0" err="1" smtClean="0"/>
              <a:t>জাতিসংঘের</a:t>
            </a:r>
            <a:r>
              <a:rPr lang="en-US" sz="2400" dirty="0" smtClean="0"/>
              <a:t> </a:t>
            </a:r>
            <a:r>
              <a:rPr lang="en-US" sz="2400" dirty="0" err="1" smtClean="0"/>
              <a:t>শান্তি</a:t>
            </a:r>
            <a:r>
              <a:rPr lang="en-US" sz="2400" dirty="0" smtClean="0"/>
              <a:t> </a:t>
            </a:r>
            <a:r>
              <a:rPr lang="en-US" sz="2400" dirty="0" err="1" smtClean="0"/>
              <a:t>রক্ষার</a:t>
            </a:r>
            <a:r>
              <a:rPr lang="en-US" sz="2400" dirty="0" smtClean="0"/>
              <a:t> </a:t>
            </a:r>
            <a:r>
              <a:rPr lang="en-US" sz="2400" dirty="0" err="1" smtClean="0"/>
              <a:t>কাজে</a:t>
            </a:r>
            <a:r>
              <a:rPr lang="en-US" sz="2400" dirty="0" smtClean="0"/>
              <a:t> </a:t>
            </a:r>
            <a:r>
              <a:rPr lang="en-US" sz="2400" dirty="0" err="1" smtClean="0"/>
              <a:t>নিয়োজিত</a:t>
            </a:r>
            <a:r>
              <a:rPr lang="en-US" sz="2400" dirty="0" smtClean="0"/>
              <a:t> </a:t>
            </a:r>
            <a:r>
              <a:rPr lang="en-US" sz="2400" dirty="0" err="1" smtClean="0"/>
              <a:t>আছে</a:t>
            </a:r>
            <a:r>
              <a:rPr lang="en-US" sz="2400" dirty="0" smtClean="0"/>
              <a:t>।</a:t>
            </a:r>
            <a:endParaRPr lang="en-US" sz="2400" dirty="0"/>
          </a:p>
        </p:txBody>
      </p:sp>
      <p:pic>
        <p:nvPicPr>
          <p:cNvPr id="8194" name="Picture 2" descr="C:\Users\HERA COMPUTER\Desktop\Bangladesh-Army-Sainik-Job-Circula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14800"/>
            <a:ext cx="2820987" cy="181821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HERA COMPUTER\Desktop\image-71353-15852897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096" y="4172282"/>
            <a:ext cx="3051364" cy="161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2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circle(in)">
                                      <p:cBhvr>
                                        <p:cTn id="15" dur="2000"/>
                                        <p:tgtEl>
                                          <p:spTgt spid="8195"/>
                                        </p:tgtEl>
                                      </p:cBhvr>
                                    </p:animEffect>
                                  </p:childTnLst>
                                </p:cTn>
                              </p:par>
                              <p:par>
                                <p:cTn id="16" presetID="6" presetClass="entr" presetSubtype="16" fill="hold" nodeType="with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circle(in)">
                                      <p:cBhvr>
                                        <p:cTn id="18"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304800"/>
            <a:ext cx="6553200" cy="584775"/>
          </a:xfrm>
          <a:prstGeom prst="rect">
            <a:avLst/>
          </a:prstGeom>
          <a:noFill/>
        </p:spPr>
        <p:txBody>
          <a:bodyPr wrap="square" rtlCol="0">
            <a:spAutoFit/>
          </a:bodyPr>
          <a:lstStyle/>
          <a:p>
            <a:r>
              <a:rPr lang="en-US" sz="3200" dirty="0" err="1" smtClean="0"/>
              <a:t>কি</a:t>
            </a:r>
            <a:r>
              <a:rPr lang="en-US" sz="3200" dirty="0" smtClean="0"/>
              <a:t> </a:t>
            </a:r>
            <a:r>
              <a:rPr lang="en-US" sz="3200" dirty="0" err="1" smtClean="0"/>
              <a:t>প্রয়োজনে</a:t>
            </a:r>
            <a:r>
              <a:rPr lang="en-US" sz="3200" dirty="0" smtClean="0"/>
              <a:t> </a:t>
            </a:r>
            <a:r>
              <a:rPr lang="en-US" sz="3200" dirty="0" err="1" smtClean="0"/>
              <a:t>জাতিসংঘ</a:t>
            </a:r>
            <a:r>
              <a:rPr lang="en-US" sz="3200" dirty="0" smtClean="0"/>
              <a:t> </a:t>
            </a:r>
            <a:r>
              <a:rPr lang="en-US" sz="3200" dirty="0" err="1" smtClean="0"/>
              <a:t>প্রতিষ্ঠা</a:t>
            </a:r>
            <a:r>
              <a:rPr lang="en-US" sz="3200" dirty="0" smtClean="0"/>
              <a:t> </a:t>
            </a:r>
            <a:r>
              <a:rPr lang="en-US" sz="3200" dirty="0" err="1" smtClean="0"/>
              <a:t>করা</a:t>
            </a:r>
            <a:r>
              <a:rPr lang="en-US" sz="3200" dirty="0" smtClean="0"/>
              <a:t> </a:t>
            </a:r>
            <a:r>
              <a:rPr lang="en-US" sz="3200" dirty="0" err="1" smtClean="0"/>
              <a:t>হয়</a:t>
            </a:r>
            <a:r>
              <a:rPr lang="en-US" sz="3200" dirty="0" smtClean="0"/>
              <a:t> ?</a:t>
            </a:r>
            <a:endParaRPr lang="en-US" sz="3200" dirty="0"/>
          </a:p>
        </p:txBody>
      </p:sp>
      <p:sp>
        <p:nvSpPr>
          <p:cNvPr id="4" name="TextBox 3"/>
          <p:cNvSpPr txBox="1"/>
          <p:nvPr/>
        </p:nvSpPr>
        <p:spPr>
          <a:xfrm>
            <a:off x="838200" y="1143000"/>
            <a:ext cx="6400800" cy="977191"/>
          </a:xfrm>
          <a:prstGeom prst="rect">
            <a:avLst/>
          </a:prstGeom>
          <a:noFill/>
        </p:spPr>
        <p:txBody>
          <a:bodyPr wrap="square" rtlCol="0">
            <a:spAutoFit/>
          </a:bodyPr>
          <a:lstStyle/>
          <a:p>
            <a:pPr>
              <a:lnSpc>
                <a:spcPct val="150000"/>
              </a:lnSpc>
            </a:pPr>
            <a:r>
              <a:rPr lang="en-US" sz="2000" dirty="0" smtClean="0"/>
              <a:t>(১) </a:t>
            </a:r>
            <a:r>
              <a:rPr lang="en-US" sz="2000" dirty="0" err="1" smtClean="0"/>
              <a:t>শান্তির</a:t>
            </a:r>
            <a:r>
              <a:rPr lang="en-US" sz="2000" dirty="0" smtClean="0"/>
              <a:t> </a:t>
            </a:r>
            <a:r>
              <a:rPr lang="en-US" sz="2000" dirty="0" err="1" smtClean="0"/>
              <a:t>প্রতি</a:t>
            </a:r>
            <a:r>
              <a:rPr lang="en-US" sz="2000" dirty="0" smtClean="0"/>
              <a:t> </a:t>
            </a:r>
            <a:r>
              <a:rPr lang="en-US" sz="2000" dirty="0" err="1" smtClean="0"/>
              <a:t>হুমকি</a:t>
            </a:r>
            <a:r>
              <a:rPr lang="en-US" sz="2000" dirty="0" smtClean="0"/>
              <a:t> ও </a:t>
            </a:r>
            <a:r>
              <a:rPr lang="en-US" sz="2000" dirty="0" err="1" smtClean="0"/>
              <a:t>আক্রমণাত্মক</a:t>
            </a:r>
            <a:r>
              <a:rPr lang="en-US" sz="2000" dirty="0" smtClean="0"/>
              <a:t> </a:t>
            </a:r>
            <a:r>
              <a:rPr lang="en-US" sz="2000" dirty="0" err="1" smtClean="0"/>
              <a:t>কার্যকলাপ</a:t>
            </a:r>
            <a:r>
              <a:rPr lang="en-US" sz="2000" dirty="0" smtClean="0"/>
              <a:t> </a:t>
            </a:r>
            <a:r>
              <a:rPr lang="en-US" sz="2000" dirty="0" err="1" smtClean="0"/>
              <a:t>প্রতিরোধ</a:t>
            </a:r>
            <a:r>
              <a:rPr lang="en-US" sz="2000" dirty="0" smtClean="0"/>
              <a:t> </a:t>
            </a:r>
            <a:r>
              <a:rPr lang="en-US" sz="2000" dirty="0" err="1" smtClean="0"/>
              <a:t>করে</a:t>
            </a:r>
            <a:r>
              <a:rPr lang="en-US" sz="2000" dirty="0" smtClean="0"/>
              <a:t> </a:t>
            </a:r>
            <a:r>
              <a:rPr lang="en-US" sz="2000" dirty="0" err="1" smtClean="0"/>
              <a:t>বিশ্ব</a:t>
            </a:r>
            <a:r>
              <a:rPr lang="en-US" sz="2000" dirty="0" smtClean="0"/>
              <a:t> </a:t>
            </a:r>
            <a:r>
              <a:rPr lang="en-US" sz="2000" dirty="0" err="1" smtClean="0"/>
              <a:t>শান্তি</a:t>
            </a:r>
            <a:r>
              <a:rPr lang="en-US" sz="2000" dirty="0" smtClean="0"/>
              <a:t>, </a:t>
            </a:r>
            <a:r>
              <a:rPr lang="en-US" sz="2000" dirty="0" err="1" smtClean="0"/>
              <a:t>শৃঙ্খলা</a:t>
            </a:r>
            <a:r>
              <a:rPr lang="en-US" sz="2000" dirty="0" smtClean="0"/>
              <a:t> ও </a:t>
            </a:r>
            <a:r>
              <a:rPr lang="en-US" sz="2000" dirty="0" err="1" smtClean="0"/>
              <a:t>নিরাপত্তা</a:t>
            </a:r>
            <a:r>
              <a:rPr lang="en-US" sz="2000" dirty="0" smtClean="0"/>
              <a:t> </a:t>
            </a:r>
            <a:r>
              <a:rPr lang="en-US" sz="2000" dirty="0" err="1" smtClean="0"/>
              <a:t>নিশ্চিত</a:t>
            </a:r>
            <a:r>
              <a:rPr lang="en-US" sz="2000" dirty="0" smtClean="0"/>
              <a:t> </a:t>
            </a:r>
            <a:r>
              <a:rPr lang="en-US" sz="2000" dirty="0" err="1" smtClean="0"/>
              <a:t>করা</a:t>
            </a:r>
            <a:r>
              <a:rPr lang="en-US" sz="2000" dirty="0" smtClean="0"/>
              <a:t>। </a:t>
            </a:r>
            <a:endParaRPr lang="en-US" sz="2000" dirty="0"/>
          </a:p>
        </p:txBody>
      </p:sp>
      <p:sp>
        <p:nvSpPr>
          <p:cNvPr id="5" name="TextBox 4"/>
          <p:cNvSpPr txBox="1"/>
          <p:nvPr/>
        </p:nvSpPr>
        <p:spPr>
          <a:xfrm>
            <a:off x="838200" y="2362200"/>
            <a:ext cx="6477000" cy="977191"/>
          </a:xfrm>
          <a:prstGeom prst="rect">
            <a:avLst/>
          </a:prstGeom>
          <a:noFill/>
        </p:spPr>
        <p:txBody>
          <a:bodyPr wrap="square" rtlCol="0">
            <a:spAutoFit/>
          </a:bodyPr>
          <a:lstStyle/>
          <a:p>
            <a:pPr>
              <a:lnSpc>
                <a:spcPct val="150000"/>
              </a:lnSpc>
            </a:pPr>
            <a:r>
              <a:rPr lang="en-US" sz="2000" dirty="0" smtClean="0"/>
              <a:t>(২) </a:t>
            </a:r>
            <a:r>
              <a:rPr lang="en-US" sz="2000" dirty="0" err="1" smtClean="0"/>
              <a:t>জাতি</a:t>
            </a:r>
            <a:r>
              <a:rPr lang="en-US" sz="2000" dirty="0" smtClean="0"/>
              <a:t>, </a:t>
            </a:r>
            <a:r>
              <a:rPr lang="en-US" sz="2000" dirty="0" err="1" smtClean="0"/>
              <a:t>ধর্ম</a:t>
            </a:r>
            <a:r>
              <a:rPr lang="en-US" sz="2000" dirty="0" smtClean="0"/>
              <a:t>, </a:t>
            </a:r>
            <a:r>
              <a:rPr lang="en-US" sz="2000" dirty="0" err="1" smtClean="0"/>
              <a:t>বর্ণ</a:t>
            </a:r>
            <a:r>
              <a:rPr lang="en-US" sz="2000" dirty="0" smtClean="0"/>
              <a:t>, </a:t>
            </a:r>
            <a:r>
              <a:rPr lang="en-US" sz="2000" dirty="0" err="1" smtClean="0"/>
              <a:t>ভাষা</a:t>
            </a:r>
            <a:r>
              <a:rPr lang="en-US" sz="2000" dirty="0" smtClean="0"/>
              <a:t> ও </a:t>
            </a:r>
            <a:r>
              <a:rPr lang="en-US" sz="2000" dirty="0" err="1" smtClean="0"/>
              <a:t>নারী</a:t>
            </a:r>
            <a:r>
              <a:rPr lang="en-US" sz="2000" dirty="0" smtClean="0"/>
              <a:t> </a:t>
            </a:r>
            <a:r>
              <a:rPr lang="en-US" sz="2000" dirty="0" err="1" smtClean="0"/>
              <a:t>পুরুষ</a:t>
            </a:r>
            <a:r>
              <a:rPr lang="en-US" sz="2000" dirty="0" smtClean="0"/>
              <a:t> </a:t>
            </a:r>
            <a:r>
              <a:rPr lang="en-US" sz="2000" dirty="0" err="1" smtClean="0"/>
              <a:t>নির্বিশেষে</a:t>
            </a:r>
            <a:r>
              <a:rPr lang="en-US" sz="2000" dirty="0" smtClean="0"/>
              <a:t> </a:t>
            </a:r>
            <a:r>
              <a:rPr lang="en-US" sz="2000" dirty="0" err="1" smtClean="0"/>
              <a:t>সকলের</a:t>
            </a:r>
            <a:r>
              <a:rPr lang="en-US" sz="2000" dirty="0" smtClean="0"/>
              <a:t> </a:t>
            </a:r>
            <a:r>
              <a:rPr lang="en-US" sz="2000" dirty="0" err="1" smtClean="0"/>
              <a:t>স্বাধীনতা</a:t>
            </a:r>
            <a:r>
              <a:rPr lang="en-US" sz="2000" dirty="0" smtClean="0"/>
              <a:t> ও </a:t>
            </a:r>
            <a:r>
              <a:rPr lang="en-US" sz="2000" dirty="0" err="1" smtClean="0"/>
              <a:t>মৌলিক</a:t>
            </a:r>
            <a:r>
              <a:rPr lang="en-US" sz="2000" dirty="0" smtClean="0"/>
              <a:t> </a:t>
            </a:r>
            <a:r>
              <a:rPr lang="en-US" sz="2000" dirty="0" err="1" smtClean="0"/>
              <a:t>অধিকারের</a:t>
            </a:r>
            <a:r>
              <a:rPr lang="en-US" sz="2000" dirty="0" smtClean="0"/>
              <a:t> </a:t>
            </a:r>
            <a:r>
              <a:rPr lang="en-US" sz="2000" dirty="0" err="1" smtClean="0"/>
              <a:t>প্রতি</a:t>
            </a:r>
            <a:r>
              <a:rPr lang="en-US" sz="2000" dirty="0" smtClean="0"/>
              <a:t> </a:t>
            </a:r>
            <a:r>
              <a:rPr lang="en-US" sz="2000" dirty="0" err="1" smtClean="0"/>
              <a:t>সম্মান</a:t>
            </a:r>
            <a:r>
              <a:rPr lang="en-US" sz="2000" dirty="0" smtClean="0"/>
              <a:t> ও </a:t>
            </a:r>
            <a:r>
              <a:rPr lang="en-US" sz="2000" dirty="0" err="1" smtClean="0"/>
              <a:t>শ্রদ্ধাবোধ</a:t>
            </a:r>
            <a:r>
              <a:rPr lang="en-US" sz="2000" dirty="0" smtClean="0"/>
              <a:t> </a:t>
            </a:r>
            <a:r>
              <a:rPr lang="en-US" sz="2000" dirty="0" err="1" smtClean="0"/>
              <a:t>গড়ে</a:t>
            </a:r>
            <a:r>
              <a:rPr lang="en-US" sz="2000" dirty="0" smtClean="0"/>
              <a:t> </a:t>
            </a:r>
            <a:r>
              <a:rPr lang="en-US" sz="2000" dirty="0" err="1" smtClean="0"/>
              <a:t>তোলা</a:t>
            </a:r>
            <a:r>
              <a:rPr lang="en-US" sz="2000" dirty="0" smtClean="0"/>
              <a:t>।</a:t>
            </a:r>
          </a:p>
        </p:txBody>
      </p:sp>
      <p:sp>
        <p:nvSpPr>
          <p:cNvPr id="6" name="TextBox 5"/>
          <p:cNvSpPr txBox="1"/>
          <p:nvPr/>
        </p:nvSpPr>
        <p:spPr>
          <a:xfrm>
            <a:off x="838200" y="3581400"/>
            <a:ext cx="6248400" cy="977191"/>
          </a:xfrm>
          <a:prstGeom prst="rect">
            <a:avLst/>
          </a:prstGeom>
          <a:noFill/>
        </p:spPr>
        <p:txBody>
          <a:bodyPr wrap="square" rtlCol="0">
            <a:spAutoFit/>
          </a:bodyPr>
          <a:lstStyle/>
          <a:p>
            <a:pPr>
              <a:lnSpc>
                <a:spcPct val="150000"/>
              </a:lnSpc>
            </a:pPr>
            <a:r>
              <a:rPr lang="en-US" sz="2000" dirty="0" smtClean="0"/>
              <a:t>(৩) </a:t>
            </a:r>
            <a:r>
              <a:rPr lang="en-US" sz="2000" dirty="0" err="1" smtClean="0"/>
              <a:t>অর্থনৈতিক</a:t>
            </a:r>
            <a:r>
              <a:rPr lang="en-US" sz="2000" dirty="0" smtClean="0"/>
              <a:t>, </a:t>
            </a:r>
            <a:r>
              <a:rPr lang="en-US" sz="2000" dirty="0" err="1" smtClean="0"/>
              <a:t>সামাজিক</a:t>
            </a:r>
            <a:r>
              <a:rPr lang="en-US" sz="2000" dirty="0" smtClean="0"/>
              <a:t>, </a:t>
            </a:r>
            <a:r>
              <a:rPr lang="en-US" sz="2000" dirty="0" err="1" smtClean="0"/>
              <a:t>সাংস্কৃতিক</a:t>
            </a:r>
            <a:r>
              <a:rPr lang="en-US" sz="2000" dirty="0" smtClean="0"/>
              <a:t> ও </a:t>
            </a:r>
            <a:r>
              <a:rPr lang="en-US" sz="2000" dirty="0" err="1" smtClean="0"/>
              <a:t>মনিব</a:t>
            </a:r>
            <a:r>
              <a:rPr lang="en-US" sz="2000" dirty="0" smtClean="0"/>
              <a:t> </a:t>
            </a:r>
            <a:r>
              <a:rPr lang="en-US" sz="2000" dirty="0" err="1" smtClean="0"/>
              <a:t>সেবামূলক</a:t>
            </a:r>
            <a:r>
              <a:rPr lang="en-US" sz="2000" dirty="0" smtClean="0"/>
              <a:t> </a:t>
            </a:r>
            <a:r>
              <a:rPr lang="en-US" sz="2000" dirty="0" err="1" smtClean="0"/>
              <a:t>সমস্যার</a:t>
            </a:r>
            <a:r>
              <a:rPr lang="en-US" sz="2000" dirty="0" smtClean="0"/>
              <a:t> </a:t>
            </a:r>
            <a:r>
              <a:rPr lang="en-US" sz="2000" dirty="0" err="1" smtClean="0"/>
              <a:t>সমাধোনে</a:t>
            </a:r>
            <a:r>
              <a:rPr lang="en-US" sz="2000" dirty="0" smtClean="0"/>
              <a:t> </a:t>
            </a:r>
            <a:r>
              <a:rPr lang="en-US" sz="2000" dirty="0" err="1" smtClean="0"/>
              <a:t>আন্তর্জাতিক</a:t>
            </a:r>
            <a:r>
              <a:rPr lang="en-US" sz="2000" dirty="0" smtClean="0"/>
              <a:t> </a:t>
            </a:r>
            <a:r>
              <a:rPr lang="en-US" sz="2000" dirty="0" err="1" smtClean="0"/>
              <a:t>সহযোগিতা</a:t>
            </a:r>
            <a:r>
              <a:rPr lang="en-US" sz="2000" dirty="0" smtClean="0"/>
              <a:t> </a:t>
            </a:r>
            <a:r>
              <a:rPr lang="en-US" sz="2000" dirty="0" err="1" smtClean="0"/>
              <a:t>গড়ে</a:t>
            </a:r>
            <a:r>
              <a:rPr lang="en-US" sz="2000" dirty="0" smtClean="0"/>
              <a:t> </a:t>
            </a:r>
            <a:r>
              <a:rPr lang="en-US" sz="2000" dirty="0" err="1" smtClean="0"/>
              <a:t>তোলা</a:t>
            </a:r>
            <a:r>
              <a:rPr lang="en-US" sz="2000" dirty="0" smtClean="0"/>
              <a:t>। </a:t>
            </a:r>
            <a:endParaRPr lang="en-US" sz="2000" dirty="0"/>
          </a:p>
        </p:txBody>
      </p:sp>
      <p:sp>
        <p:nvSpPr>
          <p:cNvPr id="7" name="TextBox 6"/>
          <p:cNvSpPr txBox="1"/>
          <p:nvPr/>
        </p:nvSpPr>
        <p:spPr>
          <a:xfrm>
            <a:off x="990600" y="4724400"/>
            <a:ext cx="6324600" cy="400110"/>
          </a:xfrm>
          <a:prstGeom prst="rect">
            <a:avLst/>
          </a:prstGeom>
          <a:noFill/>
        </p:spPr>
        <p:txBody>
          <a:bodyPr wrap="square" rtlCol="0">
            <a:spAutoFit/>
          </a:bodyPr>
          <a:lstStyle/>
          <a:p>
            <a:r>
              <a:rPr lang="en-US" sz="2000" dirty="0" smtClean="0"/>
              <a:t>(৪) </a:t>
            </a:r>
            <a:r>
              <a:rPr lang="en-US" sz="2000" dirty="0" err="1" smtClean="0"/>
              <a:t>সকল</a:t>
            </a:r>
            <a:r>
              <a:rPr lang="en-US" sz="2000" dirty="0" smtClean="0"/>
              <a:t> </a:t>
            </a:r>
            <a:r>
              <a:rPr lang="en-US" sz="2000" dirty="0" err="1" smtClean="0"/>
              <a:t>উপনিবেশিক</a:t>
            </a:r>
            <a:r>
              <a:rPr lang="en-US" sz="2000" dirty="0" smtClean="0"/>
              <a:t> </a:t>
            </a:r>
            <a:r>
              <a:rPr lang="en-US" sz="2000" dirty="0" err="1" smtClean="0"/>
              <a:t>রাষ্ট্র</a:t>
            </a:r>
            <a:r>
              <a:rPr lang="en-US" sz="2000" dirty="0" smtClean="0"/>
              <a:t> ও </a:t>
            </a:r>
            <a:r>
              <a:rPr lang="en-US" sz="2000" dirty="0" err="1" smtClean="0"/>
              <a:t>জনগণকে</a:t>
            </a:r>
            <a:r>
              <a:rPr lang="en-US" sz="2000" dirty="0" smtClean="0"/>
              <a:t> </a:t>
            </a:r>
            <a:r>
              <a:rPr lang="en-US" sz="2000" dirty="0" err="1" smtClean="0"/>
              <a:t>স্বাধীনতা</a:t>
            </a:r>
            <a:r>
              <a:rPr lang="en-US" sz="2000" dirty="0" smtClean="0"/>
              <a:t> </a:t>
            </a:r>
            <a:r>
              <a:rPr lang="en-US" sz="2000" dirty="0" err="1" smtClean="0"/>
              <a:t>প্রদান</a:t>
            </a:r>
            <a:r>
              <a:rPr lang="en-US" sz="2000" dirty="0" smtClean="0"/>
              <a:t> </a:t>
            </a:r>
            <a:r>
              <a:rPr lang="en-US" sz="2000" dirty="0" err="1" smtClean="0"/>
              <a:t>করা</a:t>
            </a:r>
            <a:endParaRPr lang="en-US" sz="2000" dirty="0"/>
          </a:p>
        </p:txBody>
      </p:sp>
    </p:spTree>
    <p:extLst>
      <p:ext uri="{BB962C8B-B14F-4D97-AF65-F5344CB8AC3E}">
        <p14:creationId xmlns:p14="http://schemas.microsoft.com/office/powerpoint/2010/main" val="234397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circle(in)">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81000"/>
            <a:ext cx="3276600" cy="584775"/>
          </a:xfrm>
          <a:prstGeom prst="rect">
            <a:avLst/>
          </a:prstGeom>
          <a:noFill/>
        </p:spPr>
        <p:txBody>
          <a:bodyPr wrap="square" rtlCol="0">
            <a:spAutoFit/>
          </a:bodyPr>
          <a:lstStyle/>
          <a:p>
            <a:r>
              <a:rPr lang="en-US" sz="3200" dirty="0" err="1" smtClean="0"/>
              <a:t>এক</a:t>
            </a:r>
            <a:r>
              <a:rPr lang="en-US" sz="3200" dirty="0" smtClean="0"/>
              <a:t> </a:t>
            </a:r>
            <a:r>
              <a:rPr lang="en-US" sz="3200" dirty="0" err="1" smtClean="0"/>
              <a:t>নজরে</a:t>
            </a:r>
            <a:r>
              <a:rPr lang="en-US" sz="3200" dirty="0" smtClean="0"/>
              <a:t> </a:t>
            </a:r>
            <a:r>
              <a:rPr lang="en-US" sz="3200" dirty="0" err="1" smtClean="0"/>
              <a:t>জাতিসংঘ</a:t>
            </a:r>
            <a:endParaRPr lang="en-US" sz="3200" dirty="0"/>
          </a:p>
        </p:txBody>
      </p:sp>
      <p:sp>
        <p:nvSpPr>
          <p:cNvPr id="3" name="TextBox 2"/>
          <p:cNvSpPr txBox="1"/>
          <p:nvPr/>
        </p:nvSpPr>
        <p:spPr>
          <a:xfrm>
            <a:off x="533400" y="1219200"/>
            <a:ext cx="7086600" cy="3747180"/>
          </a:xfrm>
          <a:prstGeom prst="rect">
            <a:avLst/>
          </a:prstGeom>
          <a:noFill/>
        </p:spPr>
        <p:txBody>
          <a:bodyPr wrap="square" rtlCol="0">
            <a:spAutoFit/>
          </a:bodyPr>
          <a:lstStyle/>
          <a:p>
            <a:pPr algn="ctr">
              <a:lnSpc>
                <a:spcPct val="150000"/>
              </a:lnSpc>
            </a:pPr>
            <a:r>
              <a:rPr lang="en-US" sz="2000" dirty="0" smtClean="0"/>
              <a:t>৫১টি </a:t>
            </a:r>
            <a:r>
              <a:rPr lang="en-US" sz="2000" dirty="0" err="1" smtClean="0"/>
              <a:t>দেশ</a:t>
            </a:r>
            <a:r>
              <a:rPr lang="en-US" sz="2000" dirty="0" smtClean="0"/>
              <a:t> </a:t>
            </a:r>
            <a:r>
              <a:rPr lang="en-US" sz="2000" dirty="0" err="1" smtClean="0"/>
              <a:t>নিয়ে</a:t>
            </a:r>
            <a:r>
              <a:rPr lang="en-US" sz="2000" dirty="0" smtClean="0"/>
              <a:t> </a:t>
            </a:r>
            <a:r>
              <a:rPr lang="en-US" sz="2000" dirty="0" err="1" smtClean="0"/>
              <a:t>যাত্রা</a:t>
            </a:r>
            <a:r>
              <a:rPr lang="en-US" sz="2000" dirty="0" smtClean="0"/>
              <a:t> </a:t>
            </a:r>
            <a:r>
              <a:rPr lang="en-US" sz="2000" dirty="0" err="1" smtClean="0"/>
              <a:t>শুরু</a:t>
            </a:r>
            <a:endParaRPr lang="en-US" sz="2000" dirty="0" smtClean="0"/>
          </a:p>
          <a:p>
            <a:pPr algn="ctr">
              <a:lnSpc>
                <a:spcPct val="150000"/>
              </a:lnSpc>
            </a:pPr>
            <a:r>
              <a:rPr lang="en-US" sz="2000" dirty="0" err="1" smtClean="0"/>
              <a:t>বর্তমার</a:t>
            </a:r>
            <a:r>
              <a:rPr lang="en-US" sz="2000" dirty="0" smtClean="0"/>
              <a:t> সদস্য-১৯৩</a:t>
            </a:r>
          </a:p>
          <a:p>
            <a:pPr>
              <a:lnSpc>
                <a:spcPct val="150000"/>
              </a:lnSpc>
            </a:pPr>
            <a:r>
              <a:rPr lang="en-US" sz="2000" dirty="0" err="1" smtClean="0"/>
              <a:t>প্রথম</a:t>
            </a:r>
            <a:r>
              <a:rPr lang="en-US" sz="2000" dirty="0" smtClean="0"/>
              <a:t> </a:t>
            </a:r>
            <a:r>
              <a:rPr lang="en-US" sz="2000" dirty="0" err="1" smtClean="0"/>
              <a:t>মহাসচিব</a:t>
            </a:r>
            <a:r>
              <a:rPr lang="en-US" sz="2000" dirty="0" smtClean="0"/>
              <a:t>-	</a:t>
            </a:r>
            <a:r>
              <a:rPr lang="en-US" sz="2000" dirty="0" err="1" smtClean="0"/>
              <a:t>ট্রিগভেলি</a:t>
            </a:r>
            <a:r>
              <a:rPr lang="en-US" sz="2000" dirty="0" smtClean="0"/>
              <a:t>-	</a:t>
            </a:r>
            <a:r>
              <a:rPr lang="en-US" sz="2000" dirty="0" err="1" smtClean="0"/>
              <a:t>নরওয়ে</a:t>
            </a:r>
            <a:endParaRPr lang="en-US" sz="2000" dirty="0" smtClean="0"/>
          </a:p>
          <a:p>
            <a:pPr>
              <a:lnSpc>
                <a:spcPct val="150000"/>
              </a:lnSpc>
            </a:pPr>
            <a:r>
              <a:rPr lang="en-US" sz="2000" dirty="0" err="1" smtClean="0"/>
              <a:t>বর্তমান</a:t>
            </a:r>
            <a:r>
              <a:rPr lang="en-US" sz="2000" dirty="0" smtClean="0"/>
              <a:t> </a:t>
            </a:r>
            <a:r>
              <a:rPr lang="en-US" sz="2000" dirty="0" err="1" smtClean="0"/>
              <a:t>মহাসচিব</a:t>
            </a:r>
            <a:r>
              <a:rPr lang="en-US" sz="2000" dirty="0" smtClean="0"/>
              <a:t>-	</a:t>
            </a:r>
            <a:r>
              <a:rPr lang="en-US" sz="2000" dirty="0" err="1" smtClean="0"/>
              <a:t>অ্যান্টনিও</a:t>
            </a:r>
            <a:r>
              <a:rPr lang="en-US" sz="2000" dirty="0" smtClean="0"/>
              <a:t> </a:t>
            </a:r>
            <a:r>
              <a:rPr lang="en-US" sz="2000" dirty="0" err="1" smtClean="0"/>
              <a:t>গুতারেস</a:t>
            </a:r>
            <a:r>
              <a:rPr lang="en-US" sz="2000" dirty="0" smtClean="0"/>
              <a:t>-	</a:t>
            </a:r>
            <a:r>
              <a:rPr lang="en-US" sz="2000" dirty="0" err="1" smtClean="0"/>
              <a:t>পর্তুগাল</a:t>
            </a:r>
            <a:endParaRPr lang="en-US" sz="2000" dirty="0" smtClean="0"/>
          </a:p>
          <a:p>
            <a:pPr>
              <a:lnSpc>
                <a:spcPct val="150000"/>
              </a:lnSpc>
            </a:pPr>
            <a:r>
              <a:rPr lang="en-US" sz="2000" dirty="0" err="1" smtClean="0"/>
              <a:t>জাতিসংঘের</a:t>
            </a:r>
            <a:r>
              <a:rPr lang="en-US" sz="2000" dirty="0" smtClean="0"/>
              <a:t> </a:t>
            </a:r>
            <a:r>
              <a:rPr lang="en-US" sz="2000" dirty="0" err="1" smtClean="0"/>
              <a:t>নিজস্ব</a:t>
            </a:r>
            <a:r>
              <a:rPr lang="en-US" sz="2000" dirty="0" smtClean="0"/>
              <a:t> </a:t>
            </a:r>
            <a:r>
              <a:rPr lang="en-US" sz="2000" dirty="0" err="1" smtClean="0"/>
              <a:t>পতাকা</a:t>
            </a:r>
            <a:r>
              <a:rPr lang="en-US" sz="2000" dirty="0" smtClean="0"/>
              <a:t> </a:t>
            </a:r>
            <a:r>
              <a:rPr lang="en-US" sz="2000" dirty="0" err="1" smtClean="0"/>
              <a:t>আছে</a:t>
            </a:r>
            <a:r>
              <a:rPr lang="en-US" sz="2000" dirty="0" smtClean="0"/>
              <a:t>।</a:t>
            </a:r>
          </a:p>
          <a:p>
            <a:pPr>
              <a:lnSpc>
                <a:spcPct val="150000"/>
              </a:lnSpc>
            </a:pPr>
            <a:r>
              <a:rPr lang="en-US" sz="2000" dirty="0" err="1" smtClean="0"/>
              <a:t>জাতিসংঘের</a:t>
            </a:r>
            <a:r>
              <a:rPr lang="en-US" sz="2000" dirty="0" smtClean="0"/>
              <a:t> </a:t>
            </a:r>
            <a:r>
              <a:rPr lang="en-US" sz="2000" dirty="0" err="1" smtClean="0"/>
              <a:t>দাপ্তরিক</a:t>
            </a:r>
            <a:r>
              <a:rPr lang="en-US" sz="2000" dirty="0" smtClean="0"/>
              <a:t> ভাষা-৬টি</a:t>
            </a:r>
          </a:p>
          <a:p>
            <a:pPr>
              <a:lnSpc>
                <a:spcPct val="150000"/>
              </a:lnSpc>
            </a:pPr>
            <a:r>
              <a:rPr lang="en-US" sz="2000" dirty="0" smtClean="0"/>
              <a:t>(১) </a:t>
            </a:r>
            <a:r>
              <a:rPr lang="en-US" sz="2000" dirty="0" err="1" smtClean="0"/>
              <a:t>আরবি</a:t>
            </a:r>
            <a:r>
              <a:rPr lang="en-US" sz="2000" dirty="0" smtClean="0"/>
              <a:t> 		(২) </a:t>
            </a:r>
            <a:r>
              <a:rPr lang="en-US" sz="2000" dirty="0" err="1" smtClean="0"/>
              <a:t>চাইনিজ</a:t>
            </a:r>
            <a:r>
              <a:rPr lang="en-US" sz="2000" dirty="0" smtClean="0"/>
              <a:t> 	(৩)</a:t>
            </a:r>
            <a:r>
              <a:rPr lang="en-US" sz="2000" dirty="0" err="1" smtClean="0"/>
              <a:t>ইংরেজি</a:t>
            </a:r>
            <a:endParaRPr lang="en-US" sz="2000" dirty="0" smtClean="0"/>
          </a:p>
          <a:p>
            <a:pPr>
              <a:lnSpc>
                <a:spcPct val="150000"/>
              </a:lnSpc>
            </a:pPr>
            <a:r>
              <a:rPr lang="en-US" sz="2000" dirty="0" smtClean="0"/>
              <a:t>(৪) </a:t>
            </a:r>
            <a:r>
              <a:rPr lang="en-US" sz="2000" dirty="0" err="1" smtClean="0"/>
              <a:t>ফরাসী</a:t>
            </a:r>
            <a:r>
              <a:rPr lang="en-US" sz="2000" dirty="0" smtClean="0"/>
              <a:t> 		(৫) </a:t>
            </a:r>
            <a:r>
              <a:rPr lang="en-US" sz="2000" dirty="0" err="1" smtClean="0"/>
              <a:t>রাশিয়ান</a:t>
            </a:r>
            <a:r>
              <a:rPr lang="en-US" sz="2000" dirty="0" smtClean="0"/>
              <a:t> 	(৬)</a:t>
            </a:r>
            <a:r>
              <a:rPr lang="en-US" sz="2000" dirty="0" err="1" smtClean="0"/>
              <a:t>স্পেনিশ</a:t>
            </a:r>
            <a:endParaRPr lang="en-US" sz="2000" dirty="0"/>
          </a:p>
        </p:txBody>
      </p:sp>
      <p:sp>
        <p:nvSpPr>
          <p:cNvPr id="4" name="TextBox 3"/>
          <p:cNvSpPr txBox="1"/>
          <p:nvPr/>
        </p:nvSpPr>
        <p:spPr>
          <a:xfrm>
            <a:off x="609600" y="5267980"/>
            <a:ext cx="7391400" cy="523220"/>
          </a:xfrm>
          <a:prstGeom prst="rect">
            <a:avLst/>
          </a:prstGeom>
          <a:noFill/>
        </p:spPr>
        <p:txBody>
          <a:bodyPr wrap="square" rtlCol="0">
            <a:spAutoFit/>
          </a:bodyPr>
          <a:lstStyle/>
          <a:p>
            <a:r>
              <a:rPr lang="en-US" sz="2800" dirty="0" smtClean="0"/>
              <a:t>১৯৭৪ </a:t>
            </a:r>
            <a:r>
              <a:rPr lang="en-US" sz="2800" dirty="0" err="1" smtClean="0"/>
              <a:t>সালে</a:t>
            </a:r>
            <a:r>
              <a:rPr lang="en-US" sz="2800" dirty="0" smtClean="0"/>
              <a:t> </a:t>
            </a:r>
            <a:r>
              <a:rPr lang="en-US" sz="2800" dirty="0" err="1" smtClean="0"/>
              <a:t>বাংলাদেশ</a:t>
            </a:r>
            <a:r>
              <a:rPr lang="en-US" sz="2800" dirty="0" smtClean="0"/>
              <a:t> </a:t>
            </a:r>
            <a:r>
              <a:rPr lang="en-US" sz="2800" dirty="0" err="1" smtClean="0"/>
              <a:t>জাতিসংঘের</a:t>
            </a:r>
            <a:r>
              <a:rPr lang="en-US" sz="2800" dirty="0" smtClean="0"/>
              <a:t> </a:t>
            </a:r>
            <a:r>
              <a:rPr lang="en-US" sz="2800" dirty="0" err="1" smtClean="0"/>
              <a:t>সদস্যপদ</a:t>
            </a:r>
            <a:r>
              <a:rPr lang="en-US" sz="2800" dirty="0" smtClean="0"/>
              <a:t> </a:t>
            </a:r>
            <a:r>
              <a:rPr lang="en-US" sz="2800" dirty="0" err="1" smtClean="0"/>
              <a:t>লাভ</a:t>
            </a:r>
            <a:r>
              <a:rPr lang="en-US" sz="2800" dirty="0" smtClean="0"/>
              <a:t> </a:t>
            </a:r>
            <a:r>
              <a:rPr lang="en-US" sz="2800" dirty="0" err="1" smtClean="0"/>
              <a:t>করে</a:t>
            </a:r>
            <a:r>
              <a:rPr lang="en-US" sz="2800" dirty="0" smtClean="0"/>
              <a:t>।</a:t>
            </a:r>
            <a:endParaRPr lang="en-US" sz="2800" dirty="0"/>
          </a:p>
        </p:txBody>
      </p:sp>
    </p:spTree>
    <p:extLst>
      <p:ext uri="{BB962C8B-B14F-4D97-AF65-F5344CB8AC3E}">
        <p14:creationId xmlns:p14="http://schemas.microsoft.com/office/powerpoint/2010/main" val="423881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96200" cy="830997"/>
          </a:xfrm>
          <a:prstGeom prst="rect">
            <a:avLst/>
          </a:prstGeom>
          <a:noFill/>
        </p:spPr>
        <p:txBody>
          <a:bodyPr wrap="square" rtlCol="0">
            <a:spAutoFit/>
          </a:bodyPr>
          <a:lstStyle/>
          <a:p>
            <a:r>
              <a:rPr lang="en-US" sz="2400" dirty="0" err="1" smtClean="0"/>
              <a:t>উপরোক্ত</a:t>
            </a:r>
            <a:r>
              <a:rPr lang="en-US" sz="2400" dirty="0" smtClean="0"/>
              <a:t> </a:t>
            </a:r>
            <a:r>
              <a:rPr lang="en-US" sz="2400" dirty="0" err="1" smtClean="0"/>
              <a:t>বিষয়ের</a:t>
            </a:r>
            <a:r>
              <a:rPr lang="en-US" sz="2400" dirty="0" smtClean="0"/>
              <a:t> </a:t>
            </a:r>
            <a:r>
              <a:rPr lang="en-US" sz="2400" dirty="0" err="1" smtClean="0"/>
              <a:t>আলোকে</a:t>
            </a:r>
            <a:r>
              <a:rPr lang="en-US" sz="2400" dirty="0" smtClean="0"/>
              <a:t> </a:t>
            </a:r>
            <a:r>
              <a:rPr lang="en-US" sz="2400" dirty="0" err="1" smtClean="0"/>
              <a:t>নিচের</a:t>
            </a:r>
            <a:r>
              <a:rPr lang="en-US" sz="2400" dirty="0" smtClean="0"/>
              <a:t> </a:t>
            </a:r>
            <a:r>
              <a:rPr lang="en-US" sz="2400" dirty="0" err="1" smtClean="0"/>
              <a:t>প্রশ্নগুলির</a:t>
            </a:r>
            <a:r>
              <a:rPr lang="en-US" sz="2400" dirty="0" smtClean="0"/>
              <a:t> </a:t>
            </a:r>
            <a:r>
              <a:rPr lang="en-US" sz="2400" dirty="0" err="1" smtClean="0"/>
              <a:t>উত্তর</a:t>
            </a:r>
            <a:r>
              <a:rPr lang="en-US" sz="2400" dirty="0" smtClean="0"/>
              <a:t> </a:t>
            </a:r>
            <a:r>
              <a:rPr lang="en-US" sz="2400" dirty="0" err="1" smtClean="0"/>
              <a:t>দেওয়ার</a:t>
            </a:r>
            <a:r>
              <a:rPr lang="en-US" sz="2400" dirty="0" smtClean="0"/>
              <a:t> </a:t>
            </a:r>
            <a:r>
              <a:rPr lang="en-US" sz="2400" dirty="0" err="1" smtClean="0"/>
              <a:t>চেষ্টা</a:t>
            </a:r>
            <a:r>
              <a:rPr lang="en-US" sz="2400" dirty="0" smtClean="0"/>
              <a:t> </a:t>
            </a:r>
            <a:r>
              <a:rPr lang="en-US" sz="2400" dirty="0" err="1" smtClean="0"/>
              <a:t>করি</a:t>
            </a:r>
            <a:r>
              <a:rPr lang="en-US" sz="2400" dirty="0" smtClean="0"/>
              <a:t>।</a:t>
            </a:r>
            <a:endParaRPr lang="en-US" sz="2400" dirty="0"/>
          </a:p>
        </p:txBody>
      </p:sp>
      <p:sp>
        <p:nvSpPr>
          <p:cNvPr id="3" name="TextBox 2"/>
          <p:cNvSpPr txBox="1"/>
          <p:nvPr/>
        </p:nvSpPr>
        <p:spPr>
          <a:xfrm>
            <a:off x="685800" y="1219200"/>
            <a:ext cx="3429000" cy="461665"/>
          </a:xfrm>
          <a:prstGeom prst="rect">
            <a:avLst/>
          </a:prstGeom>
          <a:noFill/>
        </p:spPr>
        <p:txBody>
          <a:bodyPr wrap="square" rtlCol="0">
            <a:spAutoFit/>
          </a:bodyPr>
          <a:lstStyle/>
          <a:p>
            <a:r>
              <a:rPr lang="en-US" sz="2400" dirty="0" smtClean="0"/>
              <a:t>১। </a:t>
            </a:r>
            <a:r>
              <a:rPr lang="en-US" sz="2400" dirty="0" err="1" smtClean="0"/>
              <a:t>জাতিসংঘের</a:t>
            </a:r>
            <a:r>
              <a:rPr lang="en-US" sz="2400" dirty="0" smtClean="0"/>
              <a:t> </a:t>
            </a:r>
            <a:r>
              <a:rPr lang="en-US" sz="2400" dirty="0" err="1" smtClean="0"/>
              <a:t>শাখা</a:t>
            </a:r>
            <a:r>
              <a:rPr lang="en-US" sz="2400" dirty="0" smtClean="0"/>
              <a:t> </a:t>
            </a:r>
            <a:r>
              <a:rPr lang="en-US" sz="2400" dirty="0" err="1" smtClean="0"/>
              <a:t>কয়টি</a:t>
            </a:r>
            <a:r>
              <a:rPr lang="en-US" sz="2400" dirty="0" smtClean="0"/>
              <a:t> </a:t>
            </a:r>
            <a:endParaRPr lang="en-US" sz="2400" dirty="0"/>
          </a:p>
        </p:txBody>
      </p:sp>
      <p:sp>
        <p:nvSpPr>
          <p:cNvPr id="4" name="TextBox 3"/>
          <p:cNvSpPr txBox="1"/>
          <p:nvPr/>
        </p:nvSpPr>
        <p:spPr>
          <a:xfrm>
            <a:off x="838200" y="1905000"/>
            <a:ext cx="3733800" cy="381000"/>
          </a:xfrm>
          <a:prstGeom prst="rect">
            <a:avLst/>
          </a:prstGeom>
          <a:noFill/>
        </p:spPr>
        <p:txBody>
          <a:bodyPr wrap="square" rtlCol="0">
            <a:spAutoFit/>
          </a:bodyPr>
          <a:lstStyle/>
          <a:p>
            <a:r>
              <a:rPr lang="en-US" dirty="0" smtClean="0"/>
              <a:t>(ক) ৪টি	(খ) ৫টি	(গ) ৬টি	(ঘ) ৭টি</a:t>
            </a:r>
            <a:endParaRPr lang="en-US" dirty="0"/>
          </a:p>
        </p:txBody>
      </p:sp>
      <p:sp>
        <p:nvSpPr>
          <p:cNvPr id="5" name="TextBox 4"/>
          <p:cNvSpPr txBox="1"/>
          <p:nvPr/>
        </p:nvSpPr>
        <p:spPr>
          <a:xfrm>
            <a:off x="914400" y="2438400"/>
            <a:ext cx="3200400" cy="369332"/>
          </a:xfrm>
          <a:prstGeom prst="rect">
            <a:avLst/>
          </a:prstGeom>
          <a:noFill/>
        </p:spPr>
        <p:txBody>
          <a:bodyPr wrap="square" rtlCol="0">
            <a:spAutoFit/>
          </a:bodyPr>
          <a:lstStyle/>
          <a:p>
            <a:r>
              <a:rPr lang="en-US" dirty="0" err="1" smtClean="0"/>
              <a:t>উত্তর</a:t>
            </a:r>
            <a:r>
              <a:rPr lang="en-US" dirty="0" smtClean="0"/>
              <a:t> : গ ৬টি</a:t>
            </a:r>
            <a:endParaRPr lang="en-US" dirty="0"/>
          </a:p>
        </p:txBody>
      </p:sp>
      <p:sp>
        <p:nvSpPr>
          <p:cNvPr id="6" name="TextBox 5"/>
          <p:cNvSpPr txBox="1"/>
          <p:nvPr/>
        </p:nvSpPr>
        <p:spPr>
          <a:xfrm>
            <a:off x="763979" y="2806213"/>
            <a:ext cx="6400800" cy="461665"/>
          </a:xfrm>
          <a:prstGeom prst="rect">
            <a:avLst/>
          </a:prstGeom>
          <a:noFill/>
        </p:spPr>
        <p:txBody>
          <a:bodyPr wrap="square" rtlCol="0">
            <a:spAutoFit/>
          </a:bodyPr>
          <a:lstStyle/>
          <a:p>
            <a:r>
              <a:rPr lang="en-US" sz="2400" dirty="0" smtClean="0"/>
              <a:t>২। </a:t>
            </a:r>
            <a:r>
              <a:rPr lang="en-US" sz="2400" dirty="0" err="1" smtClean="0"/>
              <a:t>বাংলাদেশ</a:t>
            </a:r>
            <a:r>
              <a:rPr lang="en-US" sz="2400" dirty="0" smtClean="0"/>
              <a:t> </a:t>
            </a:r>
            <a:r>
              <a:rPr lang="en-US" sz="2400" dirty="0" err="1" smtClean="0"/>
              <a:t>কত</a:t>
            </a:r>
            <a:r>
              <a:rPr lang="en-US" sz="2400" dirty="0" smtClean="0"/>
              <a:t> </a:t>
            </a:r>
            <a:r>
              <a:rPr lang="en-US" sz="2400" dirty="0" err="1" smtClean="0"/>
              <a:t>সালে</a:t>
            </a:r>
            <a:r>
              <a:rPr lang="en-US" sz="2400" dirty="0" smtClean="0"/>
              <a:t> </a:t>
            </a:r>
            <a:r>
              <a:rPr lang="en-US" sz="2400" dirty="0" err="1" smtClean="0"/>
              <a:t>জাতি</a:t>
            </a:r>
            <a:r>
              <a:rPr lang="en-US" sz="2400" dirty="0" smtClean="0"/>
              <a:t> </a:t>
            </a:r>
            <a:r>
              <a:rPr lang="en-US" sz="2400" dirty="0" err="1" smtClean="0"/>
              <a:t>সংঘের</a:t>
            </a:r>
            <a:r>
              <a:rPr lang="en-US" sz="2400" dirty="0" smtClean="0"/>
              <a:t> </a:t>
            </a:r>
            <a:r>
              <a:rPr lang="en-US" sz="2400" dirty="0" err="1" smtClean="0"/>
              <a:t>সদস্যপদ</a:t>
            </a:r>
            <a:r>
              <a:rPr lang="en-US" sz="2400" dirty="0" smtClean="0"/>
              <a:t> </a:t>
            </a:r>
            <a:r>
              <a:rPr lang="en-US" sz="2400" dirty="0" err="1" smtClean="0"/>
              <a:t>লাভ</a:t>
            </a:r>
            <a:r>
              <a:rPr lang="en-US" sz="2400" dirty="0" smtClean="0"/>
              <a:t> </a:t>
            </a:r>
            <a:r>
              <a:rPr lang="en-US" sz="2400" dirty="0" err="1" smtClean="0"/>
              <a:t>করে</a:t>
            </a:r>
            <a:r>
              <a:rPr lang="en-US" sz="2400" dirty="0" smtClean="0"/>
              <a:t>?</a:t>
            </a:r>
            <a:endParaRPr lang="en-US" sz="2400" dirty="0"/>
          </a:p>
        </p:txBody>
      </p:sp>
      <p:sp>
        <p:nvSpPr>
          <p:cNvPr id="7" name="TextBox 6"/>
          <p:cNvSpPr txBox="1"/>
          <p:nvPr/>
        </p:nvSpPr>
        <p:spPr>
          <a:xfrm>
            <a:off x="914400" y="3267878"/>
            <a:ext cx="6934200" cy="369332"/>
          </a:xfrm>
          <a:prstGeom prst="rect">
            <a:avLst/>
          </a:prstGeom>
          <a:noFill/>
        </p:spPr>
        <p:txBody>
          <a:bodyPr wrap="square" rtlCol="0">
            <a:spAutoFit/>
          </a:bodyPr>
          <a:lstStyle/>
          <a:p>
            <a:r>
              <a:rPr lang="en-US" dirty="0" smtClean="0"/>
              <a:t>(ক) ১৯৭১ </a:t>
            </a:r>
            <a:r>
              <a:rPr lang="en-US" dirty="0" err="1" smtClean="0"/>
              <a:t>সাল</a:t>
            </a:r>
            <a:r>
              <a:rPr lang="en-US" dirty="0" smtClean="0"/>
              <a:t>	(খ) ১৯৭২ </a:t>
            </a:r>
            <a:r>
              <a:rPr lang="en-US" dirty="0" err="1" smtClean="0"/>
              <a:t>সাল</a:t>
            </a:r>
            <a:r>
              <a:rPr lang="en-US" dirty="0" smtClean="0"/>
              <a:t>	(গ) ১৯৭৩ </a:t>
            </a:r>
            <a:r>
              <a:rPr lang="en-US" dirty="0" err="1" smtClean="0"/>
              <a:t>সাল</a:t>
            </a:r>
            <a:r>
              <a:rPr lang="en-US" dirty="0" smtClean="0"/>
              <a:t>	(ঘ) ১৯৭৪ </a:t>
            </a:r>
            <a:r>
              <a:rPr lang="en-US" dirty="0" err="1" smtClean="0"/>
              <a:t>সাল</a:t>
            </a:r>
            <a:r>
              <a:rPr lang="en-US" dirty="0" smtClean="0"/>
              <a:t> </a:t>
            </a:r>
            <a:endParaRPr lang="en-US" dirty="0"/>
          </a:p>
        </p:txBody>
      </p:sp>
      <p:sp>
        <p:nvSpPr>
          <p:cNvPr id="8" name="TextBox 7"/>
          <p:cNvSpPr txBox="1"/>
          <p:nvPr/>
        </p:nvSpPr>
        <p:spPr>
          <a:xfrm>
            <a:off x="838200" y="3637210"/>
            <a:ext cx="6172200" cy="369332"/>
          </a:xfrm>
          <a:prstGeom prst="rect">
            <a:avLst/>
          </a:prstGeom>
          <a:noFill/>
        </p:spPr>
        <p:txBody>
          <a:bodyPr wrap="square" rtlCol="0">
            <a:spAutoFit/>
          </a:bodyPr>
          <a:lstStyle/>
          <a:p>
            <a:r>
              <a:rPr lang="en-US" dirty="0" err="1" smtClean="0"/>
              <a:t>উত্তর</a:t>
            </a:r>
            <a:r>
              <a:rPr lang="en-US" dirty="0" smtClean="0"/>
              <a:t> : ঘ ১৯৭৪ </a:t>
            </a:r>
            <a:r>
              <a:rPr lang="en-US" dirty="0" err="1" smtClean="0"/>
              <a:t>সাল</a:t>
            </a:r>
            <a:endParaRPr lang="en-US" dirty="0"/>
          </a:p>
        </p:txBody>
      </p:sp>
      <p:sp>
        <p:nvSpPr>
          <p:cNvPr id="9" name="TextBox 8"/>
          <p:cNvSpPr txBox="1"/>
          <p:nvPr/>
        </p:nvSpPr>
        <p:spPr>
          <a:xfrm>
            <a:off x="762000" y="4168914"/>
            <a:ext cx="7315200" cy="707886"/>
          </a:xfrm>
          <a:prstGeom prst="rect">
            <a:avLst/>
          </a:prstGeom>
          <a:noFill/>
        </p:spPr>
        <p:txBody>
          <a:bodyPr wrap="square" rtlCol="0">
            <a:spAutoFit/>
          </a:bodyPr>
          <a:lstStyle/>
          <a:p>
            <a:r>
              <a:rPr lang="en-US" sz="2000" b="1" dirty="0" smtClean="0"/>
              <a:t>৩। </a:t>
            </a:r>
            <a:r>
              <a:rPr lang="en-US" sz="2000" b="1" dirty="0" err="1" smtClean="0"/>
              <a:t>কে</a:t>
            </a:r>
            <a:r>
              <a:rPr lang="en-US" sz="2000" b="1" dirty="0" smtClean="0"/>
              <a:t> ১৯৮৬ </a:t>
            </a:r>
            <a:r>
              <a:rPr lang="en-US" sz="2000" b="1" dirty="0" err="1" smtClean="0"/>
              <a:t>সালে</a:t>
            </a:r>
            <a:r>
              <a:rPr lang="en-US" sz="2000" b="1" dirty="0" smtClean="0"/>
              <a:t> </a:t>
            </a:r>
            <a:r>
              <a:rPr lang="en-US" sz="2000" b="1" dirty="0" err="1" smtClean="0"/>
              <a:t>বাংলাদেশের</a:t>
            </a:r>
            <a:r>
              <a:rPr lang="en-US" sz="2000" b="1" dirty="0" smtClean="0"/>
              <a:t> </a:t>
            </a:r>
            <a:r>
              <a:rPr lang="en-US" sz="2000" b="1" dirty="0" err="1" smtClean="0"/>
              <a:t>হয়ে</a:t>
            </a:r>
            <a:r>
              <a:rPr lang="en-US" sz="2000" b="1" dirty="0" smtClean="0"/>
              <a:t> </a:t>
            </a:r>
            <a:r>
              <a:rPr lang="en-US" sz="2000" b="1" dirty="0" err="1" smtClean="0"/>
              <a:t>জাতিসংঘ</a:t>
            </a:r>
            <a:r>
              <a:rPr lang="en-US" sz="2000" b="1" dirty="0" smtClean="0"/>
              <a:t> </a:t>
            </a:r>
            <a:r>
              <a:rPr lang="en-US" sz="2000" b="1" dirty="0" err="1" smtClean="0"/>
              <a:t>নিরাপত্তা</a:t>
            </a:r>
            <a:r>
              <a:rPr lang="en-US" sz="2000" b="1" dirty="0" smtClean="0"/>
              <a:t> </a:t>
            </a:r>
            <a:r>
              <a:rPr lang="en-US" sz="2000" b="1" dirty="0" err="1" smtClean="0"/>
              <a:t>পরিষদে</a:t>
            </a:r>
            <a:r>
              <a:rPr lang="en-US" sz="2000" b="1" dirty="0" smtClean="0"/>
              <a:t> </a:t>
            </a:r>
            <a:r>
              <a:rPr lang="en-US" sz="2000" b="1" dirty="0" err="1" smtClean="0"/>
              <a:t>সভাপতির</a:t>
            </a:r>
            <a:r>
              <a:rPr lang="en-US" sz="2000" b="1" dirty="0" smtClean="0"/>
              <a:t>  </a:t>
            </a:r>
            <a:r>
              <a:rPr lang="en-US" sz="2000" b="1" dirty="0" err="1" smtClean="0"/>
              <a:t>দায়িত্ব</a:t>
            </a:r>
            <a:r>
              <a:rPr lang="en-US" sz="2000" b="1" dirty="0" smtClean="0"/>
              <a:t> </a:t>
            </a:r>
            <a:r>
              <a:rPr lang="en-US" sz="2000" b="1" dirty="0" err="1" smtClean="0"/>
              <a:t>পালন</a:t>
            </a:r>
            <a:r>
              <a:rPr lang="en-US" sz="2000" b="1" dirty="0" smtClean="0"/>
              <a:t> </a:t>
            </a:r>
            <a:r>
              <a:rPr lang="en-US" sz="2000" b="1" dirty="0" err="1" smtClean="0"/>
              <a:t>করেন</a:t>
            </a:r>
            <a:r>
              <a:rPr lang="en-US" sz="2000" b="1" dirty="0" smtClean="0"/>
              <a:t>?।</a:t>
            </a:r>
            <a:endParaRPr lang="en-US" sz="2000" b="1" dirty="0"/>
          </a:p>
        </p:txBody>
      </p:sp>
      <p:sp>
        <p:nvSpPr>
          <p:cNvPr id="10" name="TextBox 9"/>
          <p:cNvSpPr txBox="1"/>
          <p:nvPr/>
        </p:nvSpPr>
        <p:spPr>
          <a:xfrm>
            <a:off x="914400" y="5029200"/>
            <a:ext cx="6096000" cy="400110"/>
          </a:xfrm>
          <a:prstGeom prst="rect">
            <a:avLst/>
          </a:prstGeom>
          <a:noFill/>
        </p:spPr>
        <p:txBody>
          <a:bodyPr wrap="square" rtlCol="0">
            <a:spAutoFit/>
          </a:bodyPr>
          <a:lstStyle/>
          <a:p>
            <a:r>
              <a:rPr lang="en-US" sz="2000" dirty="0" err="1" smtClean="0"/>
              <a:t>উত্তর</a:t>
            </a:r>
            <a:r>
              <a:rPr lang="en-US" sz="2000" dirty="0" smtClean="0"/>
              <a:t> : </a:t>
            </a:r>
            <a:r>
              <a:rPr lang="en-US" sz="2000" dirty="0" err="1" smtClean="0"/>
              <a:t>হুমায়ুন</a:t>
            </a:r>
            <a:r>
              <a:rPr lang="en-US" sz="2000" dirty="0" smtClean="0"/>
              <a:t> </a:t>
            </a:r>
            <a:r>
              <a:rPr lang="en-US" sz="2000" dirty="0" err="1" smtClean="0"/>
              <a:t>রশিদ</a:t>
            </a:r>
            <a:r>
              <a:rPr lang="en-US" sz="2000" dirty="0" smtClean="0"/>
              <a:t> </a:t>
            </a:r>
            <a:r>
              <a:rPr lang="en-US" sz="2000" dirty="0" err="1" smtClean="0"/>
              <a:t>চৌধুরী</a:t>
            </a:r>
            <a:endParaRPr lang="en-US" sz="2000" dirty="0"/>
          </a:p>
        </p:txBody>
      </p:sp>
    </p:spTree>
    <p:extLst>
      <p:ext uri="{BB962C8B-B14F-4D97-AF65-F5344CB8AC3E}">
        <p14:creationId xmlns:p14="http://schemas.microsoft.com/office/powerpoint/2010/main" val="15699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circle(in)">
                                      <p:cBhvr>
                                        <p:cTn id="6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43503"/>
            <a:ext cx="5334000" cy="769441"/>
          </a:xfrm>
          <a:prstGeom prst="rect">
            <a:avLst/>
          </a:prstGeom>
          <a:noFill/>
        </p:spPr>
        <p:txBody>
          <a:bodyPr wrap="square" rtlCol="0">
            <a:spAutoFit/>
          </a:bodyPr>
          <a:lstStyle/>
          <a:p>
            <a:pPr algn="ctr"/>
            <a:r>
              <a:rPr lang="en-US" sz="4400" dirty="0" err="1" smtClean="0"/>
              <a:t>বাড়ির</a:t>
            </a:r>
            <a:r>
              <a:rPr lang="en-US" sz="4400" dirty="0" smtClean="0"/>
              <a:t> </a:t>
            </a:r>
            <a:r>
              <a:rPr lang="en-US" sz="4400" dirty="0" err="1" smtClean="0"/>
              <a:t>কাজ</a:t>
            </a:r>
            <a:endParaRPr lang="en-US" sz="4400" dirty="0"/>
          </a:p>
        </p:txBody>
      </p:sp>
      <p:sp>
        <p:nvSpPr>
          <p:cNvPr id="3" name="TextBox 2"/>
          <p:cNvSpPr txBox="1"/>
          <p:nvPr/>
        </p:nvSpPr>
        <p:spPr>
          <a:xfrm>
            <a:off x="914400" y="1828800"/>
            <a:ext cx="6400800" cy="1754326"/>
          </a:xfrm>
          <a:prstGeom prst="rect">
            <a:avLst/>
          </a:prstGeom>
          <a:noFill/>
        </p:spPr>
        <p:txBody>
          <a:bodyPr wrap="square" rtlCol="0">
            <a:spAutoFit/>
          </a:bodyPr>
          <a:lstStyle/>
          <a:p>
            <a:pPr>
              <a:lnSpc>
                <a:spcPct val="150000"/>
              </a:lnSpc>
            </a:pPr>
            <a:r>
              <a:rPr lang="en-US" sz="2400" dirty="0" err="1" smtClean="0"/>
              <a:t>জাতিসংঘ</a:t>
            </a:r>
            <a:r>
              <a:rPr lang="en-US" sz="2400" dirty="0" smtClean="0"/>
              <a:t> </a:t>
            </a:r>
            <a:r>
              <a:rPr lang="en-US" sz="2400" dirty="0" err="1" smtClean="0"/>
              <a:t>প্রতিষ্ঠা</a:t>
            </a:r>
            <a:r>
              <a:rPr lang="en-US" sz="2400" dirty="0" smtClean="0"/>
              <a:t> </a:t>
            </a:r>
            <a:r>
              <a:rPr lang="en-US" sz="2400" dirty="0" err="1" smtClean="0"/>
              <a:t>বিশ্ব</a:t>
            </a:r>
            <a:r>
              <a:rPr lang="en-US" sz="2400" dirty="0" smtClean="0"/>
              <a:t> </a:t>
            </a:r>
            <a:r>
              <a:rPr lang="en-US" sz="2400" dirty="0" err="1" smtClean="0"/>
              <a:t>শান্তি</a:t>
            </a:r>
            <a:r>
              <a:rPr lang="en-US" sz="2400" dirty="0" smtClean="0"/>
              <a:t> </a:t>
            </a:r>
            <a:r>
              <a:rPr lang="en-US" sz="2400" dirty="0" err="1" smtClean="0"/>
              <a:t>রক্ষায়</a:t>
            </a:r>
            <a:r>
              <a:rPr lang="en-US" sz="2400" dirty="0" smtClean="0"/>
              <a:t> </a:t>
            </a:r>
            <a:r>
              <a:rPr lang="en-US" sz="2400" dirty="0" err="1" smtClean="0"/>
              <a:t>কতটা</a:t>
            </a:r>
            <a:r>
              <a:rPr lang="en-US" sz="2400" dirty="0" smtClean="0"/>
              <a:t> </a:t>
            </a:r>
            <a:r>
              <a:rPr lang="en-US" sz="2400" dirty="0" err="1" smtClean="0"/>
              <a:t>অবদান</a:t>
            </a:r>
            <a:r>
              <a:rPr lang="en-US" sz="2400" dirty="0"/>
              <a:t> </a:t>
            </a:r>
            <a:r>
              <a:rPr lang="en-US" sz="2400" dirty="0" err="1" smtClean="0"/>
              <a:t>রাখতে</a:t>
            </a:r>
            <a:r>
              <a:rPr lang="en-US" sz="2400" dirty="0" smtClean="0"/>
              <a:t>  </a:t>
            </a:r>
            <a:r>
              <a:rPr lang="en-US" sz="2400" dirty="0" err="1" smtClean="0"/>
              <a:t>পারছে</a:t>
            </a:r>
            <a:r>
              <a:rPr lang="en-US" sz="2400" dirty="0" smtClean="0"/>
              <a:t> </a:t>
            </a:r>
            <a:r>
              <a:rPr lang="en-US" sz="2400" dirty="0" err="1" smtClean="0"/>
              <a:t>বলে</a:t>
            </a:r>
            <a:r>
              <a:rPr lang="en-US" sz="2400" dirty="0" smtClean="0"/>
              <a:t> </a:t>
            </a:r>
            <a:r>
              <a:rPr lang="en-US" sz="2400" smtClean="0"/>
              <a:t>তুমি </a:t>
            </a:r>
            <a:r>
              <a:rPr lang="en-US" sz="2400" dirty="0" err="1" smtClean="0"/>
              <a:t>মনে</a:t>
            </a:r>
            <a:r>
              <a:rPr lang="en-US" sz="2400" dirty="0" smtClean="0"/>
              <a:t> </a:t>
            </a:r>
            <a:r>
              <a:rPr lang="en-US" sz="2400" dirty="0" err="1" smtClean="0"/>
              <a:t>কর-তোমার</a:t>
            </a:r>
            <a:r>
              <a:rPr lang="en-US" sz="2400" dirty="0" smtClean="0"/>
              <a:t> </a:t>
            </a:r>
            <a:r>
              <a:rPr lang="en-US" sz="2400" dirty="0" err="1" smtClean="0"/>
              <a:t>মতের</a:t>
            </a:r>
            <a:r>
              <a:rPr lang="en-US" sz="2400" dirty="0" smtClean="0"/>
              <a:t> </a:t>
            </a:r>
            <a:r>
              <a:rPr lang="en-US" sz="2400" dirty="0" err="1" smtClean="0"/>
              <a:t>পক্ষে</a:t>
            </a:r>
            <a:r>
              <a:rPr lang="en-US" sz="2400" dirty="0" smtClean="0"/>
              <a:t> </a:t>
            </a:r>
            <a:r>
              <a:rPr lang="en-US" sz="2400" dirty="0" err="1" smtClean="0"/>
              <a:t>যুক্তি</a:t>
            </a:r>
            <a:r>
              <a:rPr lang="en-US" sz="2400" dirty="0" smtClean="0"/>
              <a:t> </a:t>
            </a:r>
            <a:r>
              <a:rPr lang="en-US" sz="2400" dirty="0" err="1" smtClean="0"/>
              <a:t>উপন্থাপন</a:t>
            </a:r>
            <a:r>
              <a:rPr lang="en-US" sz="2400" dirty="0" smtClean="0"/>
              <a:t> </a:t>
            </a:r>
            <a:r>
              <a:rPr lang="en-US" sz="2400" dirty="0" err="1" smtClean="0"/>
              <a:t>কর</a:t>
            </a:r>
            <a:r>
              <a:rPr lang="en-US" sz="2400" dirty="0" smtClean="0"/>
              <a:t>।  </a:t>
            </a:r>
            <a:endParaRPr lang="en-US" sz="2400" dirty="0"/>
          </a:p>
        </p:txBody>
      </p:sp>
    </p:spTree>
    <p:extLst>
      <p:ext uri="{BB962C8B-B14F-4D97-AF65-F5344CB8AC3E}">
        <p14:creationId xmlns:p14="http://schemas.microsoft.com/office/powerpoint/2010/main" val="422668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ERA COMPUTER\Downloads\120373746_380442090017743_210242573787800293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8026"/>
            <a:ext cx="7690632" cy="62251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7575" y="4434352"/>
            <a:ext cx="6477000" cy="1862048"/>
          </a:xfrm>
          <a:prstGeom prst="rect">
            <a:avLst/>
          </a:prstGeom>
          <a:noFill/>
        </p:spPr>
        <p:txBody>
          <a:bodyPr wrap="square" rtlCol="0">
            <a:spAutoFit/>
          </a:bodyPr>
          <a:lstStyle/>
          <a:p>
            <a:r>
              <a:rPr lang="en-US" sz="11500" dirty="0" err="1" smtClean="0">
                <a:solidFill>
                  <a:schemeClr val="bg1"/>
                </a:solidFill>
              </a:rPr>
              <a:t>ধন্যবাদ</a:t>
            </a:r>
            <a:endParaRPr lang="en-US" sz="11500" dirty="0">
              <a:solidFill>
                <a:schemeClr val="bg1"/>
              </a:solidFill>
            </a:endParaRPr>
          </a:p>
        </p:txBody>
      </p:sp>
    </p:spTree>
    <p:extLst>
      <p:ext uri="{BB962C8B-B14F-4D97-AF65-F5344CB8AC3E}">
        <p14:creationId xmlns:p14="http://schemas.microsoft.com/office/powerpoint/2010/main" val="36892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44604"/>
            <a:ext cx="5181600" cy="1107996"/>
          </a:xfrm>
          <a:prstGeom prst="rect">
            <a:avLst/>
          </a:prstGeom>
          <a:solidFill>
            <a:srgbClr val="3333FF"/>
          </a:solidFill>
        </p:spPr>
        <p:txBody>
          <a:bodyPr wrap="square" rtlCol="0">
            <a:spAutoFit/>
          </a:bodyPr>
          <a:lstStyle/>
          <a:p>
            <a:r>
              <a:rPr lang="en-US" sz="6600" dirty="0" err="1" smtClean="0">
                <a:solidFill>
                  <a:schemeClr val="bg1"/>
                </a:solidFill>
              </a:rPr>
              <a:t>পাঠের</a:t>
            </a:r>
            <a:r>
              <a:rPr lang="en-US" sz="6600" dirty="0" smtClean="0">
                <a:solidFill>
                  <a:schemeClr val="bg1"/>
                </a:solidFill>
              </a:rPr>
              <a:t> </a:t>
            </a:r>
            <a:r>
              <a:rPr lang="en-US" sz="6600" dirty="0" err="1" smtClean="0">
                <a:solidFill>
                  <a:schemeClr val="bg1"/>
                </a:solidFill>
              </a:rPr>
              <a:t>শিরোনাম</a:t>
            </a:r>
            <a:endParaRPr lang="en-US" sz="6600" dirty="0">
              <a:solidFill>
                <a:schemeClr val="bg1"/>
              </a:solidFill>
            </a:endParaRPr>
          </a:p>
        </p:txBody>
      </p:sp>
      <p:sp>
        <p:nvSpPr>
          <p:cNvPr id="3" name="TextBox 2"/>
          <p:cNvSpPr txBox="1"/>
          <p:nvPr/>
        </p:nvSpPr>
        <p:spPr>
          <a:xfrm>
            <a:off x="1475012" y="2209800"/>
            <a:ext cx="4669975" cy="769441"/>
          </a:xfrm>
          <a:prstGeom prst="rect">
            <a:avLst/>
          </a:prstGeom>
          <a:noFill/>
        </p:spPr>
        <p:txBody>
          <a:bodyPr wrap="square" rtlCol="0">
            <a:spAutoFit/>
          </a:bodyPr>
          <a:lstStyle/>
          <a:p>
            <a:r>
              <a:rPr lang="en-US" sz="4400" dirty="0" err="1" smtClean="0"/>
              <a:t>জাতিসংঘ</a:t>
            </a:r>
            <a:r>
              <a:rPr lang="en-US" sz="4400" dirty="0" smtClean="0"/>
              <a:t> ও </a:t>
            </a:r>
            <a:r>
              <a:rPr lang="en-US" sz="4400" dirty="0" err="1" smtClean="0"/>
              <a:t>এর</a:t>
            </a:r>
            <a:r>
              <a:rPr lang="en-US" sz="4400" dirty="0" smtClean="0"/>
              <a:t> </a:t>
            </a:r>
            <a:r>
              <a:rPr lang="en-US" sz="4400" dirty="0" err="1" smtClean="0"/>
              <a:t>গঠন</a:t>
            </a:r>
            <a:endParaRPr lang="en-US" sz="4400" dirty="0"/>
          </a:p>
        </p:txBody>
      </p:sp>
      <p:pic>
        <p:nvPicPr>
          <p:cNvPr id="4" name="Picture 2" descr="C:\Users\HERA COMPUTER\Desktop\800px-UN_HQ_157652121_5b5979da9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2420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3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11289"/>
            <a:ext cx="7772400" cy="5632311"/>
          </a:xfrm>
          <a:prstGeom prst="rect">
            <a:avLst/>
          </a:prstGeom>
        </p:spPr>
        <p:txBody>
          <a:bodyPr wrap="square">
            <a:spAutoFit/>
          </a:bodyPr>
          <a:lstStyle/>
          <a:p>
            <a:pPr algn="just">
              <a:lnSpc>
                <a:spcPct val="150000"/>
              </a:lnSpc>
            </a:pPr>
            <a:r>
              <a:rPr lang="as-IN" sz="2400" dirty="0"/>
              <a:t>আমরা জানি, মাত্র </a:t>
            </a:r>
            <a:r>
              <a:rPr lang="as-IN" sz="2400" dirty="0">
                <a:solidFill>
                  <a:srgbClr val="CC0099"/>
                </a:solidFill>
              </a:rPr>
              <a:t>২৫</a:t>
            </a:r>
            <a:r>
              <a:rPr lang="as-IN" sz="2400" dirty="0"/>
              <a:t> বছরের ব্যবধানে পৃথিবীতে দুটি বিশ্বযুদ্ধ সংঘটিত হয়েছে। প্রথমটি ছিল </a:t>
            </a:r>
            <a:r>
              <a:rPr lang="as-IN" sz="2400" dirty="0">
                <a:solidFill>
                  <a:srgbClr val="CC0099"/>
                </a:solidFill>
              </a:rPr>
              <a:t>১৯১৪-১৯১</a:t>
            </a:r>
            <a:r>
              <a:rPr lang="as-IN" sz="2400" dirty="0"/>
              <a:t>৮ সাল পর্যন্ত এবং দ্বিতীয়টি </a:t>
            </a:r>
            <a:r>
              <a:rPr lang="as-IN" sz="2400" dirty="0">
                <a:solidFill>
                  <a:srgbClr val="CC0099"/>
                </a:solidFill>
              </a:rPr>
              <a:t>১৯৩৯-১৯৪৫ </a:t>
            </a:r>
            <a:r>
              <a:rPr lang="as-IN" sz="2400" dirty="0"/>
              <a:t>সাল পর্যন্ত। বিশ্বের বিভিন্ন দেশ এসব যুদ্ধে জড়িয়ে পড়েছিল। বিশ্বযুদ্ধ দুটি ছিল মানবসভ্যতার অগ্রযাত্রায় বিরাট বাধা। সেজন্য যুদ্ধের পাশাপাশি বিশ্বব্যাপী চলেছে শান্তি স্থাপনের প্রচেষ্টা। তাই প্রথম বিশ্বযুদ্ধের পর বিশ্বশান্তি প্রতিষ্ঠার জন্য </a:t>
            </a:r>
            <a:r>
              <a:rPr lang="as-IN" sz="2400" dirty="0">
                <a:solidFill>
                  <a:srgbClr val="CC0099"/>
                </a:solidFill>
              </a:rPr>
              <a:t>১৯২০</a:t>
            </a:r>
            <a:r>
              <a:rPr lang="as-IN" sz="2400" dirty="0"/>
              <a:t> সালে গঠিত হয়েছিল জাতিপুঞ্জ বা </a:t>
            </a:r>
            <a:r>
              <a:rPr lang="as-IN" sz="2400" dirty="0">
                <a:hlinkClick r:id="rId3"/>
              </a:rPr>
              <a:t>লিগ অব নেশনস</a:t>
            </a:r>
            <a:r>
              <a:rPr lang="as-IN" sz="2400" dirty="0"/>
              <a:t>। কিন্তু </a:t>
            </a:r>
            <a:r>
              <a:rPr lang="en-US" sz="2400" dirty="0" err="1" smtClean="0"/>
              <a:t>বিভিন্ন</a:t>
            </a:r>
            <a:r>
              <a:rPr lang="as-IN" sz="2400" dirty="0" smtClean="0"/>
              <a:t> </a:t>
            </a:r>
            <a:r>
              <a:rPr lang="as-IN" sz="2400" dirty="0"/>
              <a:t>দেশের </a:t>
            </a:r>
            <a:r>
              <a:rPr lang="en-US" sz="2400" dirty="0" err="1" smtClean="0"/>
              <a:t>স্বার্থ</a:t>
            </a:r>
            <a:r>
              <a:rPr lang="en-US" sz="2400" dirty="0" smtClean="0"/>
              <a:t> ও</a:t>
            </a:r>
            <a:r>
              <a:rPr lang="as-IN" sz="2400" dirty="0" smtClean="0"/>
              <a:t> </a:t>
            </a:r>
            <a:r>
              <a:rPr lang="as-IN" sz="2400" dirty="0"/>
              <a:t>সংঘাতের কারণে এ সংস্থাটি স্থায়িত্ব লাভ করেনি। ফলে ১৯৩৯ সালে দ্বিতীয় বিশ্বযুদ্ধ পৃথিবীকে গ্রাস করে।</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7239000" cy="5032147"/>
          </a:xfrm>
          <a:prstGeom prst="rect">
            <a:avLst/>
          </a:prstGeom>
        </p:spPr>
        <p:txBody>
          <a:bodyPr wrap="square">
            <a:spAutoFit/>
          </a:bodyPr>
          <a:lstStyle/>
          <a:p>
            <a:pPr algn="just">
              <a:lnSpc>
                <a:spcPct val="150000"/>
              </a:lnSpc>
            </a:pPr>
            <a:r>
              <a:rPr lang="as-IN" sz="2400" dirty="0"/>
              <a:t>আণবিক বোমার আঘাতে </a:t>
            </a:r>
            <a:r>
              <a:rPr lang="as-IN" sz="2400" dirty="0">
                <a:solidFill>
                  <a:srgbClr val="CC0099"/>
                </a:solidFill>
              </a:rPr>
              <a:t>জাপানের</a:t>
            </a:r>
            <a:r>
              <a:rPr lang="as-IN" sz="2400" dirty="0"/>
              <a:t> দুটি শহর </a:t>
            </a:r>
            <a:r>
              <a:rPr lang="as-IN" sz="2400" dirty="0">
                <a:solidFill>
                  <a:srgbClr val="CC0099"/>
                </a:solidFill>
              </a:rPr>
              <a:t>(হিরোশিমা ও নাগাসাকি)</a:t>
            </a:r>
            <a:r>
              <a:rPr lang="as-IN" sz="2400" dirty="0"/>
              <a:t> সম্পূর্ণ বিধ্বস্ত হয়। মারা যায় কয়েক কোটি মানুষ। দ্বিতীয় বিশ্বযুদ্ধের ধ্বংসলীলা দেখে বিশ্ববাসী শংকিত ও হতবাক হয়ে যায়। তাদের মনে বিভিন্ন দেশের মধ্যে শান্তি প্রতিষ্ঠার আকাক্ষা দানা বাধে। এছাড়া তারা অনুভব করে, মানবকল্যাণের জন্য যুদ্ধকে পরিহার করতে হবে। দেশগুলোর পারস্পরিক সহযোগিতার মাধ্যমে বিশ্বে শান্তি ও সমৃদ্ধি নিয়ে আসতে হবে। ফলে </a:t>
            </a:r>
            <a:r>
              <a:rPr lang="as-IN" sz="2400" dirty="0">
                <a:solidFill>
                  <a:srgbClr val="CC0099"/>
                </a:solidFill>
              </a:rPr>
              <a:t>১৯৪১</a:t>
            </a:r>
            <a:r>
              <a:rPr lang="as-IN" sz="2400" dirty="0"/>
              <a:t> সাল থেকে বিশ্ব নেতৃবৃন্দ জাতিসংঘ প্রতিষ্ঠার প্রচেষ্টা হাতে নেয়।</a:t>
            </a:r>
            <a:endParaRPr lang="en-US" sz="2400" dirty="0"/>
          </a:p>
        </p:txBody>
      </p:sp>
    </p:spTree>
    <p:extLst>
      <p:ext uri="{BB962C8B-B14F-4D97-AF65-F5344CB8AC3E}">
        <p14:creationId xmlns:p14="http://schemas.microsoft.com/office/powerpoint/2010/main" val="10424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6934200" cy="5262979"/>
          </a:xfrm>
          <a:prstGeom prst="rect">
            <a:avLst/>
          </a:prstGeom>
        </p:spPr>
        <p:txBody>
          <a:bodyPr wrap="square">
            <a:spAutoFit/>
          </a:bodyPr>
          <a:lstStyle/>
          <a:p>
            <a:pPr algn="just">
              <a:lnSpc>
                <a:spcPct val="150000"/>
              </a:lnSpc>
            </a:pPr>
            <a:r>
              <a:rPr lang="en-US" sz="2800" i="1" dirty="0" smtClean="0"/>
              <a:t>ত</a:t>
            </a:r>
            <a:r>
              <a:rPr lang="as-IN" sz="2800" i="1" dirty="0" smtClean="0"/>
              <a:t>ৎকালীন </a:t>
            </a:r>
            <a:r>
              <a:rPr lang="as-IN" sz="2800" i="1" dirty="0">
                <a:solidFill>
                  <a:srgbClr val="CC0099"/>
                </a:solidFill>
              </a:rPr>
              <a:t>ব্রিটিশ প্রধানমন্ত্রী উইনস্টন চার্চিল </a:t>
            </a:r>
            <a:r>
              <a:rPr lang="as-IN" sz="2800" i="1" dirty="0"/>
              <a:t>এবং </a:t>
            </a:r>
            <a:r>
              <a:rPr lang="as-IN" sz="2800" i="1" dirty="0">
                <a:solidFill>
                  <a:srgbClr val="CC0099"/>
                </a:solidFill>
              </a:rPr>
              <a:t>যুক্তরাষ্ট্রের প্রেসিডেন্ট থিওডর রুজভেল্টের </a:t>
            </a:r>
            <a:r>
              <a:rPr lang="as-IN" sz="2800" i="1" dirty="0"/>
              <a:t>উদ্যোগে</a:t>
            </a:r>
            <a:r>
              <a:rPr lang="as-IN" sz="2800" dirty="0"/>
              <a:t> এবং বিভিন্ন দেশের নেতৃবৃন্দের সাথে দীর্ঘ আলাপ-আলোচনার ফলশ্রুতিতে </a:t>
            </a:r>
            <a:r>
              <a:rPr lang="as-IN" sz="2800" dirty="0">
                <a:solidFill>
                  <a:srgbClr val="CC0099"/>
                </a:solidFill>
              </a:rPr>
              <a:t>১৯৪৫ সালের ২৪ অক্টোবর যুক্তরাষ্ট্রের সানফ্রান্সিসকো শহরে জাতিসংঘ প্রতিষ্ঠা লাভ করে।</a:t>
            </a:r>
            <a:r>
              <a:rPr lang="as-IN" sz="2800" dirty="0"/>
              <a:t> এভাবে দ্বিতীয় বিশ্বযুদ্ধের ধ্বংসলীলা-পরবর্তী বিশ্বব্যাপী শান্তি প্রতিষ্ঠার প্রত্যাশায় জাতিসংঘের জন্ম ।</a:t>
            </a:r>
            <a:endParaRPr lang="en-US" sz="2800" dirty="0"/>
          </a:p>
        </p:txBody>
      </p:sp>
    </p:spTree>
    <p:extLst>
      <p:ext uri="{BB962C8B-B14F-4D97-AF65-F5344CB8AC3E}">
        <p14:creationId xmlns:p14="http://schemas.microsoft.com/office/powerpoint/2010/main" val="350090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A COMPUT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581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ERA COMPUTER\Desktop\463px-President_Roosevelt_-_Pach_Br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826" y="1400175"/>
            <a:ext cx="3319574" cy="3552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5410200"/>
            <a:ext cx="2874505" cy="584775"/>
          </a:xfrm>
          <a:prstGeom prst="rect">
            <a:avLst/>
          </a:prstGeom>
        </p:spPr>
        <p:txBody>
          <a:bodyPr wrap="none">
            <a:spAutoFit/>
          </a:bodyPr>
          <a:lstStyle/>
          <a:p>
            <a:r>
              <a:rPr lang="as-IN" sz="3200" i="1" dirty="0"/>
              <a:t>উইনস্টন চার্চিল </a:t>
            </a:r>
            <a:endParaRPr lang="en-US" sz="3200" dirty="0"/>
          </a:p>
        </p:txBody>
      </p:sp>
      <p:sp>
        <p:nvSpPr>
          <p:cNvPr id="6" name="Rectangle 5"/>
          <p:cNvSpPr/>
          <p:nvPr/>
        </p:nvSpPr>
        <p:spPr>
          <a:xfrm>
            <a:off x="4648200" y="5420380"/>
            <a:ext cx="3100529" cy="523220"/>
          </a:xfrm>
          <a:prstGeom prst="rect">
            <a:avLst/>
          </a:prstGeom>
        </p:spPr>
        <p:txBody>
          <a:bodyPr wrap="none">
            <a:spAutoFit/>
          </a:bodyPr>
          <a:lstStyle/>
          <a:p>
            <a:r>
              <a:rPr lang="as-IN" sz="2800" i="1" dirty="0"/>
              <a:t>থিওডর রুজভেল্টের </a:t>
            </a:r>
            <a:endParaRPr lang="en-US" sz="2800" dirty="0"/>
          </a:p>
        </p:txBody>
      </p:sp>
      <p:sp>
        <p:nvSpPr>
          <p:cNvPr id="7" name="TextBox 6"/>
          <p:cNvSpPr txBox="1"/>
          <p:nvPr/>
        </p:nvSpPr>
        <p:spPr>
          <a:xfrm>
            <a:off x="762000" y="304800"/>
            <a:ext cx="7162800" cy="707886"/>
          </a:xfrm>
          <a:prstGeom prst="rect">
            <a:avLst/>
          </a:prstGeom>
          <a:noFill/>
        </p:spPr>
        <p:txBody>
          <a:bodyPr wrap="square" rtlCol="0">
            <a:spAutoFit/>
          </a:bodyPr>
          <a:lstStyle/>
          <a:p>
            <a:r>
              <a:rPr lang="en-US" sz="4000" b="1" dirty="0" err="1" smtClean="0"/>
              <a:t>জাতিসংঘ</a:t>
            </a:r>
            <a:r>
              <a:rPr lang="en-US" sz="4000" b="1" dirty="0" smtClean="0"/>
              <a:t> </a:t>
            </a:r>
            <a:r>
              <a:rPr lang="en-US" sz="4000" b="1" dirty="0" err="1" smtClean="0"/>
              <a:t>প্রতিষ্ঠার</a:t>
            </a:r>
            <a:r>
              <a:rPr lang="en-US" sz="4000" b="1" dirty="0" smtClean="0"/>
              <a:t> </a:t>
            </a:r>
            <a:r>
              <a:rPr lang="en-US" sz="4000" b="1" dirty="0" err="1" smtClean="0"/>
              <a:t>অগ্রদূত</a:t>
            </a:r>
            <a:r>
              <a:rPr lang="en-US" sz="4000" b="1" dirty="0" smtClean="0"/>
              <a:t> </a:t>
            </a:r>
            <a:r>
              <a:rPr lang="en-US" sz="4000" b="1" dirty="0" err="1" smtClean="0"/>
              <a:t>যারা</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1)">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heel(1)">
                                      <p:cBhvr>
                                        <p:cTn id="25" dur="2000"/>
                                        <p:tgtEl>
                                          <p:spTgt spid="102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616803"/>
            <a:ext cx="3886200" cy="830997"/>
          </a:xfrm>
          <a:prstGeom prst="rect">
            <a:avLst/>
          </a:prstGeom>
          <a:solidFill>
            <a:schemeClr val="accent5">
              <a:lumMod val="40000"/>
              <a:lumOff val="60000"/>
            </a:schemeClr>
          </a:solidFill>
          <a:ln w="38100">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4800" dirty="0" smtClean="0">
                <a:latin typeface="NikoshBAN" pitchFamily="2" charset="0"/>
                <a:cs typeface="NikoshBAN" pitchFamily="2" charset="0"/>
              </a:rPr>
              <a:t>শিখনফল</a:t>
            </a:r>
            <a:endParaRPr lang="en-US" sz="4800" dirty="0">
              <a:latin typeface="NikoshBAN" pitchFamily="2" charset="0"/>
              <a:cs typeface="NikoshBAN" pitchFamily="2" charset="0"/>
            </a:endParaRPr>
          </a:p>
        </p:txBody>
      </p:sp>
      <p:sp>
        <p:nvSpPr>
          <p:cNvPr id="3" name="TextBox 2"/>
          <p:cNvSpPr txBox="1"/>
          <p:nvPr/>
        </p:nvSpPr>
        <p:spPr>
          <a:xfrm>
            <a:off x="190500" y="2057400"/>
            <a:ext cx="8686800" cy="2308324"/>
          </a:xfrm>
          <a:prstGeom prst="rect">
            <a:avLst/>
          </a:prstGeom>
          <a:solidFill>
            <a:srgbClr val="0070C0"/>
          </a:solidFill>
          <a:ln w="38100">
            <a:solidFill>
              <a:srgbClr val="00B0F0"/>
            </a:solidFill>
          </a:ln>
          <a:effectLst>
            <a:outerShdw blurRad="50800" dist="50800" dir="5400000" sx="44000" sy="44000" algn="ctr" rotWithShape="0">
              <a:srgbClr val="000000">
                <a:alpha val="82000"/>
              </a:srgbClr>
            </a:outerShdw>
          </a:effectLst>
          <a:scene3d>
            <a:camera prst="perspectiveAbove">
              <a:rot lat="20699991" lon="0" rev="0"/>
            </a:camera>
            <a:lightRig rig="threePt" dir="t"/>
          </a:scene3d>
        </p:spPr>
        <p:txBody>
          <a:bodyPr wrap="square" rtlCol="0">
            <a:spAutoFit/>
          </a:bodyPr>
          <a:lstStyle/>
          <a:p>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এই পাঠ  শেষে শিক্ষার্থীরা-</a:t>
            </a:r>
          </a:p>
          <a:p>
            <a:r>
              <a:rPr lang="bn-BD" sz="3600" dirty="0" smtClean="0">
                <a:latin typeface="NikoshBAN" pitchFamily="2" charset="0"/>
                <a:cs typeface="NikoshBAN" pitchFamily="2" charset="0"/>
              </a:rPr>
              <a:t>১। </a:t>
            </a:r>
            <a:r>
              <a:rPr lang="en-US" sz="3600" dirty="0" err="1" smtClean="0">
                <a:latin typeface="NikoshBAN" pitchFamily="2" charset="0"/>
                <a:cs typeface="NikoshBAN" pitchFamily="2" charset="0"/>
              </a:rPr>
              <a:t>জাতিসংঘের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গঠন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বর্ণনা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bn-BD" sz="3600" dirty="0" smtClean="0">
                <a:latin typeface="NikoshBAN" pitchFamily="2" charset="0"/>
                <a:cs typeface="NikoshBAN" pitchFamily="2" charset="0"/>
              </a:rPr>
              <a:t> পারবে।</a:t>
            </a:r>
          </a:p>
          <a:p>
            <a:r>
              <a:rPr lang="bn-BD" sz="3600" dirty="0" smtClean="0">
                <a:latin typeface="NikoshBAN" pitchFamily="2" charset="0"/>
                <a:cs typeface="NikoshBAN" pitchFamily="2" charset="0"/>
              </a:rPr>
              <a:t>২। </a:t>
            </a:r>
            <a:r>
              <a:rPr lang="en-US" sz="3600" dirty="0" err="1" smtClean="0">
                <a:latin typeface="NikoshBAN" pitchFamily="2" charset="0"/>
                <a:cs typeface="NikoshBAN" pitchFamily="2" charset="0"/>
              </a:rPr>
              <a:t>জাতিসংঘ</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গঠনের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উদ্দেশ্য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বর্ণনা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পারবে।</a:t>
            </a:r>
          </a:p>
          <a:p>
            <a:r>
              <a:rPr lang="bn-BD" sz="3600" dirty="0" smtClean="0">
                <a:latin typeface="NikoshBAN" pitchFamily="2" charset="0"/>
                <a:cs typeface="NikoshBAN" pitchFamily="2" charset="0"/>
              </a:rPr>
              <a:t>৩। </a:t>
            </a:r>
            <a:r>
              <a:rPr lang="en-US" sz="3600" dirty="0" err="1" smtClean="0">
                <a:latin typeface="NikoshBAN" pitchFamily="2" charset="0"/>
                <a:cs typeface="NikoshBAN" pitchFamily="2" charset="0"/>
              </a:rPr>
              <a:t>জাতিসংঘের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বিভিন্ন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শাখা</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সম্পর্কে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bn-BD" sz="3600"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447800"/>
            <a:ext cx="6172200" cy="3924151"/>
          </a:xfrm>
          <a:prstGeom prst="rect">
            <a:avLst/>
          </a:prstGeom>
        </p:spPr>
        <p:txBody>
          <a:bodyPr wrap="square">
            <a:spAutoFit/>
          </a:bodyPr>
          <a:lstStyle/>
          <a:p>
            <a:pPr algn="just">
              <a:lnSpc>
                <a:spcPct val="150000"/>
              </a:lnSpc>
            </a:pPr>
            <a:r>
              <a:rPr lang="as-IN" sz="2400" dirty="0"/>
              <a:t>জাতিসংঘ বিশ্বের জাতিসমূহের একটি সংগঠন, যার লক্ষ্য হলো আন্তর্জাতিক অঙ্গনে আইন, নিরাপত্তা, অর্থনৈতিক উন্নয়ন, সামাজিক অগ্রগতি এবং মানবাধিকার বিষয়ে পারস্পরিক সহযোগিতার পরিবেশ সৃষ্টি করা। ১৯৪৫ সালে ৫১টি রাষ্ট্র জাতিসংঘ বা রাষ্ট্রসঙ্ঘ সনদ স্বাক্ষর করার মাধ্যমে জাতিসংঘ বা রাষ্ট্রসঙ্ঘ প্রতিষ্ঠিত হয়।</a:t>
            </a:r>
            <a:endParaRPr lang="en-US" sz="2400" dirty="0"/>
          </a:p>
        </p:txBody>
      </p:sp>
      <p:sp>
        <p:nvSpPr>
          <p:cNvPr id="5" name="TextBox 4"/>
          <p:cNvSpPr txBox="1"/>
          <p:nvPr/>
        </p:nvSpPr>
        <p:spPr>
          <a:xfrm>
            <a:off x="1760517" y="533400"/>
            <a:ext cx="4800600" cy="646331"/>
          </a:xfrm>
          <a:prstGeom prst="rect">
            <a:avLst/>
          </a:prstGeom>
          <a:noFill/>
        </p:spPr>
        <p:txBody>
          <a:bodyPr wrap="square" rtlCol="0">
            <a:spAutoFit/>
          </a:bodyPr>
          <a:lstStyle/>
          <a:p>
            <a:r>
              <a:rPr lang="en-US" sz="3600" dirty="0" err="1" smtClean="0"/>
              <a:t>তাহলে</a:t>
            </a:r>
            <a:r>
              <a:rPr lang="en-US" sz="3600" dirty="0" smtClean="0"/>
              <a:t> </a:t>
            </a:r>
            <a:r>
              <a:rPr lang="en-US" sz="3600" dirty="0" err="1" smtClean="0"/>
              <a:t>আমরা</a:t>
            </a:r>
            <a:r>
              <a:rPr lang="en-US" sz="3600" dirty="0" smtClean="0"/>
              <a:t> </a:t>
            </a:r>
            <a:r>
              <a:rPr lang="en-US" sz="3600" dirty="0" err="1" smtClean="0"/>
              <a:t>বলতে</a:t>
            </a:r>
            <a:r>
              <a:rPr lang="en-US" sz="3600" dirty="0" smtClean="0"/>
              <a:t> </a:t>
            </a:r>
            <a:r>
              <a:rPr lang="en-US" sz="3600" dirty="0" err="1" smtClean="0"/>
              <a:t>পারি</a:t>
            </a:r>
            <a:endParaRPr lang="en-US" sz="3600" dirty="0"/>
          </a:p>
        </p:txBody>
      </p:sp>
    </p:spTree>
    <p:extLst>
      <p:ext uri="{BB962C8B-B14F-4D97-AF65-F5344CB8AC3E}">
        <p14:creationId xmlns:p14="http://schemas.microsoft.com/office/powerpoint/2010/main" val="8090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1010</Words>
  <Application>Microsoft Office PowerPoint</Application>
  <PresentationFormat>On-screen Show (4:3)</PresentationFormat>
  <Paragraphs>110</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HERA COMPUTER</cp:lastModifiedBy>
  <cp:revision>180</cp:revision>
  <dcterms:created xsi:type="dcterms:W3CDTF">2014-09-25T06:02:43Z</dcterms:created>
  <dcterms:modified xsi:type="dcterms:W3CDTF">2020-10-05T10:39:51Z</dcterms:modified>
</cp:coreProperties>
</file>