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2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6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7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2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C5DE-0696-4872-AC4C-21567762DC0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6AC3E-558D-4351-B38E-C5058A46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1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6" y="2168091"/>
            <a:ext cx="4502726" cy="3685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1763" y="485054"/>
            <a:ext cx="8908473" cy="1523855"/>
          </a:xfrm>
        </p:spPr>
        <p:txBody>
          <a:bodyPr/>
          <a:lstStyle/>
          <a:p>
            <a:r>
              <a:rPr lang="en-US" dirty="0" err="1" smtClean="0"/>
              <a:t>সকলকে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3380" y="4641129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</a:rPr>
              <a:t>ফুলেল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</a:rPr>
              <a:t>শুভেচ্ছা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2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3" y="4156364"/>
            <a:ext cx="10515600" cy="1925781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                    </a:t>
            </a:r>
            <a:r>
              <a:rPr lang="en-US" sz="8000" dirty="0" err="1" smtClean="0">
                <a:solidFill>
                  <a:srgbClr val="00B050"/>
                </a:solidFill>
              </a:rPr>
              <a:t>সকলকেই</a:t>
            </a:r>
            <a:r>
              <a:rPr lang="en-US" sz="8000" dirty="0" smtClean="0">
                <a:solidFill>
                  <a:srgbClr val="00B050"/>
                </a:solidFill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</a:rPr>
              <a:t>ধন্যবাদ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1413163"/>
            <a:ext cx="5181600" cy="299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9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শিক্ষক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পরিচিতি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495800" cy="3619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     </a:t>
            </a:r>
            <a:r>
              <a:rPr lang="en-US" sz="4800" dirty="0" err="1" smtClean="0"/>
              <a:t>কাজল</a:t>
            </a:r>
            <a:r>
              <a:rPr lang="en-US" sz="4800" dirty="0" smtClean="0"/>
              <a:t> </a:t>
            </a:r>
            <a:r>
              <a:rPr lang="en-US" sz="4800" dirty="0" err="1" smtClean="0"/>
              <a:t>চন্দ্র</a:t>
            </a:r>
            <a:r>
              <a:rPr lang="en-US" sz="4800" dirty="0" smtClean="0"/>
              <a:t> </a:t>
            </a:r>
            <a:r>
              <a:rPr lang="en-US" sz="4800" dirty="0" err="1" smtClean="0"/>
              <a:t>ভদ্র</a:t>
            </a:r>
            <a:endParaRPr lang="en-US" sz="4800" dirty="0" smtClean="0"/>
          </a:p>
          <a:p>
            <a:pPr marL="0" indent="0">
              <a:buNone/>
            </a:pPr>
            <a:r>
              <a:rPr lang="en-US" sz="3200" dirty="0" smtClean="0"/>
              <a:t>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3600" dirty="0" err="1" smtClean="0">
                <a:solidFill>
                  <a:srgbClr val="00B0F0"/>
                </a:solidFill>
              </a:rPr>
              <a:t>প্রভাষক</a:t>
            </a:r>
            <a:r>
              <a:rPr lang="en-US" sz="3600" dirty="0" smtClean="0">
                <a:solidFill>
                  <a:srgbClr val="00B0F0"/>
                </a:solidFill>
              </a:rPr>
              <a:t> ( </a:t>
            </a:r>
            <a:r>
              <a:rPr lang="en-US" sz="3600" dirty="0" err="1" smtClean="0">
                <a:solidFill>
                  <a:srgbClr val="00B0F0"/>
                </a:solidFill>
              </a:rPr>
              <a:t>উচ্চতর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গণিত</a:t>
            </a:r>
            <a:r>
              <a:rPr lang="en-US" sz="3600" dirty="0" smtClean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</a:t>
            </a:r>
            <a:r>
              <a:rPr lang="en-US" sz="2400" dirty="0" err="1" smtClean="0">
                <a:solidFill>
                  <a:srgbClr val="7030A0"/>
                </a:solidFill>
              </a:rPr>
              <a:t>হাফেজ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জিয়াউর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রহমান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ডিগ্রী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কলেজ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          </a:t>
            </a:r>
            <a:r>
              <a:rPr lang="en-US" sz="2400" dirty="0" err="1" smtClean="0">
                <a:solidFill>
                  <a:srgbClr val="7030A0"/>
                </a:solidFill>
              </a:rPr>
              <a:t>শ্যামগঞ্জ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পূর্বধলা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নেত্রকোনা</a:t>
            </a:r>
            <a:r>
              <a:rPr lang="en-US" sz="2400" dirty="0" smtClean="0">
                <a:solidFill>
                  <a:srgbClr val="7030A0"/>
                </a:solidFill>
              </a:rPr>
              <a:t>।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2" y="2147455"/>
            <a:ext cx="3193906" cy="2777764"/>
          </a:xfrm>
        </p:spPr>
      </p:pic>
    </p:spTree>
    <p:extLst>
      <p:ext uri="{BB962C8B-B14F-4D97-AF65-F5344CB8AC3E}">
        <p14:creationId xmlns:p14="http://schemas.microsoft.com/office/powerpoint/2010/main" val="355014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</a:t>
            </a:r>
            <a:r>
              <a:rPr lang="en-US" sz="8800" dirty="0" err="1" smtClean="0">
                <a:solidFill>
                  <a:schemeClr val="accent6"/>
                </a:solidFill>
              </a:rPr>
              <a:t>পাঠ</a:t>
            </a:r>
            <a:r>
              <a:rPr lang="en-US" sz="8800" dirty="0" smtClean="0">
                <a:solidFill>
                  <a:schemeClr val="accent6"/>
                </a:solidFill>
              </a:rPr>
              <a:t> </a:t>
            </a:r>
            <a:r>
              <a:rPr lang="en-US" sz="8800" dirty="0" err="1" smtClean="0">
                <a:solidFill>
                  <a:schemeClr val="accent6"/>
                </a:solidFill>
              </a:rPr>
              <a:t>পরিচিতি</a:t>
            </a:r>
            <a:endParaRPr lang="en-US" sz="88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</a:t>
            </a:r>
            <a:r>
              <a:rPr lang="en-US" sz="4000" dirty="0" err="1" smtClean="0"/>
              <a:t>বিষয়ঃ</a:t>
            </a:r>
            <a:r>
              <a:rPr lang="en-US" sz="4000" dirty="0" smtClean="0"/>
              <a:t> </a:t>
            </a:r>
            <a:r>
              <a:rPr lang="en-US" sz="4000" dirty="0" err="1" smtClean="0"/>
              <a:t>উচ্চতর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গণিত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</a:t>
            </a:r>
            <a:r>
              <a:rPr lang="en-US" sz="4000" dirty="0" err="1" smtClean="0"/>
              <a:t>অধ্যায়ঃ</a:t>
            </a:r>
            <a:r>
              <a:rPr lang="en-US" sz="4000" dirty="0" smtClean="0"/>
              <a:t> </a:t>
            </a:r>
            <a:r>
              <a:rPr lang="en-US" sz="4000" dirty="0" err="1" smtClean="0"/>
              <a:t>ষষ্ঠ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</a:t>
            </a:r>
            <a:r>
              <a:rPr lang="en-US" sz="4000" dirty="0" err="1" smtClean="0"/>
              <a:t>অধ্যায়ের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নামঃ</a:t>
            </a:r>
            <a:r>
              <a:rPr lang="en-US" sz="4000" dirty="0" smtClean="0"/>
              <a:t> </a:t>
            </a:r>
            <a:r>
              <a:rPr lang="en-US" sz="4000" dirty="0" err="1" smtClean="0"/>
              <a:t>ত্রিকোনমিতিক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অনুপাত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</a:t>
            </a:r>
            <a:r>
              <a:rPr lang="en-US" sz="4000" dirty="0" err="1" smtClean="0"/>
              <a:t>শ্রেণিঃ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একাদশ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</a:t>
            </a:r>
            <a:r>
              <a:rPr lang="en-US" sz="4000" dirty="0" err="1" smtClean="0"/>
              <a:t>সময়ঃ</a:t>
            </a:r>
            <a:r>
              <a:rPr lang="en-US" sz="4000" dirty="0" smtClean="0"/>
              <a:t> ৪০ </a:t>
            </a:r>
            <a:r>
              <a:rPr lang="en-US" sz="4000" dirty="0" err="1" smtClean="0"/>
              <a:t>মিনিট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</a:t>
            </a:r>
            <a:r>
              <a:rPr lang="en-US" sz="4000" dirty="0" err="1" smtClean="0"/>
              <a:t>তারিখঃ</a:t>
            </a:r>
            <a:r>
              <a:rPr lang="en-US" sz="4000" dirty="0" smtClean="0"/>
              <a:t> ৬/১১/২০১৯ </a:t>
            </a:r>
            <a:r>
              <a:rPr lang="en-US" sz="4000" dirty="0" err="1" smtClean="0"/>
              <a:t>ইং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726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                 </a:t>
            </a:r>
            <a:r>
              <a:rPr lang="en-US" sz="6000" dirty="0" err="1" smtClean="0">
                <a:solidFill>
                  <a:srgbClr val="0070C0"/>
                </a:solidFill>
              </a:rPr>
              <a:t>পূর্বজ্ঞান</a:t>
            </a:r>
            <a:r>
              <a:rPr lang="en-US" sz="6000" dirty="0" smtClean="0">
                <a:solidFill>
                  <a:srgbClr val="0070C0"/>
                </a:solidFill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</a:rPr>
              <a:t>যাচাই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65418" y="2147454"/>
            <a:ext cx="3089564" cy="2881745"/>
          </a:xfrm>
          <a:prstGeom prst="ellipse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429250" y="3588325"/>
            <a:ext cx="15638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884468" y="2147453"/>
            <a:ext cx="3089564" cy="2881745"/>
          </a:xfrm>
          <a:prstGeom prst="ellipse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410200" y="2411125"/>
            <a:ext cx="949036" cy="117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113731" y="4074619"/>
                <a:ext cx="862774" cy="2743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731" y="4074619"/>
                <a:ext cx="862774" cy="274320"/>
              </a:xfrm>
              <a:prstGeom prst="rect">
                <a:avLst/>
              </a:prstGeom>
              <a:blipFill>
                <a:blip r:embed="rId2"/>
                <a:stretch>
                  <a:fillRect l="-7092" t="-4444" r="-283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593443" y="3089565"/>
            <a:ext cx="364012" cy="623454"/>
          </a:xfrm>
          <a:prstGeom prst="arc">
            <a:avLst>
              <a:gd name="adj1" fmla="val 16244164"/>
              <a:gd name="adj2" fmla="val 28807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2861" y="3487213"/>
            <a:ext cx="68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61838" y="2951065"/>
                <a:ext cx="271029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32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রেডিয়ান</m:t>
                      </m:r>
                      <m:r>
                        <a:rPr lang="en-US" sz="32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একক</m:t>
                      </m:r>
                      <m:r>
                        <a:rPr lang="en-US" sz="32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838" y="2951065"/>
                <a:ext cx="271029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068542" y="3600309"/>
            <a:ext cx="2493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r  = </a:t>
            </a:r>
            <a:r>
              <a:rPr lang="en-US" sz="3200" dirty="0" err="1" smtClean="0">
                <a:solidFill>
                  <a:srgbClr val="7030A0"/>
                </a:solidFill>
              </a:rPr>
              <a:t>বৃত্তের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ব্যাসার্ধ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3083" y="3230977"/>
            <a:ext cx="69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1838" y="4211779"/>
            <a:ext cx="3263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S= </a:t>
            </a:r>
            <a:r>
              <a:rPr lang="en-US" sz="3200" dirty="0" err="1" smtClean="0">
                <a:solidFill>
                  <a:srgbClr val="FF0000"/>
                </a:solidFill>
              </a:rPr>
              <a:t>বৃত্তের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চাপ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A= </a:t>
            </a:r>
            <a:r>
              <a:rPr lang="en-US" sz="3200" dirty="0" err="1" smtClean="0">
                <a:solidFill>
                  <a:srgbClr val="FF0000"/>
                </a:solidFill>
              </a:rPr>
              <a:t>বৃত্তকলার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ক্ষেত্রফল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8763" y="2588455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0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                    </a:t>
            </a:r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  <a:r>
              <a:rPr lang="en-US" sz="6000" dirty="0" err="1" smtClean="0"/>
              <a:t>ঘোষনা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81199" y="2258291"/>
            <a:ext cx="87283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বৃত্ত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চাপের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দৈর্ঘ্য</a:t>
            </a:r>
            <a:r>
              <a:rPr lang="en-US" sz="6600" dirty="0" smtClean="0">
                <a:solidFill>
                  <a:srgbClr val="FF0000"/>
                </a:solidFill>
              </a:rPr>
              <a:t> ও </a:t>
            </a:r>
            <a:r>
              <a:rPr lang="en-US" sz="6600" dirty="0" err="1" smtClean="0">
                <a:solidFill>
                  <a:srgbClr val="FF0000"/>
                </a:solidFill>
              </a:rPr>
              <a:t>বৃত্তকলার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ক্ষেত্রফল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নির্নয়</a:t>
            </a:r>
            <a:r>
              <a:rPr lang="en-US" sz="6600" dirty="0" smtClean="0">
                <a:solidFill>
                  <a:srgbClr val="FF0000"/>
                </a:solidFill>
              </a:rPr>
              <a:t>।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2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9317"/>
            <a:ext cx="10053222" cy="1406769"/>
          </a:xfrm>
        </p:spPr>
        <p:txBody>
          <a:bodyPr/>
          <a:lstStyle/>
          <a:p>
            <a:pPr algn="just"/>
            <a:r>
              <a:rPr lang="en-US" dirty="0" smtClean="0"/>
              <a:t>                    </a:t>
            </a:r>
            <a:r>
              <a:rPr lang="en-US" dirty="0" err="1" smtClean="0">
                <a:solidFill>
                  <a:srgbClr val="00B050"/>
                </a:solidFill>
              </a:rPr>
              <a:t>শিখন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ফল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15065"/>
            <a:ext cx="10053222" cy="323556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পাঠ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শেষে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যা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শিখবে</a:t>
            </a:r>
            <a:r>
              <a:rPr lang="en-US" sz="4400" dirty="0" smtClean="0">
                <a:solidFill>
                  <a:srgbClr val="FF0000"/>
                </a:solidFill>
              </a:rPr>
              <a:t>-</a:t>
            </a:r>
          </a:p>
          <a:p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        </a:t>
            </a:r>
            <a:r>
              <a:rPr lang="en-US" sz="4000" dirty="0" smtClean="0">
                <a:solidFill>
                  <a:srgbClr val="00B0F0"/>
                </a:solidFill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</a:rPr>
              <a:t>বৃত্ত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চাপের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দৈর্ঘ্য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সম্পর্কে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ধারনা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লাভ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</a:rPr>
              <a:t>।</a:t>
            </a:r>
          </a:p>
          <a:p>
            <a:r>
              <a:rPr lang="en-US" sz="4000" dirty="0" smtClean="0">
                <a:solidFill>
                  <a:srgbClr val="00B0F0"/>
                </a:solidFill>
              </a:rPr>
              <a:t>        ২। </a:t>
            </a:r>
            <a:r>
              <a:rPr lang="en-US" sz="4000" dirty="0" err="1" smtClean="0">
                <a:solidFill>
                  <a:srgbClr val="00B0F0"/>
                </a:solidFill>
              </a:rPr>
              <a:t>বৃত্তকলার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ক্ষেত্রফল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ব্যাখা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</a:rPr>
              <a:t>।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</a:t>
            </a:r>
            <a:r>
              <a:rPr lang="en-US" sz="7300" dirty="0" err="1" smtClean="0">
                <a:solidFill>
                  <a:srgbClr val="00B0F0"/>
                </a:solidFill>
              </a:rPr>
              <a:t>পাঠ</a:t>
            </a:r>
            <a:r>
              <a:rPr lang="en-US" sz="7300" dirty="0" smtClean="0">
                <a:solidFill>
                  <a:srgbClr val="00B0F0"/>
                </a:solidFill>
              </a:rPr>
              <a:t> </a:t>
            </a:r>
            <a:r>
              <a:rPr lang="en-US" sz="7300" dirty="0" err="1" smtClean="0">
                <a:solidFill>
                  <a:srgbClr val="00B0F0"/>
                </a:solidFill>
              </a:rPr>
              <a:t>উপস্থাপন</a:t>
            </a:r>
            <a:r>
              <a:rPr lang="en-US" sz="7300" dirty="0" smtClean="0">
                <a:solidFill>
                  <a:srgbClr val="00B0F0"/>
                </a:solidFill>
              </a:rPr>
              <a:t> </a:t>
            </a:r>
            <a:endParaRPr lang="en-US" sz="7300" dirty="0">
              <a:solidFill>
                <a:srgbClr val="00B0F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427614" y="1615549"/>
            <a:ext cx="2616591" cy="26869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753686" y="2980117"/>
            <a:ext cx="2025747" cy="2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67753" y="1561515"/>
            <a:ext cx="1463041" cy="141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0794" y="1547446"/>
            <a:ext cx="1814732" cy="14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779433" y="1575583"/>
            <a:ext cx="1266093" cy="139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19387" y="2902634"/>
            <a:ext cx="97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36903" y="2959014"/>
            <a:ext cx="115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045526" y="1362780"/>
            <a:ext cx="130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118250" y="1199217"/>
            <a:ext cx="135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567758" y="1634646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970542" y="2976599"/>
            <a:ext cx="207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1" name="Arc 30"/>
          <p:cNvSpPr/>
          <p:nvPr/>
        </p:nvSpPr>
        <p:spPr>
          <a:xfrm>
            <a:off x="6061321" y="2595488"/>
            <a:ext cx="267287" cy="71175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32320" y="2551723"/>
                <a:ext cx="606641" cy="407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320" y="2551723"/>
                <a:ext cx="606641" cy="407291"/>
              </a:xfrm>
              <a:prstGeom prst="rect">
                <a:avLst/>
              </a:prstGeom>
              <a:blipFill>
                <a:blip r:embed="rId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577482" y="3047211"/>
            <a:ext cx="110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356" y="2105320"/>
            <a:ext cx="1158340" cy="4999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9097" y="1172627"/>
            <a:ext cx="1158340" cy="4999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509" y="1904288"/>
            <a:ext cx="1158340" cy="499915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10" idx="0"/>
          </p:cNvCxnSpPr>
          <p:nvPr/>
        </p:nvCxnSpPr>
        <p:spPr>
          <a:xfrm>
            <a:off x="6854679" y="1904288"/>
            <a:ext cx="364666" cy="1075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6509" y="1803144"/>
            <a:ext cx="373280" cy="1155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28041" y="1631130"/>
            <a:ext cx="408832" cy="1348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30794" y="1554480"/>
            <a:ext cx="447807" cy="1425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351840" y="1550964"/>
            <a:ext cx="441659" cy="1363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36873" y="1568549"/>
            <a:ext cx="387927" cy="1186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79433" y="1575583"/>
            <a:ext cx="358727" cy="1029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025618" y="1568549"/>
            <a:ext cx="312649" cy="81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185779" y="1582617"/>
            <a:ext cx="342014" cy="579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66356" y="1568549"/>
            <a:ext cx="178880" cy="435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790454" y="1575583"/>
            <a:ext cx="92133" cy="186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6854679" y="1568549"/>
            <a:ext cx="682194" cy="663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10" idx="2"/>
          </p:cNvCxnSpPr>
          <p:nvPr/>
        </p:nvCxnSpPr>
        <p:spPr>
          <a:xfrm flipH="1">
            <a:off x="6854679" y="1575583"/>
            <a:ext cx="924754" cy="828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005710" y="1575583"/>
            <a:ext cx="1019908" cy="976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7044205" y="1565031"/>
            <a:ext cx="1376075" cy="1190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044205" y="1568549"/>
            <a:ext cx="1601031" cy="1382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317056" y="1575583"/>
            <a:ext cx="1565531" cy="1383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575368" y="2317323"/>
            <a:ext cx="780585" cy="645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854679" y="3427399"/>
            <a:ext cx="4980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OAD </a:t>
            </a:r>
            <a:r>
              <a:rPr lang="en-US" sz="2400" dirty="0" err="1" smtClean="0">
                <a:solidFill>
                  <a:srgbClr val="7030A0"/>
                </a:solidFill>
              </a:rPr>
              <a:t>বৃত্তকলার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পরিধি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নির্নয়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এবং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ছায়াঘেরা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অংশের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ক্ষেত্রফল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নির্নয়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কর</a:t>
            </a:r>
            <a:r>
              <a:rPr lang="en-US" sz="2400" dirty="0" smtClean="0">
                <a:solidFill>
                  <a:srgbClr val="7030A0"/>
                </a:solidFill>
              </a:rPr>
              <a:t>।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909433" y="4756795"/>
            <a:ext cx="404936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সমাধানঃ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OABC </a:t>
            </a:r>
            <a:r>
              <a:rPr lang="en-US" sz="2000" dirty="0" err="1" smtClean="0">
                <a:solidFill>
                  <a:srgbClr val="FF0000"/>
                </a:solidFill>
              </a:rPr>
              <a:t>বর্গের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প্রত্যেক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বাহুর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দৈর্ঘ্য</a:t>
            </a:r>
            <a:r>
              <a:rPr lang="en-US" sz="2000" dirty="0" smtClean="0">
                <a:solidFill>
                  <a:srgbClr val="FF0000"/>
                </a:solidFill>
              </a:rPr>
              <a:t> = 4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বৃত্তের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ব্যাসার্ধ</a:t>
            </a:r>
            <a:r>
              <a:rPr lang="en-US" sz="2000" dirty="0" smtClean="0">
                <a:solidFill>
                  <a:srgbClr val="FF0000"/>
                </a:solidFill>
              </a:rPr>
              <a:t>  r = 3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OED </a:t>
            </a:r>
            <a:r>
              <a:rPr lang="en-US" sz="2000" dirty="0" err="1" smtClean="0">
                <a:solidFill>
                  <a:srgbClr val="FF0000"/>
                </a:solidFill>
              </a:rPr>
              <a:t>বৃত্তকলার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পরিধি</a:t>
            </a:r>
            <a:r>
              <a:rPr lang="en-US" sz="2000" dirty="0" smtClean="0">
                <a:solidFill>
                  <a:srgbClr val="FF0000"/>
                </a:solidFill>
              </a:rPr>
              <a:t> = OE+ OD+ DE </a:t>
            </a:r>
            <a:r>
              <a:rPr lang="en-US" sz="2000" dirty="0" err="1" smtClean="0">
                <a:solidFill>
                  <a:srgbClr val="FF0000"/>
                </a:solidFill>
              </a:rPr>
              <a:t>চাপের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দৈর্ঘ্য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ছায়াঘেরা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অংশের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ক্ষেত্রফল</a:t>
            </a:r>
            <a:r>
              <a:rPr lang="en-US" sz="2000" dirty="0" smtClean="0">
                <a:solidFill>
                  <a:srgbClr val="FF0000"/>
                </a:solidFill>
              </a:rPr>
              <a:t> = OABC </a:t>
            </a:r>
            <a:r>
              <a:rPr lang="en-US" sz="2000" dirty="0" err="1" smtClean="0">
                <a:solidFill>
                  <a:srgbClr val="FF0000"/>
                </a:solidFill>
              </a:rPr>
              <a:t>বর্গের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ক্ষেত্রফল</a:t>
            </a:r>
            <a:r>
              <a:rPr lang="en-US" sz="2000" dirty="0" smtClean="0">
                <a:solidFill>
                  <a:srgbClr val="FF0000"/>
                </a:solidFill>
              </a:rPr>
              <a:t> – ODE </a:t>
            </a:r>
            <a:r>
              <a:rPr lang="en-US" sz="2000" dirty="0" err="1" smtClean="0">
                <a:solidFill>
                  <a:srgbClr val="FF0000"/>
                </a:solidFill>
              </a:rPr>
              <a:t>বৃত্তকলার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ক্ষেত্রফল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9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                  </a:t>
            </a:r>
            <a:r>
              <a:rPr lang="en-US" sz="8000" dirty="0" err="1" smtClean="0"/>
              <a:t>মূল্যায়ন</a:t>
            </a:r>
            <a:endParaRPr lang="en-US" sz="8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1013151"/>
              </p:ext>
            </p:extLst>
          </p:nvPr>
        </p:nvGraphicFramePr>
        <p:xfrm>
          <a:off x="838200" y="1825625"/>
          <a:ext cx="5181600" cy="28746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00199961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289657650"/>
                    </a:ext>
                  </a:extLst>
                </a:gridCol>
              </a:tblGrid>
              <a:tr h="65433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</a:t>
                      </a:r>
                      <a:r>
                        <a:rPr lang="en-US" sz="4000" dirty="0" err="1" smtClean="0"/>
                        <a:t>একক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কাজ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4000" dirty="0" err="1" smtClean="0"/>
                        <a:t>জোড়ায়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কাজ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577067"/>
                  </a:ext>
                </a:extLst>
              </a:tr>
              <a:tr h="217360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বৃত্তের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r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ব্যাসার্ধ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হলে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বৃত্তের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ক্ষেত্রফলের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সূত্রটি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লিখ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?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2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bn-BD" sz="2000" dirty="0" smtClean="0">
                          <a:solidFill>
                            <a:srgbClr val="002060"/>
                          </a:solidFill>
                        </a:rPr>
                        <a:t>বৃত্তের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r = 3 </a:t>
                      </a:r>
                      <a:r>
                        <a:rPr lang="bn-BD" sz="2000" dirty="0" smtClean="0">
                          <a:solidFill>
                            <a:srgbClr val="002060"/>
                          </a:solidFill>
                        </a:rPr>
                        <a:t>ব্যাসার্ধ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2060"/>
                          </a:solidFill>
                        </a:rPr>
                        <a:t>এবং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bn-BD" sz="2000" dirty="0" smtClean="0">
                          <a:solidFill>
                            <a:srgbClr val="002060"/>
                          </a:solidFill>
                        </a:rPr>
                        <a:t>𝜃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=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30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</a:rPr>
                        <a:t>ডিগ্রী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bn-BD" sz="2000" dirty="0" smtClean="0">
                          <a:solidFill>
                            <a:srgbClr val="002060"/>
                          </a:solidFill>
                        </a:rPr>
                        <a:t>হলে বৃত্তের ক্ষেত্রফল কত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0083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1370293"/>
              </p:ext>
            </p:extLst>
          </p:nvPr>
        </p:nvGraphicFramePr>
        <p:xfrm>
          <a:off x="6567056" y="1825625"/>
          <a:ext cx="3920836" cy="2874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836">
                  <a:extLst>
                    <a:ext uri="{9D8B030D-6E8A-4147-A177-3AD203B41FA5}">
                      <a16:colId xmlns:a16="http://schemas.microsoft.com/office/drawing/2014/main" val="1815935535"/>
                    </a:ext>
                  </a:extLst>
                </a:gridCol>
              </a:tblGrid>
              <a:tr h="2874642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</a:t>
                      </a:r>
                      <a:r>
                        <a:rPr lang="en-US" sz="4000" dirty="0" err="1" smtClean="0"/>
                        <a:t>দলীয়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কাজ</a:t>
                      </a:r>
                      <a:endParaRPr lang="en-US" sz="4000" dirty="0" smtClean="0"/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r=3 , 𝜃=𝜋/3  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হলে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বৃত্ত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চাপের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দৈর্ঘ্য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এবং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বৃত্তকলার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ক্ষেত্রফল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নির্নয়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</a:rPr>
                        <a:t>কর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।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93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6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কাজ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560618" y="2064327"/>
            <a:ext cx="3020291" cy="30064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endCxn id="3" idx="6"/>
          </p:cNvCxnSpPr>
          <p:nvPr/>
        </p:nvCxnSpPr>
        <p:spPr>
          <a:xfrm>
            <a:off x="5070763" y="3567545"/>
            <a:ext cx="151014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70763" y="2216727"/>
            <a:ext cx="651164" cy="1350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21927" y="2216727"/>
            <a:ext cx="0" cy="1350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80909" y="3567545"/>
            <a:ext cx="181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1" y="3535279"/>
            <a:ext cx="34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97235" y="3535279"/>
            <a:ext cx="48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59579" y="1904432"/>
            <a:ext cx="51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73436" y="2647403"/>
            <a:ext cx="63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84272" y="3770189"/>
            <a:ext cx="62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50873" y="3535279"/>
            <a:ext cx="37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60816" y="3198214"/>
            <a:ext cx="87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𝜃=𝜋/3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34540" y="5440095"/>
            <a:ext cx="5032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ABC </a:t>
            </a:r>
            <a:r>
              <a:rPr lang="en-US" sz="3600" dirty="0" err="1" smtClean="0">
                <a:solidFill>
                  <a:srgbClr val="002060"/>
                </a:solidFill>
              </a:rPr>
              <a:t>অংশের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ক্ষেত্রফল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নির্নয়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</a:t>
            </a:r>
            <a:r>
              <a:rPr lang="en-US" sz="3600" dirty="0" smtClean="0">
                <a:solidFill>
                  <a:srgbClr val="002060"/>
                </a:solidFill>
              </a:rPr>
              <a:t>।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262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Vrinda</vt:lpstr>
      <vt:lpstr>Office Theme</vt:lpstr>
      <vt:lpstr>সকলকে স্বাগতম</vt:lpstr>
      <vt:lpstr>                              শিক্ষক পরিচিতি</vt:lpstr>
      <vt:lpstr>                          পাঠ পরিচিতি</vt:lpstr>
      <vt:lpstr>                 পূর্বজ্ঞান যাচাই</vt:lpstr>
      <vt:lpstr>                     পাঠ ঘোষনা </vt:lpstr>
      <vt:lpstr>                    শিখন ফল </vt:lpstr>
      <vt:lpstr>                             পাঠ উপস্থাপন </vt:lpstr>
      <vt:lpstr>                  মূল্যায়ন</vt:lpstr>
      <vt:lpstr>                     বাড়ির কাজ</vt:lpstr>
      <vt:lpstr>                    সকলকেই ধন্যবাদ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সকলকে স্বাগতম</dc:title>
  <dc:creator>Hewlett-Packard Company</dc:creator>
  <cp:lastModifiedBy>Hewlett-Packard Company</cp:lastModifiedBy>
  <cp:revision>41</cp:revision>
  <dcterms:created xsi:type="dcterms:W3CDTF">2019-11-06T05:56:22Z</dcterms:created>
  <dcterms:modified xsi:type="dcterms:W3CDTF">2019-11-11T05:38:41Z</dcterms:modified>
</cp:coreProperties>
</file>