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32588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272011"/>
            <a:ext cx="9944100" cy="2705947"/>
          </a:xfrm>
        </p:spPr>
        <p:txBody>
          <a:bodyPr anchor="b"/>
          <a:lstStyle>
            <a:lvl1pPr algn="ctr">
              <a:defRPr sz="65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4082310"/>
            <a:ext cx="9944100" cy="1876530"/>
          </a:xfrm>
        </p:spPr>
        <p:txBody>
          <a:bodyPr/>
          <a:lstStyle>
            <a:lvl1pPr marL="0" indent="0" algn="ctr">
              <a:buNone/>
              <a:defRPr sz="2610"/>
            </a:lvl1pPr>
            <a:lvl2pPr marL="497205" indent="0" algn="ctr">
              <a:buNone/>
              <a:defRPr sz="2175"/>
            </a:lvl2pPr>
            <a:lvl3pPr marL="994410" indent="0" algn="ctr">
              <a:buNone/>
              <a:defRPr sz="1958"/>
            </a:lvl3pPr>
            <a:lvl4pPr marL="1491615" indent="0" algn="ctr">
              <a:buNone/>
              <a:defRPr sz="1740"/>
            </a:lvl4pPr>
            <a:lvl5pPr marL="1988820" indent="0" algn="ctr">
              <a:buNone/>
              <a:defRPr sz="1740"/>
            </a:lvl5pPr>
            <a:lvl6pPr marL="2486025" indent="0" algn="ctr">
              <a:buNone/>
              <a:defRPr sz="1740"/>
            </a:lvl6pPr>
            <a:lvl7pPr marL="2983230" indent="0" algn="ctr">
              <a:buNone/>
              <a:defRPr sz="1740"/>
            </a:lvl7pPr>
            <a:lvl8pPr marL="3480435" indent="0" algn="ctr">
              <a:buNone/>
              <a:defRPr sz="1740"/>
            </a:lvl8pPr>
            <a:lvl9pPr marL="3977640" indent="0" algn="ctr">
              <a:buNone/>
              <a:defRPr sz="17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5A05-B4AC-493A-9E50-188550EAE17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DB21-FC86-4A4D-B4FC-643C88C8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5A05-B4AC-493A-9E50-188550EAE17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DB21-FC86-4A4D-B4FC-643C88C8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6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8329" y="413808"/>
            <a:ext cx="2858929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1543" y="413808"/>
            <a:ext cx="8411051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5A05-B4AC-493A-9E50-188550EAE17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DB21-FC86-4A4D-B4FC-643C88C8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5A05-B4AC-493A-9E50-188550EAE17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DB21-FC86-4A4D-B4FC-643C88C8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4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37" y="1937704"/>
            <a:ext cx="11435715" cy="3233102"/>
          </a:xfrm>
        </p:spPr>
        <p:txBody>
          <a:bodyPr anchor="b"/>
          <a:lstStyle>
            <a:lvl1pPr>
              <a:defRPr sz="65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637" y="5201392"/>
            <a:ext cx="11435715" cy="1700212"/>
          </a:xfrm>
        </p:spPr>
        <p:txBody>
          <a:bodyPr/>
          <a:lstStyle>
            <a:lvl1pPr marL="0" indent="0">
              <a:buNone/>
              <a:defRPr sz="2610">
                <a:solidFill>
                  <a:schemeClr val="tx1">
                    <a:tint val="75000"/>
                  </a:schemeClr>
                </a:solidFill>
              </a:defRPr>
            </a:lvl1pPr>
            <a:lvl2pPr marL="497205" indent="0">
              <a:buNone/>
              <a:defRPr sz="2175">
                <a:solidFill>
                  <a:schemeClr val="tx1">
                    <a:tint val="75000"/>
                  </a:schemeClr>
                </a:solidFill>
              </a:defRPr>
            </a:lvl2pPr>
            <a:lvl3pPr marL="994410" indent="0">
              <a:buNone/>
              <a:defRPr sz="1958">
                <a:solidFill>
                  <a:schemeClr val="tx1">
                    <a:tint val="75000"/>
                  </a:schemeClr>
                </a:solidFill>
              </a:defRPr>
            </a:lvl3pPr>
            <a:lvl4pPr marL="149161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4pPr>
            <a:lvl5pPr marL="198882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5pPr>
            <a:lvl6pPr marL="248602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6pPr>
            <a:lvl7pPr marL="298323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7pPr>
            <a:lvl8pPr marL="348043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8pPr>
            <a:lvl9pPr marL="397764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5A05-B4AC-493A-9E50-188550EAE17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DB21-FC86-4A4D-B4FC-643C88C8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5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543" y="2069042"/>
            <a:ext cx="563499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2268" y="2069042"/>
            <a:ext cx="563499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5A05-B4AC-493A-9E50-188550EAE17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DB21-FC86-4A4D-B4FC-643C88C8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6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69" y="413809"/>
            <a:ext cx="11435715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270" y="1905318"/>
            <a:ext cx="5609093" cy="933767"/>
          </a:xfrm>
        </p:spPr>
        <p:txBody>
          <a:bodyPr anchor="b"/>
          <a:lstStyle>
            <a:lvl1pPr marL="0" indent="0">
              <a:buNone/>
              <a:defRPr sz="2610" b="1"/>
            </a:lvl1pPr>
            <a:lvl2pPr marL="497205" indent="0">
              <a:buNone/>
              <a:defRPr sz="2175" b="1"/>
            </a:lvl2pPr>
            <a:lvl3pPr marL="994410" indent="0">
              <a:buNone/>
              <a:defRPr sz="1958" b="1"/>
            </a:lvl3pPr>
            <a:lvl4pPr marL="1491615" indent="0">
              <a:buNone/>
              <a:defRPr sz="1740" b="1"/>
            </a:lvl4pPr>
            <a:lvl5pPr marL="1988820" indent="0">
              <a:buNone/>
              <a:defRPr sz="1740" b="1"/>
            </a:lvl5pPr>
            <a:lvl6pPr marL="2486025" indent="0">
              <a:buNone/>
              <a:defRPr sz="1740" b="1"/>
            </a:lvl6pPr>
            <a:lvl7pPr marL="2983230" indent="0">
              <a:buNone/>
              <a:defRPr sz="1740" b="1"/>
            </a:lvl7pPr>
            <a:lvl8pPr marL="3480435" indent="0">
              <a:buNone/>
              <a:defRPr sz="1740" b="1"/>
            </a:lvl8pPr>
            <a:lvl9pPr marL="3977640" indent="0">
              <a:buNone/>
              <a:defRPr sz="17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270" y="2839085"/>
            <a:ext cx="5609093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12267" y="1905318"/>
            <a:ext cx="5636717" cy="933767"/>
          </a:xfrm>
        </p:spPr>
        <p:txBody>
          <a:bodyPr anchor="b"/>
          <a:lstStyle>
            <a:lvl1pPr marL="0" indent="0">
              <a:buNone/>
              <a:defRPr sz="2610" b="1"/>
            </a:lvl1pPr>
            <a:lvl2pPr marL="497205" indent="0">
              <a:buNone/>
              <a:defRPr sz="2175" b="1"/>
            </a:lvl2pPr>
            <a:lvl3pPr marL="994410" indent="0">
              <a:buNone/>
              <a:defRPr sz="1958" b="1"/>
            </a:lvl3pPr>
            <a:lvl4pPr marL="1491615" indent="0">
              <a:buNone/>
              <a:defRPr sz="1740" b="1"/>
            </a:lvl4pPr>
            <a:lvl5pPr marL="1988820" indent="0">
              <a:buNone/>
              <a:defRPr sz="1740" b="1"/>
            </a:lvl5pPr>
            <a:lvl6pPr marL="2486025" indent="0">
              <a:buNone/>
              <a:defRPr sz="1740" b="1"/>
            </a:lvl6pPr>
            <a:lvl7pPr marL="2983230" indent="0">
              <a:buNone/>
              <a:defRPr sz="1740" b="1"/>
            </a:lvl7pPr>
            <a:lvl8pPr marL="3480435" indent="0">
              <a:buNone/>
              <a:defRPr sz="1740" b="1"/>
            </a:lvl8pPr>
            <a:lvl9pPr marL="3977640" indent="0">
              <a:buNone/>
              <a:defRPr sz="17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2267" y="2839085"/>
            <a:ext cx="5636717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5A05-B4AC-493A-9E50-188550EAE17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DB21-FC86-4A4D-B4FC-643C88C8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4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5A05-B4AC-493A-9E50-188550EAE17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DB21-FC86-4A4D-B4FC-643C88C8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8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5A05-B4AC-493A-9E50-188550EAE17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DB21-FC86-4A4D-B4FC-643C88C8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8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70" y="518160"/>
            <a:ext cx="4276308" cy="1813560"/>
          </a:xfrm>
        </p:spPr>
        <p:txBody>
          <a:bodyPr anchor="b"/>
          <a:lstStyle>
            <a:lvl1pPr>
              <a:defRPr sz="3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6717" y="1119082"/>
            <a:ext cx="6712268" cy="5523442"/>
          </a:xfrm>
        </p:spPr>
        <p:txBody>
          <a:bodyPr/>
          <a:lstStyle>
            <a:lvl1pPr>
              <a:defRPr sz="3480"/>
            </a:lvl1pPr>
            <a:lvl2pPr>
              <a:defRPr sz="3045"/>
            </a:lvl2pPr>
            <a:lvl3pPr>
              <a:defRPr sz="261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270" y="2331720"/>
            <a:ext cx="4276308" cy="4319800"/>
          </a:xfrm>
        </p:spPr>
        <p:txBody>
          <a:bodyPr/>
          <a:lstStyle>
            <a:lvl1pPr marL="0" indent="0">
              <a:buNone/>
              <a:defRPr sz="1740"/>
            </a:lvl1pPr>
            <a:lvl2pPr marL="497205" indent="0">
              <a:buNone/>
              <a:defRPr sz="1523"/>
            </a:lvl2pPr>
            <a:lvl3pPr marL="994410" indent="0">
              <a:buNone/>
              <a:defRPr sz="1305"/>
            </a:lvl3pPr>
            <a:lvl4pPr marL="1491615" indent="0">
              <a:buNone/>
              <a:defRPr sz="1088"/>
            </a:lvl4pPr>
            <a:lvl5pPr marL="1988820" indent="0">
              <a:buNone/>
              <a:defRPr sz="1088"/>
            </a:lvl5pPr>
            <a:lvl6pPr marL="2486025" indent="0">
              <a:buNone/>
              <a:defRPr sz="1088"/>
            </a:lvl6pPr>
            <a:lvl7pPr marL="2983230" indent="0">
              <a:buNone/>
              <a:defRPr sz="1088"/>
            </a:lvl7pPr>
            <a:lvl8pPr marL="3480435" indent="0">
              <a:buNone/>
              <a:defRPr sz="1088"/>
            </a:lvl8pPr>
            <a:lvl9pPr marL="3977640" indent="0">
              <a:buNone/>
              <a:defRPr sz="108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5A05-B4AC-493A-9E50-188550EAE17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DB21-FC86-4A4D-B4FC-643C88C8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70" y="518160"/>
            <a:ext cx="4276308" cy="1813560"/>
          </a:xfrm>
        </p:spPr>
        <p:txBody>
          <a:bodyPr anchor="b"/>
          <a:lstStyle>
            <a:lvl1pPr>
              <a:defRPr sz="3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36717" y="1119082"/>
            <a:ext cx="6712268" cy="5523442"/>
          </a:xfrm>
        </p:spPr>
        <p:txBody>
          <a:bodyPr anchor="t"/>
          <a:lstStyle>
            <a:lvl1pPr marL="0" indent="0">
              <a:buNone/>
              <a:defRPr sz="3480"/>
            </a:lvl1pPr>
            <a:lvl2pPr marL="497205" indent="0">
              <a:buNone/>
              <a:defRPr sz="3045"/>
            </a:lvl2pPr>
            <a:lvl3pPr marL="994410" indent="0">
              <a:buNone/>
              <a:defRPr sz="2610"/>
            </a:lvl3pPr>
            <a:lvl4pPr marL="1491615" indent="0">
              <a:buNone/>
              <a:defRPr sz="2175"/>
            </a:lvl4pPr>
            <a:lvl5pPr marL="1988820" indent="0">
              <a:buNone/>
              <a:defRPr sz="2175"/>
            </a:lvl5pPr>
            <a:lvl6pPr marL="2486025" indent="0">
              <a:buNone/>
              <a:defRPr sz="2175"/>
            </a:lvl6pPr>
            <a:lvl7pPr marL="2983230" indent="0">
              <a:buNone/>
              <a:defRPr sz="2175"/>
            </a:lvl7pPr>
            <a:lvl8pPr marL="3480435" indent="0">
              <a:buNone/>
              <a:defRPr sz="2175"/>
            </a:lvl8pPr>
            <a:lvl9pPr marL="3977640" indent="0">
              <a:buNone/>
              <a:defRPr sz="21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270" y="2331720"/>
            <a:ext cx="4276308" cy="4319800"/>
          </a:xfrm>
        </p:spPr>
        <p:txBody>
          <a:bodyPr/>
          <a:lstStyle>
            <a:lvl1pPr marL="0" indent="0">
              <a:buNone/>
              <a:defRPr sz="1740"/>
            </a:lvl1pPr>
            <a:lvl2pPr marL="497205" indent="0">
              <a:buNone/>
              <a:defRPr sz="1523"/>
            </a:lvl2pPr>
            <a:lvl3pPr marL="994410" indent="0">
              <a:buNone/>
              <a:defRPr sz="1305"/>
            </a:lvl3pPr>
            <a:lvl4pPr marL="1491615" indent="0">
              <a:buNone/>
              <a:defRPr sz="1088"/>
            </a:lvl4pPr>
            <a:lvl5pPr marL="1988820" indent="0">
              <a:buNone/>
              <a:defRPr sz="1088"/>
            </a:lvl5pPr>
            <a:lvl6pPr marL="2486025" indent="0">
              <a:buNone/>
              <a:defRPr sz="1088"/>
            </a:lvl6pPr>
            <a:lvl7pPr marL="2983230" indent="0">
              <a:buNone/>
              <a:defRPr sz="1088"/>
            </a:lvl7pPr>
            <a:lvl8pPr marL="3480435" indent="0">
              <a:buNone/>
              <a:defRPr sz="1088"/>
            </a:lvl8pPr>
            <a:lvl9pPr marL="3977640" indent="0">
              <a:buNone/>
              <a:defRPr sz="108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5A05-B4AC-493A-9E50-188550EAE17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DB21-FC86-4A4D-B4FC-643C88C8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543" y="413809"/>
            <a:ext cx="11435715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543" y="2069042"/>
            <a:ext cx="11435715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543" y="7203864"/>
            <a:ext cx="29832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A5A05-B4AC-493A-9E50-188550EAE17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1978" y="7203864"/>
            <a:ext cx="447484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4028" y="7203864"/>
            <a:ext cx="29832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DDB21-FC86-4A4D-B4FC-643C88C8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94410" rtl="0" eaLnBrk="1" latinLnBrk="0" hangingPunct="1">
        <a:lnSpc>
          <a:spcPct val="90000"/>
        </a:lnSpc>
        <a:spcBef>
          <a:spcPct val="0"/>
        </a:spcBef>
        <a:buNone/>
        <a:defRPr sz="47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603" indent="-248603" algn="l" defTabSz="994410" rtl="0" eaLnBrk="1" latinLnBrk="0" hangingPunct="1">
        <a:lnSpc>
          <a:spcPct val="90000"/>
        </a:lnSpc>
        <a:spcBef>
          <a:spcPts val="1088"/>
        </a:spcBef>
        <a:buFont typeface="Arial" panose="020B0604020202020204" pitchFamily="34" charset="0"/>
        <a:buChar char="•"/>
        <a:defRPr sz="3045" kern="1200">
          <a:solidFill>
            <a:schemeClr val="tx1"/>
          </a:solidFill>
          <a:latin typeface="+mn-lt"/>
          <a:ea typeface="+mn-ea"/>
          <a:cs typeface="+mn-cs"/>
        </a:defRPr>
      </a:lvl1pPr>
      <a:lvl2pPr marL="74580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610" kern="1200">
          <a:solidFill>
            <a:schemeClr val="tx1"/>
          </a:solidFill>
          <a:latin typeface="+mn-lt"/>
          <a:ea typeface="+mn-ea"/>
          <a:cs typeface="+mn-cs"/>
        </a:defRPr>
      </a:lvl2pPr>
      <a:lvl3pPr marL="124301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74021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4pPr>
      <a:lvl5pPr marL="223742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5pPr>
      <a:lvl6pPr marL="273462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6pPr>
      <a:lvl7pPr marL="323183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7pPr>
      <a:lvl8pPr marL="372903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8pPr>
      <a:lvl9pPr marL="422624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1pPr>
      <a:lvl2pPr marL="49720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2pPr>
      <a:lvl3pPr marL="99441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3pPr>
      <a:lvl4pPr marL="149161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4pPr>
      <a:lvl5pPr marL="198882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5pPr>
      <a:lvl6pPr marL="248602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6pPr>
      <a:lvl7pPr marL="298323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7pPr>
      <a:lvl8pPr marL="348043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8pPr>
      <a:lvl9pPr marL="397764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7.jpeg"/><Relationship Id="rId7" Type="http://schemas.openxmlformats.org/officeDocument/2006/relationships/image" Target="../media/image8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image" Target="../media/image4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321560" y="1265696"/>
            <a:ext cx="7233920" cy="1300480"/>
          </a:xfrm>
          <a:prstGeom prst="ribbon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5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8534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en-US" sz="2233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and flower 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652" y="3043646"/>
            <a:ext cx="8618361" cy="37592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13258800" cy="7772400"/>
          </a:xfrm>
          <a:prstGeom prst="frame">
            <a:avLst>
              <a:gd name="adj1" fmla="val 5245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772401"/>
          </a:xfrm>
          <a:prstGeom prst="frame">
            <a:avLst>
              <a:gd name="adj1" fmla="val 42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23786" y="2164767"/>
            <a:ext cx="1834259" cy="16304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58046" y="3809784"/>
            <a:ext cx="1019037" cy="91711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5" name="Rectangle 4"/>
          <p:cNvSpPr/>
          <p:nvPr/>
        </p:nvSpPr>
        <p:spPr>
          <a:xfrm>
            <a:off x="10458042" y="2164767"/>
            <a:ext cx="1019038" cy="163045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6" name="Rectangle 5"/>
          <p:cNvSpPr/>
          <p:nvPr/>
        </p:nvSpPr>
        <p:spPr>
          <a:xfrm>
            <a:off x="8623785" y="3795225"/>
            <a:ext cx="1819700" cy="93167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7" name="TextBox 6"/>
          <p:cNvSpPr txBox="1"/>
          <p:nvPr/>
        </p:nvSpPr>
        <p:spPr>
          <a:xfrm>
            <a:off x="9291630" y="1378650"/>
            <a:ext cx="858898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20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83246" y="2383129"/>
            <a:ext cx="58230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20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65665" y="1422320"/>
            <a:ext cx="625971" cy="81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93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1484" y="3755856"/>
            <a:ext cx="634838" cy="81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93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93441" y="4499502"/>
            <a:ext cx="96080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20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93546" y="2434081"/>
            <a:ext cx="698755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20" dirty="0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93547" y="3868015"/>
            <a:ext cx="698754" cy="81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93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65656" y="4586847"/>
            <a:ext cx="698781" cy="81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93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206093" y="2434079"/>
                <a:ext cx="902573" cy="814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693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693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693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693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448" y="2067636"/>
                <a:ext cx="846162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676400" y="3868007"/>
                <a:ext cx="757017" cy="814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693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693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4693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693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6400" y="3868007"/>
                <a:ext cx="757017" cy="81451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9220651" y="3868007"/>
            <a:ext cx="902573" cy="81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93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ab</a:t>
            </a:r>
            <a:endParaRPr lang="en-US" sz="4693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03617" y="2434079"/>
            <a:ext cx="1077274" cy="81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93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ab</a:t>
            </a:r>
            <a:endParaRPr lang="en-US" sz="4693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07935" y="3668090"/>
                <a:ext cx="670253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IN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𝑎𝑏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𝑎𝑏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𝑎𝑏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935" y="3668090"/>
                <a:ext cx="6702530" cy="1323439"/>
              </a:xfrm>
              <a:prstGeom prst="rect">
                <a:avLst/>
              </a:prstGeom>
              <a:blipFill rotWithShape="0">
                <a:blip r:embed="rId9"/>
                <a:stretch>
                  <a:fillRect t="-8295" b="-17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49680" y="1524000"/>
                <a:ext cx="6459246" cy="133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IN" sz="4000" b="1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1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4000" b="1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  <m:r>
                          <a:rPr lang="en-US" sz="4000" b="1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u="sng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000" b="1" i="1" u="sng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000" b="1" i="1" u="sng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𝒂𝒃</m:t>
                    </m:r>
                    <m:r>
                      <a:rPr lang="en-US" sz="4000" b="1" i="1" u="sng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u="sng" dirty="0"/>
                  <a:t> </a:t>
                </a:r>
              </a:p>
              <a:p>
                <a:r>
                  <a:rPr lang="en-US" sz="4000" b="1" u="sng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b="1" u="sng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u="sng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4000" b="1" u="sng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b="1" u="sng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ঃ </a:t>
                </a:r>
                <a:endParaRPr lang="en-US" sz="4000" b="1" u="sng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" y="1524000"/>
                <a:ext cx="6459246" cy="1337354"/>
              </a:xfrm>
              <a:prstGeom prst="rect">
                <a:avLst/>
              </a:prstGeom>
              <a:blipFill rotWithShape="0">
                <a:blip r:embed="rId10"/>
                <a:stretch>
                  <a:fillRect l="-3302" t="-7306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7983246" y="2067339"/>
            <a:ext cx="0" cy="33124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08666" y="1457742"/>
            <a:ext cx="567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8041484" y="2983557"/>
            <a:ext cx="5350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6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772400"/>
          </a:xfrm>
          <a:prstGeom prst="frame">
            <a:avLst>
              <a:gd name="adj1" fmla="val 446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15440" y="1386840"/>
                <a:ext cx="10287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</m:oMath>
                </a14:m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+ 3 </a:t>
                </a:r>
                <a:r>
                  <a:rPr lang="en-US" sz="44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এর</a:t>
                </a:r>
                <a:r>
                  <a:rPr lang="en-US" sz="4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বর্গ</a:t>
                </a:r>
                <a:r>
                  <a:rPr lang="en-US" sz="4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endParaRPr lang="en-US" sz="4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40" y="1386840"/>
                <a:ext cx="102870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2133" t="-2142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31132" y="2156281"/>
                <a:ext cx="7562348" cy="2904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𝓍</m:t>
                        </m:r>
                        <m:r>
                          <m:rPr>
                            <m:nor/>
                          </m:rPr>
                          <a:rPr lang="en-US" sz="4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US" sz="4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44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𝓍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I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  <m:d>
                      <m:dPr>
                        <m:begChr m:val="["/>
                        <m:endChr m:val="]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bn-I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বর্গ</m:t>
                        </m:r>
                        <m:r>
                          <a:rPr lang="bn-I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করে</m:t>
                        </m:r>
                        <m:r>
                          <a:rPr lang="bn-I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𝓍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2 . </a:t>
                </a:r>
                <a:r>
                  <a: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</m:oMath>
                </a14:m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. 3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b="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36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36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</m:oMath>
                </a14:m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+ </a:t>
                </a:r>
                <a:r>
                  <a: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9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132" y="2156281"/>
                <a:ext cx="7562348" cy="2904257"/>
              </a:xfrm>
              <a:prstGeom prst="rect">
                <a:avLst/>
              </a:prstGeom>
              <a:blipFill rotWithShape="0">
                <a:blip r:embed="rId4"/>
                <a:stretch>
                  <a:fillRect l="-3304" t="-3992" b="-6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085814" y="3498574"/>
                <a:ext cx="4784035" cy="1204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bn-IN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3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𝒂𝒃</m:t>
                          </m:r>
                          <m:r>
                            <a:rPr lang="en-US" sz="32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bn-IN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32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সূত্র প্রয়োগ করে  </m:t>
                          </m:r>
                        </m:e>
                      </m:d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14" y="3498574"/>
                <a:ext cx="4784035" cy="12040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11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772400"/>
          </a:xfrm>
          <a:prstGeom prst="frame">
            <a:avLst>
              <a:gd name="adj1" fmla="val 446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40480" y="910352"/>
            <a:ext cx="4754880" cy="1508760"/>
            <a:chOff x="3840480" y="1199912"/>
            <a:chExt cx="4754880" cy="1508760"/>
          </a:xfrm>
        </p:grpSpPr>
        <p:sp>
          <p:nvSpPr>
            <p:cNvPr id="3" name="Horizontal Scroll 2"/>
            <p:cNvSpPr/>
            <p:nvPr/>
          </p:nvSpPr>
          <p:spPr>
            <a:xfrm>
              <a:off x="3840480" y="1199912"/>
              <a:ext cx="4724400" cy="1508760"/>
            </a:xfrm>
            <a:prstGeom prst="horizontalScroll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63440" y="1524000"/>
              <a:ext cx="39319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15588" y="6035040"/>
                <a:ext cx="6158158" cy="76944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করঃ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𝓍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588" y="6035040"/>
                <a:ext cx="6158158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3663" t="-20635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88" y="2726928"/>
            <a:ext cx="6158158" cy="3240087"/>
          </a:xfrm>
          <a:prstGeom prst="rect">
            <a:avLst/>
          </a:prstGeom>
          <a:ln w="22225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32088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772400"/>
          </a:xfrm>
          <a:prstGeom prst="frame">
            <a:avLst>
              <a:gd name="adj1" fmla="val 4657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89960" y="1447800"/>
            <a:ext cx="4617720" cy="1447800"/>
            <a:chOff x="3489960" y="1447800"/>
            <a:chExt cx="4617720" cy="1447800"/>
          </a:xfrm>
        </p:grpSpPr>
        <p:sp>
          <p:nvSpPr>
            <p:cNvPr id="3" name="Wave 2"/>
            <p:cNvSpPr/>
            <p:nvPr/>
          </p:nvSpPr>
          <p:spPr>
            <a:xfrm>
              <a:off x="3489960" y="1447800"/>
              <a:ext cx="4069080" cy="1447800"/>
            </a:xfrm>
            <a:prstGeom prst="wav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51960" y="1447800"/>
              <a:ext cx="38557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r>
                <a:rPr lang="en-US" sz="5400" b="1" i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5400" b="1" i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i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5400" b="1" i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1" i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55520" y="3489960"/>
                <a:ext cx="69646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bn-IN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এর</a:t>
                </a:r>
                <a:r>
                  <a:rPr lang="en-US" sz="4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বর্গ</a:t>
                </a:r>
                <a:r>
                  <a:rPr lang="en-US" sz="4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কর</a:t>
                </a:r>
                <a:r>
                  <a:rPr lang="en-US" sz="4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endParaRPr lang="en-US" sz="4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520" y="3489960"/>
                <a:ext cx="6964680" cy="769441"/>
              </a:xfrm>
              <a:prstGeom prst="rect">
                <a:avLst/>
              </a:prstGeom>
              <a:blipFill rotWithShape="0">
                <a:blip r:embed="rId4"/>
                <a:stretch>
                  <a:fillRect t="-2142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3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772400"/>
          </a:xfrm>
          <a:prstGeom prst="frame">
            <a:avLst>
              <a:gd name="adj1" fmla="val 5049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14800" y="1008492"/>
            <a:ext cx="4556760" cy="1188720"/>
            <a:chOff x="4114800" y="1264920"/>
            <a:chExt cx="4556760" cy="1188720"/>
          </a:xfrm>
        </p:grpSpPr>
        <p:sp>
          <p:nvSpPr>
            <p:cNvPr id="3" name="Vertical Scroll 2"/>
            <p:cNvSpPr/>
            <p:nvPr/>
          </p:nvSpPr>
          <p:spPr>
            <a:xfrm>
              <a:off x="4114800" y="1264920"/>
              <a:ext cx="4556760" cy="1188720"/>
            </a:xfrm>
            <a:prstGeom prst="verticalScroll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05400" y="1432560"/>
              <a:ext cx="35509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600" y="2256848"/>
                <a:ext cx="10576560" cy="5165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১)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এর বর্গ নিম্নের কোনটি ? 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খ)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e>
                      <m:sup>
                        <m:r>
                          <a:rPr lang="en-US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গ)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36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e>
                      <m:sup>
                        <m:r>
                          <a:rPr lang="en-US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ঘ)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36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e>
                      <m:sup>
                        <m:r>
                          <a:rPr lang="en-US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</m:oMath>
                </a14:m>
                <a:endParaRPr lang="bn-IN" sz="4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bn-IN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y</m:t>
                        </m:r>
                      </m:e>
                    </m:d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বর্গ  কোনটি ? 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9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+30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𝑥𝑦</m:t>
                    </m:r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+25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+15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𝑥𝑦</m:t>
                    </m:r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25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গ)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+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30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25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+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25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৩)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110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বর্গ কত ?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1210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খ) 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2200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গ)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12100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ঘ)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121000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</a:p>
              <a:p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256848"/>
                <a:ext cx="10576560" cy="5165388"/>
              </a:xfrm>
              <a:prstGeom prst="rect">
                <a:avLst/>
              </a:prstGeom>
              <a:blipFill rotWithShape="0">
                <a:blip r:embed="rId4"/>
                <a:stretch>
                  <a:fillRect l="-2017" t="-1887"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ultiply 6"/>
          <p:cNvSpPr/>
          <p:nvPr/>
        </p:nvSpPr>
        <p:spPr>
          <a:xfrm>
            <a:off x="1371600" y="3014872"/>
            <a:ext cx="70104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3352800" y="2953912"/>
            <a:ext cx="655320" cy="59436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5394960" y="2938672"/>
            <a:ext cx="594360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7848600" y="3028124"/>
                <a:ext cx="624840" cy="533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3028124"/>
                <a:ext cx="624840" cy="5334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6979920" y="4900656"/>
                <a:ext cx="594360" cy="47244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920" y="4900656"/>
                <a:ext cx="594360" cy="472440"/>
              </a:xfrm>
              <a:prstGeom prst="ellipse">
                <a:avLst/>
              </a:prstGeom>
              <a:blipFill rotWithShape="0">
                <a:blip r:embed="rId6"/>
                <a:stretch>
                  <a:fillRect t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5318760" y="6070160"/>
                <a:ext cx="563880" cy="50292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760" y="6070160"/>
                <a:ext cx="563880" cy="502920"/>
              </a:xfrm>
              <a:prstGeom prst="ellipse">
                <a:avLst/>
              </a:prstGeom>
              <a:blipFill rotWithShape="0">
                <a:blip r:embed="rId7"/>
                <a:stretch>
                  <a:fillRect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ultiply 12"/>
          <p:cNvSpPr/>
          <p:nvPr/>
        </p:nvSpPr>
        <p:spPr>
          <a:xfrm>
            <a:off x="1325880" y="4186364"/>
            <a:ext cx="701040" cy="6400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6842760" y="4157872"/>
            <a:ext cx="731520" cy="6553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1325880" y="4843672"/>
            <a:ext cx="701040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1325880" y="6030404"/>
            <a:ext cx="701040" cy="5638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3291840" y="6013176"/>
            <a:ext cx="655320" cy="5638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7574280" y="6030404"/>
            <a:ext cx="640080" cy="5638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0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772400"/>
          </a:xfrm>
          <a:prstGeom prst="frame">
            <a:avLst>
              <a:gd name="adj1" fmla="val 42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75227" y="1219200"/>
            <a:ext cx="8363234" cy="1508760"/>
            <a:chOff x="2175227" y="1219200"/>
            <a:chExt cx="8363234" cy="1508760"/>
          </a:xfrm>
        </p:grpSpPr>
        <p:sp>
          <p:nvSpPr>
            <p:cNvPr id="3" name="Up Ribbon 2"/>
            <p:cNvSpPr/>
            <p:nvPr/>
          </p:nvSpPr>
          <p:spPr>
            <a:xfrm>
              <a:off x="2175227" y="1219200"/>
              <a:ext cx="8363234" cy="1508760"/>
            </a:xfrm>
            <a:prstGeom prst="ribbon2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93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93920" y="1402080"/>
              <a:ext cx="4389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বাড়ীর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03120" y="3200400"/>
                <a:ext cx="92202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সূত্রের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সাহায্যে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করঃ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</m:oMath>
                </a14:m>
                <a:endParaRPr lang="en-US" sz="4400" b="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597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606 </a:t>
                </a:r>
                <a:endPara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20" y="3200400"/>
                <a:ext cx="9220200" cy="2800767"/>
              </a:xfrm>
              <a:prstGeom prst="rect">
                <a:avLst/>
              </a:prstGeom>
              <a:blipFill rotWithShape="0">
                <a:blip r:embed="rId4"/>
                <a:stretch>
                  <a:fillRect l="-2644" t="-4357" b="-9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4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772400"/>
          </a:xfrm>
          <a:prstGeom prst="frame">
            <a:avLst>
              <a:gd name="adj1" fmla="val 4657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29507" y="1203960"/>
            <a:ext cx="8363234" cy="1280160"/>
            <a:chOff x="2129507" y="1249680"/>
            <a:chExt cx="8363234" cy="1280160"/>
          </a:xfrm>
        </p:grpSpPr>
        <p:sp>
          <p:nvSpPr>
            <p:cNvPr id="3" name="Up Ribbon 2"/>
            <p:cNvSpPr/>
            <p:nvPr/>
          </p:nvSpPr>
          <p:spPr>
            <a:xfrm>
              <a:off x="2129507" y="1249680"/>
              <a:ext cx="8363234" cy="1280160"/>
            </a:xfrm>
            <a:prstGeom prst="ribbon2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93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273040" y="1371600"/>
              <a:ext cx="37947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984" y="2987040"/>
            <a:ext cx="647509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2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 loop="1">
            <p:snd r:embed="rId2" name="explode.wav"/>
          </p:stSnd>
        </p:sndAc>
      </p:transition>
    </mc:Choice>
    <mc:Fallback xmlns="">
      <p:transition spd="slow">
        <p:sndAc>
          <p:stSnd loop="1"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190" y="1188007"/>
            <a:ext cx="6342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1475309" y="2819855"/>
            <a:ext cx="8297839" cy="4200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ফারুক হোসেন</a:t>
            </a:r>
          </a:p>
          <a:p>
            <a:r>
              <a:rPr lang="bn-IN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শিক্ষক(এম.এস.সি) গণিত</a:t>
            </a:r>
          </a:p>
          <a:p>
            <a:r>
              <a:rPr lang="bn-IN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নবিগঞ্জ ইসলামিয়া দাখিল মাদ্রাসা</a:t>
            </a:r>
          </a:p>
          <a:p>
            <a:r>
              <a:rPr lang="bn-IN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সদর , লক্ষীপুর ।</a:t>
            </a:r>
          </a:p>
          <a:p>
            <a:r>
              <a:rPr lang="bn-IN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০১৮৩৭৬২৩৫০৫ </a:t>
            </a:r>
            <a:endParaRPr lang="en-US" sz="4400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693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800" y="2193879"/>
            <a:ext cx="3110366" cy="3974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3258800" cy="7772400"/>
          </a:xfrm>
          <a:prstGeom prst="frame">
            <a:avLst>
              <a:gd name="adj1" fmla="val 5245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94834" y="1259115"/>
            <a:ext cx="6062525" cy="1500941"/>
            <a:chOff x="2775954" y="814005"/>
            <a:chExt cx="6022214" cy="1601338"/>
          </a:xfrm>
        </p:grpSpPr>
        <p:sp>
          <p:nvSpPr>
            <p:cNvPr id="2" name="Horizontal Scroll 1"/>
            <p:cNvSpPr/>
            <p:nvPr/>
          </p:nvSpPr>
          <p:spPr>
            <a:xfrm>
              <a:off x="2775954" y="814005"/>
              <a:ext cx="5619238" cy="1601338"/>
            </a:xfrm>
            <a:prstGeom prst="horizont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34853" y="1119626"/>
              <a:ext cx="5163315" cy="1182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  <a:endParaRPr lang="en-US" sz="6600" b="1" u="sn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567185" y="2863530"/>
            <a:ext cx="6719815" cy="377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৪.১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just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সংখ্যা- ৮০</a:t>
            </a:r>
          </a:p>
          <a:p>
            <a:pPr lvl="1" algn="just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সময় – ৫০ মিনিট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1920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3258800" cy="7772400"/>
          </a:xfrm>
          <a:prstGeom prst="frame">
            <a:avLst>
              <a:gd name="adj1" fmla="val 5049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3258800" cy="7772400"/>
          </a:xfrm>
          <a:prstGeom prst="frame">
            <a:avLst>
              <a:gd name="adj1" fmla="val 5637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29059" y="1621971"/>
            <a:ext cx="2293257" cy="22476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78429" y="1476829"/>
            <a:ext cx="653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4888" y="2362195"/>
            <a:ext cx="6357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বর্গাকৃতি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78429" y="3029861"/>
                <a:ext cx="715554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২) বর্গের প্রত্যেক বাহুর দৈর্ঘ </a:t>
                </a:r>
                <a14:m>
                  <m:oMath xmlns:m="http://schemas.openxmlformats.org/officeDocument/2006/math">
                    <m:r>
                      <a:rPr lang="bn-I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𝓍</m:t>
                    </m:r>
                  </m:oMath>
                </a14:m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হলে এর ক্ষেত্রফল কত হবে ?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29" y="2801259"/>
                <a:ext cx="7155542" cy="1323439"/>
              </a:xfrm>
              <a:prstGeom prst="rect">
                <a:avLst/>
              </a:prstGeom>
              <a:blipFill rotWithShape="0">
                <a:blip r:embed="rId4"/>
                <a:stretch>
                  <a:fillRect l="-2981" t="-7373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63916" y="4307113"/>
                <a:ext cx="43107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IN" sz="4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314" y="4078513"/>
                <a:ext cx="4310743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75235" y="5061852"/>
                <a:ext cx="67781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 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৩)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bn-I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𝓍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? </a:t>
                </a:r>
                <a:r>
                  <a:rPr lang="en-US" sz="4000" dirty="0"/>
                  <a:t>  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33" y="4833252"/>
                <a:ext cx="6778171" cy="707886"/>
              </a:xfrm>
              <a:prstGeom prst="rect">
                <a:avLst/>
              </a:prstGeom>
              <a:blipFill rotWithShape="0">
                <a:blip r:embed="rId6"/>
                <a:stretch>
                  <a:fillRect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578429" y="5758524"/>
            <a:ext cx="378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7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3258800" cy="77724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65167" y="1563916"/>
            <a:ext cx="5210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6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5917" y="3116943"/>
            <a:ext cx="7453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7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6741" y="1725047"/>
            <a:ext cx="4498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39336" y="2861590"/>
                <a:ext cx="914218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5771" indent="-365771">
                  <a:buFont typeface="+mj-lt"/>
                  <a:buAutoNum type="arabicParenR"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কাকে বলে তা বলতে পারবে । </a:t>
                </a:r>
              </a:p>
              <a:p>
                <a:pPr marL="365771" indent="-365771">
                  <a:buFont typeface="+mj-lt"/>
                  <a:buAutoNum type="arabicParenR"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+2ab+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সূত্রটির জ্যামিতিক ব্যাখ্যা লিখতে পারবে । </a:t>
                </a:r>
              </a:p>
              <a:p>
                <a:pPr marL="365771" indent="-365771">
                  <a:buFont typeface="+mj-lt"/>
                  <a:buAutoNum type="arabicParenR"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সূত্রটি প্রয়োগ করে গাণিতিক সমস্যার সমাধান করতে পারবে । 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336" y="2861590"/>
                <a:ext cx="9142180" cy="3477875"/>
              </a:xfrm>
              <a:prstGeom prst="rect">
                <a:avLst/>
              </a:prstGeom>
              <a:blipFill rotWithShape="0">
                <a:blip r:embed="rId2"/>
                <a:stretch>
                  <a:fillRect l="-2600" t="-3503" b="-7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/>
          <p:cNvSpPr/>
          <p:nvPr/>
        </p:nvSpPr>
        <p:spPr>
          <a:xfrm>
            <a:off x="0" y="0"/>
            <a:ext cx="13258800" cy="7772400"/>
          </a:xfrm>
          <a:prstGeom prst="frame">
            <a:avLst>
              <a:gd name="adj1" fmla="val 4461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8239" y="2816333"/>
            <a:ext cx="109118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2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জ্যামিতিতে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 চারটি বাহু ও চারটি কোণ পরস্পর সমান হলে তাকে বর্গ বলে 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3243560" cy="7772400"/>
          </a:xfrm>
          <a:prstGeom prst="frame">
            <a:avLst>
              <a:gd name="adj1" fmla="val 5245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8239" y="4626423"/>
            <a:ext cx="11160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পাটিগণিত / </a:t>
            </a:r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সংখ্যাকে দুইবার গুণ করা হলে ঐ গুণফলকে বর্গ বলে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6771" y="1549400"/>
            <a:ext cx="264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66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624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772400"/>
          </a:xfrm>
          <a:prstGeom prst="frame">
            <a:avLst>
              <a:gd name="adj1" fmla="val 4265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7480" y="1478280"/>
            <a:ext cx="3931920" cy="39471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Minus 4"/>
          <p:cNvSpPr/>
          <p:nvPr/>
        </p:nvSpPr>
        <p:spPr>
          <a:xfrm rot="16200000">
            <a:off x="-365760" y="3200400"/>
            <a:ext cx="5364480" cy="502920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1965960" y="5486400"/>
            <a:ext cx="5364480" cy="502920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58240" y="2941320"/>
            <a:ext cx="906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9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77640" y="5867400"/>
            <a:ext cx="975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9</a:t>
            </a:r>
            <a:endParaRPr lang="en-US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183880" y="2179320"/>
                <a:ext cx="307848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40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=81</a:t>
                </a:r>
                <a:endParaRPr lang="en-US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880" y="2179320"/>
                <a:ext cx="3078480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7129" t="-5660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60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258800" cy="7772400"/>
          </a:xfrm>
          <a:prstGeom prst="frame">
            <a:avLst>
              <a:gd name="adj1" fmla="val 42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8429" y="1331686"/>
            <a:ext cx="184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38087" y="962310"/>
            <a:ext cx="441234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1         =        1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2         =        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4</a:t>
            </a:r>
          </a:p>
          <a:p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3         =        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9</a:t>
            </a:r>
          </a:p>
          <a:p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4 </a:t>
            </a: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       =       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16 </a:t>
            </a:r>
          </a:p>
          <a:p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5         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= </a:t>
            </a: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     25 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6 </a:t>
            </a: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       =       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36 </a:t>
            </a:r>
          </a:p>
          <a:p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7         =       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49 </a:t>
            </a:r>
          </a:p>
          <a:p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8 </a:t>
            </a: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       =       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64 </a:t>
            </a:r>
          </a:p>
          <a:p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9         =       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81 </a:t>
            </a:r>
          </a:p>
          <a:p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10      =       100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5120" y="975360"/>
            <a:ext cx="53797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6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11       =       121 </a:t>
            </a:r>
          </a:p>
          <a:p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12       =       144 </a:t>
            </a:r>
          </a:p>
          <a:p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13       =       169 </a:t>
            </a:r>
          </a:p>
          <a:p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14       =       196 </a:t>
            </a:r>
          </a:p>
          <a:p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15       =       225 </a:t>
            </a:r>
          </a:p>
          <a:p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16       =       256 </a:t>
            </a:r>
          </a:p>
          <a:p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17       =       289 </a:t>
            </a:r>
          </a:p>
          <a:p>
            <a:pPr marL="742950" indent="-742950">
              <a:buAutoNum type="arabicPlain" startAt="18"/>
            </a:pP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    =       324 </a:t>
            </a:r>
          </a:p>
          <a:p>
            <a:pPr marL="742950" indent="-742950">
              <a:buAutoNum type="arabicPlain" startAt="18"/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   =       361  </a:t>
            </a:r>
          </a:p>
          <a:p>
            <a:pPr marL="742950" indent="-742950">
              <a:buAutoNum type="arabicPlain" startAt="18"/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   =       400</a:t>
            </a:r>
          </a:p>
          <a:p>
            <a:pPr marL="742950" indent="-742950">
              <a:buAutoNum type="arabicPlain" startAt="18"/>
            </a:pP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8087" y="1584960"/>
            <a:ext cx="867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8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</TotalTime>
  <Words>235</Words>
  <Application>Microsoft Office PowerPoint</Application>
  <PresentationFormat>Custom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86</cp:revision>
  <dcterms:created xsi:type="dcterms:W3CDTF">2020-03-24T13:43:27Z</dcterms:created>
  <dcterms:modified xsi:type="dcterms:W3CDTF">2020-10-11T13:13:52Z</dcterms:modified>
</cp:coreProperties>
</file>