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  <p:sldId id="266" r:id="rId9"/>
    <p:sldId id="268" r:id="rId10"/>
    <p:sldId id="263" r:id="rId11"/>
    <p:sldId id="267" r:id="rId12"/>
    <p:sldId id="264" r:id="rId13"/>
    <p:sldId id="269" r:id="rId14"/>
    <p:sldId id="270" r:id="rId15"/>
    <p:sldId id="275" r:id="rId16"/>
    <p:sldId id="274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89B27DF5-6173-4608-AC6D-0B2B46904C9D}">
          <p14:sldIdLst>
            <p14:sldId id="256"/>
            <p14:sldId id="258"/>
            <p14:sldId id="259"/>
            <p14:sldId id="257"/>
            <p14:sldId id="262"/>
            <p14:sldId id="260"/>
          </p14:sldIdLst>
        </p14:section>
        <p14:section name="Untitled Section" id="{228C4BFA-37C8-48D4-AD8B-EC3F9B7D414D}">
          <p14:sldIdLst>
            <p14:sldId id="261"/>
            <p14:sldId id="266"/>
            <p14:sldId id="268"/>
            <p14:sldId id="263"/>
            <p14:sldId id="265"/>
            <p14:sldId id="267"/>
            <p14:sldId id="264"/>
            <p14:sldId id="269"/>
            <p14:sldId id="270"/>
            <p14:sldId id="274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80" autoAdjust="0"/>
  </p:normalViewPr>
  <p:slideViewPr>
    <p:cSldViewPr snapToGrid="0">
      <p:cViewPr>
        <p:scale>
          <a:sx n="66" d="100"/>
          <a:sy n="66" d="100"/>
        </p:scale>
        <p:origin x="-402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4D86-AA94-4063-B3F5-7DCD3C49587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90CC9-7650-4749-9F0C-9F5BA0A9D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38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34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743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03252A-C5A0-479F-AA03-B61C1CB9DD94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fkc\Desktop\পাওয়ার পয়েন্ট\ছবি\হেমন্তের ফু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21282"/>
            <a:ext cx="12192000" cy="42386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954162"/>
            <a:ext cx="12192000" cy="29038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8114698"/>
      </p:ext>
    </p:extLst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47859" y="2119105"/>
            <a:ext cx="5093397" cy="1204672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 smtClean="0">
                <a:latin typeface="Nikosh" pitchFamily="2" charset="0"/>
                <a:cs typeface="Nikosh" pitchFamily="2" charset="0"/>
              </a:rPr>
              <a:t>সামাজিক নীতি  পরিকল্পনা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4973" y="188686"/>
            <a:ext cx="4245428" cy="1146629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সমাগ্রিক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কল্যাণ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0677" y="1146639"/>
            <a:ext cx="5926294" cy="1146622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প্রতিকার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উন্নয়ন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29436" y="4209169"/>
            <a:ext cx="4110335" cy="1091948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আর্থ-সামজিক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উন্নয়ন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415324" y="1045051"/>
            <a:ext cx="3556000" cy="1099757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পদ্ধতি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17716" y="5184341"/>
            <a:ext cx="5424658" cy="1129379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সংশোধনমূলক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কার্যক্রম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12381" y="3141792"/>
            <a:ext cx="4562820" cy="1183474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সমাজকল্যাণ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কর্মসূচী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473371" y="2859313"/>
            <a:ext cx="4454654" cy="1163964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সা</a:t>
            </a:r>
            <a:r>
              <a:rPr lang="bn-IN" sz="4400" dirty="0" smtClean="0">
                <a:latin typeface="Nikosh" pitchFamily="2" charset="0"/>
                <a:cs typeface="Nikosh" pitchFamily="2" charset="0"/>
              </a:rPr>
              <a:t>মাজিক গবেষণা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444343" y="1937687"/>
            <a:ext cx="5566226" cy="1091948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স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মা</a:t>
            </a:r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জসংস্কার ও সামাজিক আইন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487886" y="3926092"/>
            <a:ext cx="4441371" cy="1163964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মৌল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মানবিক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524172" y="5181577"/>
            <a:ext cx="4441371" cy="1163964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মানব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উন্নয়ন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393549" y="195963"/>
            <a:ext cx="4535714" cy="1099757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শাখাসমূহ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4781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 r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একক কা</a:t>
            </a:r>
            <a:r>
              <a:rPr lang="en-US" sz="72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</a:t>
            </a:r>
            <a:endParaRPr lang="en-US" sz="48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প্রশ্নঃ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আরমান্ডো মোরেলস এবং ডব্লিউ শেফর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 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 সম্পর্কে কী বলেছেন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উত্তরঃ-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আরমান্ডো মোরেলস এবং ডব্লিউ শেফর</a:t>
            </a:r>
            <a:r>
              <a:rPr lang="en-US" sz="44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 পরিধি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সম্পর্কে বলেছেন, বস্তুত সমাজকর্ম একটি বহুমূখী পেশা যা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মানব জীবনের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প্রায় সব দিকের তথ্যাদি ও উপাদান নিয়ে সমাজকর্মের প্রয়োগ ক্ষেত্র ব্যাপৃত।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জী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বনের প্রতিটি দিকের সঙ্গে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সামঞ্জস্য বিধানে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 সাহায্য করে।</a:t>
            </a:r>
            <a:endParaRPr lang="en-US" sz="4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9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4" y="1"/>
            <a:ext cx="12192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জোড়ায় কাজ</a:t>
            </a:r>
            <a:endParaRPr lang="en-US" sz="4000" b="1" u="sng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1106905"/>
            <a:ext cx="12192000" cy="575109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কোন কোন সেবামূলক কাজ সমাজকর্মের পরিধিভূক্ত?</a:t>
            </a:r>
            <a:endParaRPr lang="en-US" sz="40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উত্তরঃ 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১। গ্রামীণ 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ও 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শহর সমাজসেবা</a:t>
            </a:r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  	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৩।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শিশু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যুব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প্রবীণ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কল্যাণ</a:t>
            </a:r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  	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৪। স্বাস্থ্যসেবা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232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2122"/>
            <a:ext cx="12191999" cy="1526122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দলগত কাজঃ সমাজকর্মের পরিধির অন্তর্ভুক্ত কোন কোন দিক অমাদের দেশ উন্নয়নের ক্ষেত্রে ভূমিকা রাখতে পারে বলে তুমি মনে কর।</a:t>
            </a:r>
            <a:endParaRPr lang="en-US" sz="40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1491916"/>
            <a:ext cx="12192000" cy="53660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উত্তরঃ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১।পল্লী উন্নয়ন</a:t>
            </a:r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	</a:t>
            </a:r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২। কু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টি</a:t>
            </a:r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 শিল্পের উন্নয়ন</a:t>
            </a:r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	</a:t>
            </a:r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৩। মানবসম্পদ উন্নয়ন</a:t>
            </a:r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3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232" y="898357"/>
            <a:ext cx="103952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8000" b="1" i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মূল্যায়নঃ</a:t>
            </a:r>
            <a:endParaRPr lang="en-US" sz="3600" b="1" i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পরিধিগুলো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02810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err="1" smtClean="0">
                <a:latin typeface="Nikosh" pitchFamily="2" charset="0"/>
                <a:cs typeface="Nikosh" pitchFamily="2" charset="0"/>
              </a:rPr>
              <a:t>সৃজনশীল</a:t>
            </a:r>
            <a:r>
              <a:rPr lang="en-US" sz="4400" b="1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u="sng" dirty="0" err="1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US" sz="4400" b="1" u="sng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সমাজ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উন্নয়নমূলক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সংস্থায়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কর্মরত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সংস্থাটি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গ্রামীণ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ভূমিহীনদের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বৃত্তিমূলক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প্রশিক্ষণ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দেয়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নারী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শিশু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নির্যাতন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রোধে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সচেতনতামূলক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পরিচালনা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নারী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ও ‍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শিশু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নির্যাতনের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অনুসন্ধান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সমাধানের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উপায়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উদ্ভাবনে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নিয়োজিত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ক)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সমাজর্মের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জনক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খ)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পেশা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গ)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উদ্দীপকে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পরিধিভূক্ত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কার্যক্রমের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ঘ) ‘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জয়ার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সংস্থার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কাজের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পরিধির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সামান্যই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প্রতিফলিত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’-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উক্তিটির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fkc\Desktop\পাওয়ার পয়েন্ট\ছবি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14"/>
            <a:ext cx="12192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02735" y="2452913"/>
            <a:ext cx="4920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6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4129" y="0"/>
            <a:ext cx="12088906" cy="6858000"/>
          </a:xfrm>
          <a:prstGeom prst="horizontalScroll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4800" b="1" dirty="0" smtClean="0">
                <a:latin typeface="Nikosh" pitchFamily="2" charset="0"/>
                <a:cs typeface="Nikosh" pitchFamily="2" charset="0"/>
              </a:rPr>
              <a:t>তোমার ব্যক্তি জীবন, দলীয় জীবন ও সামাজিক জীবনে কি কি সমস্যা হতে পারে এবং তা সমাধানের জন্য সমাজকর্মের কোন কোন ক্ষেত্রে বিচরণ করতে হবে? খাতায় লিখে নিয়ে আসবে।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39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487780"/>
            <a:ext cx="12191999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600" b="1" i="0" u="none" strike="noStrike" kern="1200" cap="all" spc="0" normalizeH="0" baseline="0" noProof="0" dirty="0" err="1" smtClean="0">
                <a:ln w="57150">
                  <a:noFill/>
                </a:ln>
                <a:solidFill>
                  <a:srgbClr val="0070C0"/>
                </a:solidFill>
                <a:effectLst>
                  <a:glow rad="101600">
                    <a:srgbClr val="FFFF00">
                      <a:alpha val="60000"/>
                    </a:srgbClr>
                  </a:glow>
                  <a:reflection blurRad="12700" stA="50000" endPos="50000" dist="5000" dir="5400000" sy="-100000" rotWithShape="0"/>
                </a:effectLst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ধন্যবাদ</a:t>
            </a:r>
            <a:endParaRPr kumimoji="0" lang="en-US" sz="5000" b="1" i="0" u="none" strike="noStrike" kern="1200" cap="all" spc="0" normalizeH="0" baseline="0" noProof="0" dirty="0">
              <a:ln w="57150">
                <a:noFill/>
              </a:ln>
              <a:solidFill>
                <a:srgbClr val="0070C0"/>
              </a:solidFill>
              <a:effectLst>
                <a:glow rad="101600">
                  <a:srgbClr val="FFFF00">
                    <a:alpha val="60000"/>
                  </a:srgbClr>
                </a:glow>
                <a:reflection blurRad="12700" stA="50000" endPos="50000" dist="5000" dir="5400000" sy="-100000" rotWithShape="0"/>
              </a:effectLst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4491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bfkc\Desktop\পাওয়ার পয়েন্ট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4500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846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jewel-Picture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082" y="304797"/>
            <a:ext cx="2753033" cy="327695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2123303"/>
            <a:ext cx="12192000" cy="40385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মোঃ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বিল্লাল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হোসেন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জুয়েল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/>
            </a:r>
            <a:b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</a:b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প্রভাষক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,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সমাজকর্ম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b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</a:b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বাংলাবাজার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ফাতেমা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খানম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ডিগ্রি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কলেজ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, </a:t>
            </a: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ভোলা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।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AMJ" pitchFamily="2" charset="0"/>
              <a:ea typeface="+mj-ea"/>
              <a:cs typeface="SutonnyA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404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88758" y="0"/>
            <a:ext cx="11646568" cy="6497053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4821" y="850230"/>
            <a:ext cx="1078029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66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66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lvl="0"/>
            <a:r>
              <a:rPr lang="bn-IN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বিষয়ঃ </a:t>
            </a:r>
            <a:r>
              <a:rPr lang="bn-IN" sz="66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</a:p>
          <a:p>
            <a:pPr lvl="0"/>
            <a:r>
              <a:rPr lang="bn-IN" sz="66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শ্রেণিঃ একাদশ</a:t>
            </a:r>
          </a:p>
          <a:p>
            <a:pPr lvl="0"/>
            <a:r>
              <a:rPr lang="bn-IN" sz="62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অধ্যায়ঃ ১ম</a:t>
            </a:r>
            <a:r>
              <a:rPr lang="en-US" sz="62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62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62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2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62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lvl="0"/>
            <a:endParaRPr lang="bn-IN" sz="6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806275"/>
      </p:ext>
    </p:extLst>
  </p:cSld>
  <p:clrMapOvr>
    <a:masterClrMapping/>
  </p:clrMapOvr>
  <p:transition spd="slow">
    <p:fade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0318" y="520578"/>
            <a:ext cx="10929938" cy="5529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14"/>
            <a:ext cx="12192000" cy="19153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নিম্নের ছবিগুলো দেখঃ</a:t>
            </a:r>
            <a:endParaRPr lang="en-US" sz="4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bfkc\Desktop\All Organization\SOCIAL WELFARE\BNF\BNF-17 Colose\BNF-Picture-17\DSC069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0416" y="2055804"/>
            <a:ext cx="4291584" cy="4533682"/>
          </a:xfrm>
          <a:prstGeom prst="rect">
            <a:avLst/>
          </a:prstGeom>
          <a:noFill/>
        </p:spPr>
      </p:pic>
      <p:pic>
        <p:nvPicPr>
          <p:cNvPr id="1027" name="Picture 3" descr="C:\Users\bfkc\Desktop\পাওয়ার পয়েন্ট\ছবি\মানব সম্পদ উন্নয়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1371" y="2061029"/>
            <a:ext cx="3439886" cy="4576310"/>
          </a:xfrm>
          <a:prstGeom prst="rect">
            <a:avLst/>
          </a:prstGeom>
          <a:noFill/>
        </p:spPr>
      </p:pic>
      <p:pic>
        <p:nvPicPr>
          <p:cNvPr id="1028" name="Picture 4" descr="C:\Users\bfkc\Desktop\পাওয়ার পয়েন্ট\ছবি\মানব সম্পদ উন্নয়ন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3200" y="2026103"/>
            <a:ext cx="4223657" cy="4621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26968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92505" y="224589"/>
            <a:ext cx="11999495" cy="6192253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উপরের ছবিগুলো কী বিষয়ক</a:t>
            </a:r>
            <a:r>
              <a:rPr lang="en-US" sz="8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6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0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8523" y="1207477"/>
            <a:ext cx="101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673768" y="657726"/>
            <a:ext cx="10876548" cy="5823285"/>
          </a:xfrm>
          <a:prstGeom prst="don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 </a:t>
            </a:r>
            <a:r>
              <a:rPr lang="bn-IN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পরিধি</a:t>
            </a:r>
            <a:endParaRPr lang="en-US" sz="5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Scope of Social Work</a:t>
            </a:r>
            <a:endParaRPr lang="en-US" sz="6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bn-IN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628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শিখনফল</a:t>
            </a:r>
            <a:endParaRPr lang="en-US" sz="8800" b="1" dirty="0">
              <a:latin typeface="Nikosh" pitchFamily="2" charset="0"/>
              <a:cs typeface="Nikosh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পরিধি বর্ণনা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বিস্তার ও ক্ষেত্র অনুধান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প্রয়োগ ক্ষেত্র বিশ্লষণ করতে পারবে।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জ্ঞান প্রয়োগ করে সামাজিক সমস্যা মোকাবেলা করতে পারবে</a:t>
            </a:r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00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76464" y="14514"/>
            <a:ext cx="12368464" cy="74168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257" y="914401"/>
            <a:ext cx="10551886" cy="558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 প</a:t>
            </a:r>
            <a:r>
              <a:rPr lang="en-US" sz="6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রিধি</a:t>
            </a:r>
            <a:endParaRPr lang="en-US" sz="60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ব্যবহারিক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দিকের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প্রয়োগক্ষেত্র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উপযোগিতাকে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বোঝানো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মোকাবিলার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আর্থ-সামজিক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উন্নয়নে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সম্ভাব্য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সহায়তা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প্রদানে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প্রচেষ্টা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চালায়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দৃষ্টিকোন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গোটা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পরিধি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ক্ষেত্রের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আওতাভূক্ত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5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75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nut 6"/>
          <p:cNvSpPr/>
          <p:nvPr/>
        </p:nvSpPr>
        <p:spPr>
          <a:xfrm>
            <a:off x="0" y="0"/>
            <a:ext cx="11999495" cy="6857999"/>
          </a:xfrm>
          <a:prstGeom prst="don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7512" y="2345980"/>
            <a:ext cx="70871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সামাজকর্মের সুনির্দিষ্ট </a:t>
            </a:r>
            <a:endParaRPr lang="en-US" sz="8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অন্যান্য ক্ষেত্রঃ</a:t>
            </a:r>
            <a:endParaRPr lang="en-US" sz="3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1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1645</TotalTime>
  <Words>357</Words>
  <Application>Microsoft Office PowerPoint</Application>
  <PresentationFormat>Custom</PresentationFormat>
  <Paragraphs>67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Abdul Malek Sikder</dc:creator>
  <cp:lastModifiedBy>HP</cp:lastModifiedBy>
  <cp:revision>201</cp:revision>
  <dcterms:created xsi:type="dcterms:W3CDTF">2019-04-02T05:53:41Z</dcterms:created>
  <dcterms:modified xsi:type="dcterms:W3CDTF">2020-10-12T14:20:43Z</dcterms:modified>
</cp:coreProperties>
</file>