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7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1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13F9-18BC-4BF3-9E52-410E7405B65E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277A-70B7-4408-B522-F0B4B8A1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277A-70B7-4408-B522-F0B4B8A1C7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277A-70B7-4408-B522-F0B4B8A1C7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00" y="990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</a:rPr>
              <a:t>শুভেচ্ছা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400" y="1752600"/>
            <a:ext cx="88392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m computer\Desktop\New folder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2219325" cy="2057400"/>
          </a:xfrm>
          <a:prstGeom prst="rect">
            <a:avLst/>
          </a:prstGeom>
          <a:noFill/>
        </p:spPr>
      </p:pic>
      <p:pic>
        <p:nvPicPr>
          <p:cNvPr id="1027" name="Picture 3" descr="C:\Users\km computer\Desktop\New folder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838200"/>
            <a:ext cx="2590800" cy="1647825"/>
          </a:xfrm>
          <a:prstGeom prst="rect">
            <a:avLst/>
          </a:prstGeom>
          <a:noFill/>
        </p:spPr>
      </p:pic>
      <p:pic>
        <p:nvPicPr>
          <p:cNvPr id="1028" name="Picture 4" descr="C:\Users\km computer\Desktop\New folder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657600"/>
            <a:ext cx="2324100" cy="12573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6019800" y="2667000"/>
            <a:ext cx="1828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একই পোশাক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2667000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ভ্রাতৃত্ব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তাওবা ইস্তেগফার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1066800"/>
            <a:ext cx="49279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হজ্জের ধর্মীয় ও সামাজিক গুরুত্ব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হজ্জের ধর্মীয় গুরুত্ব বর্ণনা করতে গিয়ে রাসুল {সঃ} বলেছেনঃ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১.“ মাকবুল হজ্জের বিনিময় জ্জান্নাত ছাড়া আর কিছু নেই ’’।{ বুখারী ও মসলিম}।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২. “ যে ব্যক্তি হজ্জ করে সে যেন নবজাত শিশুর মতো নিষ্পাপ হয়ে যায়।”{ইবনে মাজাহ}</a:t>
            </a:r>
          </a:p>
          <a:p>
            <a:endParaRPr lang="bn-BD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62400"/>
            <a:ext cx="81534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হজ্জের সামাজিক গুরুত্ব ঃ 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হজ্জ বিশ্ব মুসলিমের মহাসম্মেলন। আল্লাহ তায়ালা বলেন ঃ “ এবং মানুষের নিকট হজ্জের ঘোষণা করে দাও ; তারা তোমার নিকট আসবে পায়ে হেঁটে ও সর্বপ্রকার ক্ষীণকায় উটের পিঠে আরোহণ করে।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তারা আসবে দূর দূরান্তের পথ অতিক্রম করে।”{ আল হজ্জঃ ২৭}।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3462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হজ্জের ধর্মীয় গুরুত্ব ঃ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14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32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হজ্জের শিক্ষা ও তাৎপর্য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হজ্জের কোরআনিক নির্দেশঃ 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মানুষের ওপর আল্লাহর এ অধিকার যে ,বায়তুল্লাহ পর্যন্ত নিয়ে যাওয়ার সামর্থ্য রাখে, সে যেন হজ্জ করে এবং যে এ নির্দেশ অমান্য করে কুফরির আচরণ করবে, তার জেনে রাখা উচিৎ যে, আল্লাহ বিশ্ব প্রকৃতির ওপর অবস্থানকারীদের মুখাপেক্ষী নন। (৩-সুরা আলে ইমরানঃ ৯৭)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533400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মূল্যায়ন</a:t>
            </a:r>
          </a:p>
          <a:p>
            <a:endParaRPr lang="bn-BD" b="1" i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5686172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হজ্জের  ফরজ কয়টি ?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  ক. ৩টি     খ. ৪টি     গ. ৬টি      ঘ. ৭টি </a:t>
            </a:r>
          </a:p>
          <a:p>
            <a:pPr marL="342900" indent="-342900"/>
            <a:endParaRPr lang="bn-BD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২. সামর্থ্যবানদের জীবনে একবার হজ্জ পালন করা............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 ক. ফরজ   খ. ওয়াজিব   গ. সুন্নাত   ঘ. নফল </a:t>
            </a:r>
          </a:p>
          <a:p>
            <a:pPr marL="342900" indent="-342900"/>
            <a:endParaRPr lang="bn-BD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৩. হজ্জ শব্দের অর্থ 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 ক. ইচ্ছা করা  খ. তাওবা করা  গ. নামাজ পড়া  ঘ. পবিত্র হওয়া</a:t>
            </a:r>
          </a:p>
          <a:p>
            <a:pPr marL="342900" indent="-342900"/>
            <a:endParaRPr lang="bn-BD" b="1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৪. হজ্জের কোন বিধান পালন করতে অপারগ হলে কি করতে হবে ?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 ক.তাওয়াফ করতে হবে    খ. কুরবানি করতে হবে 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 গ. দম দিতে হবে          ঘ.চুল ছোট করতে হবে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bn-BD" sz="32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বাড়ীর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62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8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সৃজনশীল প্রশ্ন ঃ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১.  বেলাল সাহেব বাংলাদেশ থেকে পবিত্র হজ্জব্রত পালনের উদ্দেশ্যে মক্কায় গমন করেন।হজ্জের সকল বিধি বিধান পালন করলেও অসুস্থতার কারণে তাওয়াফে যিয়ারত করতে পারেননি।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ক. হজ্জের  ওয়াজিব কয়টি?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খ. হজ্জের ফরজগুলো ব্যাখা কর ।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গ. বেলাল সাহেব হজ্জের কোন বিধানটি পালনে অপারগ হয়েছেন ?পাঠের আলোকে ব্যাখ্যা কর।</a:t>
            </a:r>
          </a:p>
          <a:p>
            <a:pPr marL="342900" indent="-342900"/>
            <a:r>
              <a:rPr lang="bn-BD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ঘ. হজ্জকে বিশ্ব মুসলিমের মহাসম্মেলন বলা হয় কেন? বিশ্লেষণ কর।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3352800" cy="2392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bn-BD" sz="4000" b="1" dirty="0" smtClean="0">
                <a:solidFill>
                  <a:srgbClr val="C0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আজকের পাঠে মনোযোগ  দেয়ার জন্য  সবাইকে  ধন্যবাদ</a:t>
            </a:r>
          </a:p>
        </p:txBody>
      </p:sp>
      <p:pic>
        <p:nvPicPr>
          <p:cNvPr id="1026" name="Picture 2" descr="C:\Users\km computer\Desktop\New folder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7620000" cy="40843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295401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হোসনে আরা বেগম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সহকারী শিক্ষিকা</a:t>
            </a:r>
          </a:p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চান্দগাও এন.এম.সি আদর্শ উচ্চ বিদ্যালয়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2971800"/>
            <a:ext cx="518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পাঠ পরিচিতিঃ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বিষয়ঃ ইসলাম ও  নৈতিক শিক্ষা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অধ্যায়-  তিন 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পাঠ- পাঁচ </a:t>
            </a:r>
          </a:p>
          <a:p>
            <a:pPr lvl="0"/>
            <a:r>
              <a:rPr lang="bn-BD" altLang="en-US" sz="2800" dirty="0" smtClean="0">
                <a:solidFill>
                  <a:srgbClr val="00B050"/>
                </a:solidFill>
                <a:latin typeface="Kalpurush" pitchFamily="2" charset="0"/>
                <a:ea typeface="Siyam Rupali" pitchFamily="2" charset="0"/>
                <a:cs typeface="Kalpurush" pitchFamily="2" charset="0"/>
              </a:rPr>
              <a:t>শ্রেনীঃ নবম–দশম শ্রেনী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810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নিচের</a:t>
            </a:r>
            <a:r>
              <a:rPr lang="en-US" sz="36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u="sng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চিত্রগুলো</a:t>
            </a:r>
            <a:r>
              <a:rPr lang="en-US" sz="36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</a:t>
            </a:r>
            <a:r>
              <a:rPr lang="en-US" sz="3600" b="1" u="sng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লক্ষ্য</a:t>
            </a:r>
            <a:r>
              <a:rPr lang="en-US" sz="3600" b="1" u="sng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u="sng" dirty="0" err="1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কর</a:t>
            </a:r>
            <a:endParaRPr lang="en-US" sz="3600" b="1" u="sng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6" name="Picture 2" descr="C:\Users\km computer\Desktop\New folder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2971800" cy="2144724"/>
          </a:xfrm>
          <a:prstGeom prst="rect">
            <a:avLst/>
          </a:prstGeom>
          <a:noFill/>
        </p:spPr>
      </p:pic>
      <p:pic>
        <p:nvPicPr>
          <p:cNvPr id="1027" name="Picture 3" descr="C:\Users\km computer\Desktop\New folder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343400"/>
            <a:ext cx="3124200" cy="1676400"/>
          </a:xfrm>
          <a:prstGeom prst="rect">
            <a:avLst/>
          </a:prstGeom>
          <a:noFill/>
        </p:spPr>
      </p:pic>
      <p:pic>
        <p:nvPicPr>
          <p:cNvPr id="1028" name="Picture 4" descr="C:\Users\km computer\Desktop\New folder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524000"/>
            <a:ext cx="3124200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3962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ইহরাম বাঁধা ও তাওয়াফ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সাফা মারওয়াতে সাঈ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886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আরাফার ময়দানে অবস্থান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m computer\Desktop\New folde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3886200" cy="21835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10800000" flipV="1">
            <a:off x="1066800" y="3352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বিদায়কালীন তাওয়াফ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6" name="Picture 2" descr="C:\Users\km computer\Desktop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762000"/>
            <a:ext cx="3733800" cy="2362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67400" y="3276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দম দেওয়া </a:t>
            </a:r>
          </a:p>
        </p:txBody>
      </p:sp>
      <p:pic>
        <p:nvPicPr>
          <p:cNvPr id="1029" name="Picture 5" descr="C:\Users\km computer\Desktop\New folder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038600"/>
            <a:ext cx="3048000" cy="18288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81400" y="609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Kalpurush" pitchFamily="2" charset="0"/>
                <a:cs typeface="Kalpurush" pitchFamily="2" charset="0"/>
              </a:rPr>
              <a:t>কোরবানি করা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33600" y="4876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Kalpurush" pitchFamily="2" charset="0"/>
                <a:cs typeface="Kalpurush" pitchFamily="2" charset="0"/>
              </a:rPr>
              <a:t>হজ্জের স্থান সমূহ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533400"/>
            <a:ext cx="5029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 err="1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  <a:cs typeface="SutonnyMJ" pitchFamily="2" charset="0"/>
              </a:rPr>
              <a:t>wkLbdj</a:t>
            </a:r>
            <a:endParaRPr lang="en-US" b="1" u="sng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3825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এ পাঠ শেষে শিক্ষার্থীরা ধারণা লাভ করতে পারবেঃ</a:t>
            </a:r>
          </a:p>
          <a:p>
            <a:pPr marL="342900" indent="-342900"/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১. হজ্জের পরিচয়</a:t>
            </a:r>
          </a:p>
          <a:p>
            <a:pPr marL="342900" indent="-342900"/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২. হজ্জের ফরয</a:t>
            </a:r>
          </a:p>
          <a:p>
            <a:pPr marL="342900" indent="-342900"/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৩. হজ্জের ওয়াজিব</a:t>
            </a:r>
          </a:p>
          <a:p>
            <a:pPr marL="342900" indent="-342900"/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৪. হজ্জের ধর্মীয় ও সামাজিক গুরুত্ব</a:t>
            </a:r>
          </a:p>
          <a:p>
            <a:pPr marL="342900" indent="-342900"/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৫. হজ্জের শিক্ষা ও তাৎপর্য </a:t>
            </a:r>
          </a:p>
          <a:p>
            <a:pPr marL="342900" indent="-342900"/>
            <a:endParaRPr lang="en-US" b="1" i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60089" y="2209800"/>
            <a:ext cx="6083711" cy="1149861"/>
            <a:chOff x="1460089" y="2284032"/>
            <a:chExt cx="9188246" cy="1076632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>
              <a:off x="1533832" y="2284032"/>
              <a:ext cx="9040762" cy="20647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>
              <a:off x="1460089" y="2313529"/>
              <a:ext cx="309717" cy="104713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10338618" y="2298781"/>
              <a:ext cx="309717" cy="104713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19400" y="1295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হজ্জের অর্থ</a:t>
            </a:r>
            <a:endParaRPr lang="en-US" sz="4400" b="1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581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সংকল্প করা</a:t>
            </a:r>
            <a:endParaRPr lang="en-US" sz="2800" b="1" dirty="0" smtClean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657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Kalpurush" pitchFamily="2" charset="0"/>
                <a:cs typeface="Kalpurush" pitchFamily="2" charset="0"/>
              </a:rPr>
              <a:t>ইচ্ছা করা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572001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১. হজ্জের পরিচয়ঃ</a:t>
            </a:r>
          </a:p>
          <a:p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  আল্লাহর সন্তুষ্টি লাভের উদ্দেশ্যে জিলহাজ্জ মাসের নিরধারিত দিন সমূহে নির্দিষ্ট পদ্ধতিতে</a:t>
            </a:r>
          </a:p>
          <a:p>
            <a:r>
              <a:rPr lang="bn-BD" b="1" i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বাইতুল্লাহ ও সংশ্লিষ্ট স্থানসমূহ যিয়ারত করাকে হজ্জ বলে। 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10734" y="2057400"/>
            <a:ext cx="6814066" cy="1600200"/>
            <a:chOff x="1533832" y="2284033"/>
            <a:chExt cx="11437348" cy="1498292"/>
          </a:xfrm>
          <a:solidFill>
            <a:srgbClr val="00B050"/>
          </a:solidFill>
        </p:grpSpPr>
        <p:sp>
          <p:nvSpPr>
            <p:cNvPr id="4" name="Rectangle 3"/>
            <p:cNvSpPr/>
            <p:nvPr/>
          </p:nvSpPr>
          <p:spPr>
            <a:xfrm>
              <a:off x="1533832" y="2284033"/>
              <a:ext cx="11437348" cy="21404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5936624" y="2498075"/>
              <a:ext cx="2667255" cy="128425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" name="Down Arrow 10"/>
          <p:cNvSpPr/>
          <p:nvPr/>
        </p:nvSpPr>
        <p:spPr>
          <a:xfrm>
            <a:off x="762000" y="2286000"/>
            <a:ext cx="1589079" cy="1371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705600" y="2286000"/>
            <a:ext cx="1589079" cy="1371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1295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হজ্জের ফরয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3962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ইহরাম বাঁধা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আরাফার ময়দানে অবস্থান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তাওয়াফ করা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4876801"/>
            <a:ext cx="723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হজ্জের ফরয ৩ টি-</a:t>
            </a:r>
          </a:p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১. ইহরাম বাঁধা- আনুষ্ঠানিকভাবে হজ্জের নিয়ত করা।</a:t>
            </a:r>
          </a:p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২. ৯ই জিলহাজ্জ আরাফার ময়দানে অবস্থান করা।</a:t>
            </a:r>
          </a:p>
          <a:p>
            <a:r>
              <a:rPr lang="bn-BD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৩. তাওয়াফে যিয়ারত করা</a:t>
            </a:r>
          </a:p>
          <a:p>
            <a:endParaRPr lang="bn-BD" dirty="0" smtClean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1676400"/>
            <a:ext cx="2209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2"/>
                </a:solidFill>
                <a:latin typeface="Kalpurush" pitchFamily="2" charset="0"/>
                <a:cs typeface="Kalpurush" pitchFamily="2" charset="0"/>
              </a:rPr>
              <a:t>হজ্জের ওয়াজিব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0600" y="1295400"/>
            <a:ext cx="2590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মুজদালিফায় অবস্থান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667000" y="533400"/>
            <a:ext cx="3200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সাফা ও মারওয়া পাহাড়ে সাঈ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5562600" y="1371600"/>
            <a:ext cx="2971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মিনায় কঙ্কর নিক্ষেপ করা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5943600" y="2057400"/>
            <a:ext cx="2590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কুরবানি করা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5638800" y="2819400"/>
            <a:ext cx="24384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মাথা কামানো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09600" y="2133600"/>
            <a:ext cx="2438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বিদায়ী তাওয়াফ করা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1219200" y="2743200"/>
            <a:ext cx="2286000" cy="584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Kalpurush" pitchFamily="2" charset="0"/>
                <a:cs typeface="Kalpurush" pitchFamily="2" charset="0"/>
              </a:rPr>
              <a:t>দম দেওয়া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33401" y="3244334"/>
            <a:ext cx="4980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Kalpurush" pitchFamily="2" charset="0"/>
                <a:cs typeface="Kalpurush" pitchFamily="2" charset="0"/>
              </a:rPr>
              <a:t>হজ্জের ওয়াজিবঃ ৭টি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43000" y="3810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bn-BD" dirty="0" smtClean="0">
              <a:solidFill>
                <a:schemeClr val="bg2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200" y="3810000"/>
            <a:ext cx="80682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৯ই জিলহজ্জ দিবাগত রাতে মুজদালিফায় অবস্থন করা।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সাফা ও মারওয়া পাহাড়দ্বয়ে সাঈ করা।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১০,১১,১২ই জিলহজ্জ পর্যায়ক্রমে মিনায় তিনটি নিওরধারিতস্থানে ৭টি করে পাথড় নিক্ষেপ করা।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কুরবানি করা।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মাথা কামানো।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বিদায়ী তাওয়াফ করা।</a:t>
            </a:r>
          </a:p>
          <a:p>
            <a:pPr marL="342900" indent="-342900">
              <a:buAutoNum type="arabicPeriod"/>
            </a:pPr>
            <a:r>
              <a:rPr lang="bn-BD" dirty="0" smtClean="0">
                <a:latin typeface="Kalpurush" pitchFamily="2" charset="0"/>
                <a:cs typeface="Kalpurush" pitchFamily="2" charset="0"/>
              </a:rPr>
              <a:t>দম দেওয়া ।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528</TotalTime>
  <Words>556</Words>
  <Application>Microsoft Office PowerPoint</Application>
  <PresentationFormat>On-screen Show (4:3)</PresentationFormat>
  <Paragraphs>92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 computer</dc:creator>
  <cp:lastModifiedBy>km computer</cp:lastModifiedBy>
  <cp:revision>83</cp:revision>
  <dcterms:created xsi:type="dcterms:W3CDTF">2006-08-16T00:00:00Z</dcterms:created>
  <dcterms:modified xsi:type="dcterms:W3CDTF">2020-10-12T05:11:45Z</dcterms:modified>
</cp:coreProperties>
</file>