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2" r:id="rId5"/>
    <p:sldId id="263" r:id="rId6"/>
    <p:sldId id="267" r:id="rId7"/>
    <p:sldId id="265" r:id="rId8"/>
    <p:sldId id="258" r:id="rId9"/>
    <p:sldId id="259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2" d="100"/>
          <a:sy n="42" d="100"/>
        </p:scale>
        <p:origin x="94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9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1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6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8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5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2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3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3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1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9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0B434-B3A3-48BA-88B2-D2AC369BBBA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5ED06-851A-41F4-871D-E90A17C3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7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চরবাকর</a:t>
            </a:r>
            <a:r>
              <a:rPr lang="en-US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ডি.এস.আই</a:t>
            </a:r>
            <a:r>
              <a:rPr lang="en-US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আলিম</a:t>
            </a:r>
            <a:r>
              <a:rPr lang="en-US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মাদ্রাসা</a:t>
            </a:r>
            <a:endParaRPr lang="en-US" dirty="0">
              <a:solidFill>
                <a:schemeClr val="accent6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3960" y="4343400"/>
            <a:ext cx="9144000" cy="17145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শ্রেণী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একাদশ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[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আলিম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প্রথম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বর্ষ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]</a:t>
            </a:r>
            <a:b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</a:b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শিক্ষক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গোলাম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মোস্তফা</a:t>
            </a:r>
            <a:endParaRPr lang="en-US" sz="3600" dirty="0" smtClean="0">
              <a:solidFill>
                <a:srgbClr val="FF000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বিষয়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ফিকহ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২য়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পত্র</a:t>
            </a:r>
            <a:endParaRPr lang="en-US" sz="3600" dirty="0" smtClean="0">
              <a:solidFill>
                <a:srgbClr val="FF000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endParaRPr lang="en-US" sz="36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898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হানাফিদের</a:t>
            </a:r>
            <a:r>
              <a:rPr lang="en-US" sz="4800" b="1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800" b="1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জবাব</a:t>
            </a:r>
            <a:r>
              <a:rPr lang="en-US" sz="4800" b="1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…</a:t>
            </a:r>
            <a:endParaRPr lang="en-US" sz="4800" b="1" dirty="0">
              <a:solidFill>
                <a:schemeClr val="accent6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তারা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বলেন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, </a:t>
            </a:r>
          </a:p>
          <a:p>
            <a:endParaRPr lang="en-US" sz="4400" dirty="0" smtClean="0"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 marL="0" indent="0">
              <a:buNone/>
            </a:pP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এখানে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রাসূলের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কাজের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মাধ্যমে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ওয়াজিব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হয়নি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বরং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রাসূলের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কথার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মাধ্যমেই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ওয়াজিব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সাব্যস্ত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হয়েছে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।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যেমন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,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বলেছেন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যে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আমার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মত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তোমরা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আদায়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কর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নাও</a:t>
            </a:r>
            <a:r>
              <a:rPr lang="en-US" sz="4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5779917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আসসালামু</a:t>
            </a:r>
            <a:r>
              <a:rPr lang="en-US" sz="8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8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আলাইকুম</a:t>
            </a:r>
            <a:endParaRPr lang="en-US" sz="88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সবাইকে</a:t>
            </a:r>
            <a:r>
              <a:rPr lang="en-US" sz="8000" b="1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8000" b="1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ধন্যবাদ</a:t>
            </a:r>
            <a:endParaRPr lang="en-US" sz="8000" b="1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7985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8800" b="1" dirty="0" smtClean="0">
                <a:solidFill>
                  <a:srgbClr val="FF0000"/>
                </a:solidFill>
              </a:rPr>
              <a:t>السلام عليكم ورحمة الله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23259"/>
            <a:ext cx="10515600" cy="29537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সবাই</a:t>
            </a:r>
            <a:r>
              <a:rPr lang="en-US" sz="8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8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কেমন</a:t>
            </a:r>
            <a:r>
              <a:rPr lang="en-US" sz="8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8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আছ</a:t>
            </a:r>
            <a:r>
              <a:rPr lang="en-US" sz="8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?</a:t>
            </a:r>
            <a:endParaRPr lang="en-US" sz="88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566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[</a:t>
            </a:r>
            <a:r>
              <a:rPr lang="ar-SA" sz="8000" dirty="0" smtClean="0">
                <a:solidFill>
                  <a:schemeClr val="accent6"/>
                </a:solidFill>
                <a:latin typeface="SolaimanLipi" panose="03000609000000000000" pitchFamily="65" charset="0"/>
              </a:rPr>
              <a:t>الأمر</a:t>
            </a:r>
            <a:r>
              <a:rPr lang="en-US" sz="8000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] </a:t>
            </a:r>
            <a:r>
              <a:rPr lang="en-US" sz="8000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আদেশসূচক</a:t>
            </a:r>
            <a:r>
              <a:rPr lang="en-US" sz="8000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8000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শব্দ</a:t>
            </a:r>
            <a:endParaRPr lang="en-US" sz="8000" dirty="0">
              <a:solidFill>
                <a:schemeClr val="accent6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SA" sz="7200" dirty="0" smtClean="0"/>
              <a:t>هو قول القائل بغيره على سبيل الاستعلاء افعل</a:t>
            </a:r>
            <a:endParaRPr lang="ar-SA" sz="7200" dirty="0"/>
          </a:p>
          <a:p>
            <a:pPr marL="0" indent="0" algn="just">
              <a:buNone/>
            </a:pP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নুরুল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আনওয়ার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গ্রন্থাকার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বলেন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-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হলো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,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বক্তা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নিজেকে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বড়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মনে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করে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অন্যজনকে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বলা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যে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, ‘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তুমি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কর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’। </a:t>
            </a:r>
            <a:endParaRPr lang="en-US" sz="54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86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2011679"/>
          </a:xfrm>
        </p:spPr>
        <p:txBody>
          <a:bodyPr>
            <a:noAutofit/>
          </a:bodyPr>
          <a:lstStyle/>
          <a:p>
            <a:r>
              <a:rPr lang="en-US" sz="7200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sz="7200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7200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কি</a:t>
            </a:r>
            <a:r>
              <a:rPr lang="en-US" sz="7200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7200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উজুব</a:t>
            </a:r>
            <a:r>
              <a:rPr lang="en-US" sz="7200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7200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তথা</a:t>
            </a:r>
            <a:r>
              <a:rPr lang="en-US" sz="7200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7200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আবশ্যকতা</a:t>
            </a:r>
            <a:r>
              <a:rPr lang="en-US" sz="7200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7200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সাব্যস্ত</a:t>
            </a:r>
            <a:r>
              <a:rPr lang="en-US" sz="7200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7200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করে</a:t>
            </a:r>
            <a:r>
              <a:rPr lang="en-US" sz="7200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?</a:t>
            </a:r>
            <a:endParaRPr lang="en-US" sz="7200" dirty="0">
              <a:solidFill>
                <a:schemeClr val="accent6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0279"/>
            <a:ext cx="10515600" cy="39366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অর্থা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ৎ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দ্বারা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কি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শুধু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ওয়াজিব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সাব্যস্ত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হয়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নাকি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মুস্তাহাব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অথবা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মুবাহ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তথা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বৈধতাও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সাব্যস্ত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হতে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পারে</a:t>
            </a:r>
            <a:r>
              <a:rPr lang="en-US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19056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594995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এই</a:t>
            </a:r>
            <a:r>
              <a:rPr lang="en-US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ব্যাপারে</a:t>
            </a:r>
            <a:r>
              <a:rPr lang="en-US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বিভিন্ন</a:t>
            </a:r>
            <a:r>
              <a:rPr lang="en-US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মতামত</a:t>
            </a:r>
            <a:r>
              <a:rPr lang="en-US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রয়েছে</a:t>
            </a:r>
            <a:r>
              <a:rPr lang="en-US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…</a:t>
            </a:r>
            <a:endParaRPr lang="en-US" dirty="0">
              <a:solidFill>
                <a:schemeClr val="accent6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2806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এক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একদলের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মতে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দ্বারা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মুস্তাহাব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সাব্যস্ত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হয়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। </a:t>
            </a:r>
          </a:p>
          <a:p>
            <a:pPr marL="0" indent="0">
              <a:buNone/>
            </a:pP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তাদের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দলিল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-</a:t>
            </a:r>
          </a:p>
          <a:p>
            <a:pPr marL="0" indent="0"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فكاتبوهم ان علمتم فيهم خيرا...</a:t>
            </a:r>
            <a:endParaRPr lang="en-US" sz="3200" b="1" dirty="0">
              <a:solidFill>
                <a:srgbClr val="FF000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দুই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অন্যদলের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মতে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দ্বারা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বৈধতাও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সাব্যস্ত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হতে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পারে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</a:p>
          <a:p>
            <a:pPr marL="0" indent="0">
              <a:buNone/>
            </a:pP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তাদের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দলিল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-</a:t>
            </a:r>
          </a:p>
          <a:p>
            <a:pPr marL="0" indent="0"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وذا حللتم فاصطادوا...</a:t>
            </a:r>
            <a:endParaRPr lang="en-US" sz="3200" dirty="0"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তিন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হানাফিদের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মতে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দ্বারা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শুধু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ওয়াজিব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সাব্যস্ত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হয়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</a:p>
          <a:p>
            <a:pPr marL="0" indent="0">
              <a:buNone/>
            </a:pP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তাদের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দলিল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-</a:t>
            </a:r>
          </a:p>
          <a:p>
            <a:pPr marL="0" indent="0">
              <a:buNone/>
            </a:pPr>
            <a:r>
              <a:rPr lang="ar-SA" sz="3200" b="1" dirty="0">
                <a:solidFill>
                  <a:srgbClr val="FF0000"/>
                </a:solidFill>
              </a:rPr>
              <a:t>وَمَا كَانَ لِمُؤْمِنٍ وَلَا مُؤْمِنَةٍ إِذَا قَضَى اللَّهُ وَرَسُولُهُ أَمْرًا أَن يَكُونَ لَهُمُ الْخِيَرَةُ مِنْ أَمْرِهِمْ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291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চার</a:t>
            </a:r>
            <a:r>
              <a:rPr lang="en-US" sz="3600" dirty="0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. </a:t>
            </a:r>
            <a:r>
              <a:rPr lang="en-US" sz="3600" dirty="0" err="1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অন্যদলের</a:t>
            </a:r>
            <a:r>
              <a:rPr lang="en-US" sz="3600" dirty="0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মতে</a:t>
            </a:r>
            <a:r>
              <a:rPr lang="en-US" sz="3600" dirty="0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আমর</a:t>
            </a:r>
            <a:r>
              <a:rPr lang="en-US" sz="3600" dirty="0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তাওয়াক্কুফ</a:t>
            </a:r>
            <a:r>
              <a:rPr lang="en-US" sz="3600" dirty="0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তথা</a:t>
            </a:r>
            <a:r>
              <a:rPr lang="en-US" sz="3600" dirty="0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অপেক্ষা</a:t>
            </a:r>
            <a:r>
              <a:rPr lang="en-US" sz="3600" dirty="0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করাও</a:t>
            </a:r>
            <a:r>
              <a:rPr lang="en-US" sz="3600" dirty="0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সাব্যস্ত</a:t>
            </a:r>
            <a:r>
              <a:rPr lang="en-US" sz="3600" dirty="0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করতে</a:t>
            </a:r>
            <a:r>
              <a:rPr lang="en-US" sz="3600" dirty="0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পারে</a:t>
            </a:r>
            <a:r>
              <a:rPr lang="en-US" sz="3600" dirty="0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।</a:t>
            </a:r>
            <a:endParaRPr lang="ar-SA" sz="3600" dirty="0" smtClean="0">
              <a:latin typeface="SolaimanLipi" panose="03000609000000000000" pitchFamily="65" charset="0"/>
              <a:ea typeface="SimSun-ExtB" panose="02010609060101010101" pitchFamily="49" charset="-122"/>
              <a:cs typeface="SolaimanLipi" panose="03000609000000000000" pitchFamily="65" charset="0"/>
            </a:endParaRPr>
          </a:p>
          <a:p>
            <a:pPr marL="0" indent="0">
              <a:buNone/>
            </a:pPr>
            <a:endParaRPr lang="en-US" sz="3600" dirty="0" smtClean="0">
              <a:latin typeface="SolaimanLipi" panose="03000609000000000000" pitchFamily="65" charset="0"/>
              <a:ea typeface="SimSun-ExtB" panose="02010609060101010101" pitchFamily="49" charset="-122"/>
              <a:cs typeface="SolaimanLipi" panose="03000609000000000000" pitchFamily="65" charset="0"/>
            </a:endParaRP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দলিল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/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যুক্তি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আমর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১৬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অর্থ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বহন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করে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। 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সুতরাং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আমাদেরকে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অপেক্ষা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করতে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যে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কখন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কোন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অবস্থা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আসে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।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অবস্থানুযায়ী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আমরের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ভিন্ন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ভিন্ন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অর্থ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হবে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।</a:t>
            </a:r>
            <a:endParaRPr lang="en-US" sz="3600" dirty="0">
              <a:solidFill>
                <a:srgbClr val="FF0000"/>
              </a:solidFill>
              <a:latin typeface="SolaimanLipi" panose="03000609000000000000" pitchFamily="65" charset="0"/>
              <a:ea typeface="SimSun-ExtB" panose="02010609060101010101" pitchFamily="49" charset="-122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1392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b="1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কি</a:t>
            </a:r>
            <a:r>
              <a:rPr lang="en-US" b="1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তাকরার</a:t>
            </a:r>
            <a:r>
              <a:rPr lang="en-US" b="1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তথা</a:t>
            </a:r>
            <a:r>
              <a:rPr lang="en-US" b="1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বারবার</a:t>
            </a:r>
            <a:r>
              <a:rPr lang="en-US" b="1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পালন</a:t>
            </a:r>
            <a:r>
              <a:rPr lang="en-US" b="1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করার</a:t>
            </a:r>
            <a:r>
              <a:rPr lang="en-US" b="1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দাবি</a:t>
            </a:r>
            <a:r>
              <a:rPr lang="en-US" b="1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করে</a:t>
            </a:r>
            <a:r>
              <a:rPr lang="en-US" b="1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?</a:t>
            </a:r>
            <a:endParaRPr lang="en-US" b="1" dirty="0">
              <a:solidFill>
                <a:schemeClr val="accent6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এক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এক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দলের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মতে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,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বারবার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পালন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করার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দাবি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করে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</a:p>
          <a:p>
            <a:pPr marL="0" indent="0">
              <a:buNone/>
            </a:pP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দলিল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-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আকরা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ইবনে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হাবিসের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হজ্জ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সম্পর্কে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সা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কে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যে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প্রশ্ন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করেছিলেন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…</a:t>
            </a:r>
          </a:p>
          <a:p>
            <a:pPr marL="0" indent="0">
              <a:buNone/>
            </a:pP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দুই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শাফেয়ীদের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মতে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সবব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তথা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কারণ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বারবার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আসলে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আমরও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বারবার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আদায়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করার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দাবি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করে</a:t>
            </a:r>
            <a:endParaRPr lang="en-US" sz="3600" dirty="0" smtClean="0"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দলিল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-</a:t>
            </a:r>
            <a:r>
              <a:rPr lang="ar-SA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ar-SA" sz="43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وان كنتم جنبا فاطهروا</a:t>
            </a:r>
            <a:r>
              <a:rPr lang="ar-SA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...</a:t>
            </a:r>
            <a:endParaRPr lang="en-US" sz="3600" dirty="0" smtClean="0"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তিন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হানাফিদের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মতে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কোন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অবস্থাতেই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তাকরারের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দাবি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করেনা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</a:p>
          <a:p>
            <a:pPr marL="0" indent="0">
              <a:buNone/>
            </a:pP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দলিল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-</a:t>
            </a:r>
            <a:r>
              <a:rPr lang="ar-SA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ar-SA" sz="39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صلو</a:t>
            </a:r>
            <a:r>
              <a:rPr lang="ar-SA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অথবা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কোন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মালিক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বলল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একটা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পণ্য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ক্রয়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করতে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তখন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কর্মচারির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উপর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কেবল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একবারই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আবশ্যক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হবে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;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বারবার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নয়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।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755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5400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(</a:t>
            </a:r>
            <a:r>
              <a:rPr lang="en-US" sz="5400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সা</a:t>
            </a:r>
            <a:r>
              <a:rPr lang="en-US" sz="5400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) </a:t>
            </a:r>
            <a:r>
              <a:rPr lang="en-US" sz="5400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এর</a:t>
            </a:r>
            <a:r>
              <a:rPr lang="en-US" sz="5400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কাজ</a:t>
            </a:r>
            <a:r>
              <a:rPr lang="en-US" sz="5400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কি</a:t>
            </a:r>
            <a:r>
              <a:rPr lang="en-US" sz="5400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”</a:t>
            </a:r>
            <a:r>
              <a:rPr lang="en-US" sz="5400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sz="5400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” </a:t>
            </a:r>
            <a:r>
              <a:rPr lang="en-US" sz="5400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এর</a:t>
            </a:r>
            <a:r>
              <a:rPr lang="en-US" sz="5400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5400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অন্তর্ভুক্ত</a:t>
            </a:r>
            <a:r>
              <a:rPr lang="en-US" sz="5400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?</a:t>
            </a:r>
            <a:endParaRPr lang="en-US" sz="5400" dirty="0">
              <a:solidFill>
                <a:schemeClr val="accent6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হানাফি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মাজহাব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এর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মতে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এর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কাজ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আমরের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অন্তর্ভুক্ত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নয়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</a:p>
          <a:p>
            <a:pPr marL="0" indent="0">
              <a:buNone/>
            </a:pPr>
            <a:endParaRPr lang="en-US" sz="3600" dirty="0" smtClean="0"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উদাহরহণ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: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এক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স.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এর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নামাজরত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অবস্থায়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জুতা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খোলার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ঘটনা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দুই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স.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এর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ইফতার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বিহীন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রোজা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রাখার</a:t>
            </a:r>
            <a:r>
              <a:rPr lang="en-US" sz="3600" dirty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বিষয়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</a:p>
          <a:p>
            <a:pPr marL="0" indent="0">
              <a:buNone/>
            </a:pP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এই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উদাহরণগুলো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প্রমাণ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করে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সা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এর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কাজ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আমরের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অন্তর্ভুক্ত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নয়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268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শাফেয়ী</a:t>
            </a:r>
            <a:r>
              <a:rPr lang="en-US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মাজহাবের</a:t>
            </a:r>
            <a:r>
              <a:rPr lang="en-US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মতে</a:t>
            </a:r>
            <a:r>
              <a:rPr lang="en-US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…</a:t>
            </a:r>
            <a:endParaRPr lang="en-US" dirty="0">
              <a:solidFill>
                <a:schemeClr val="accent6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স.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এর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কাজ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আমরের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অন্তর্ভুক্ত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endParaRPr lang="en-US" sz="3600" dirty="0" smtClean="0"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উদাহরণ</a:t>
            </a:r>
            <a:r>
              <a:rPr lang="en-US" sz="36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: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এক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খন্দকের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যুদ্ধে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সা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চার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ওয়াক্ত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নামাজ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পড়তে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পারেননি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যুদ্ধের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জন্য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r>
              <a:rPr lang="en-US" sz="3600" dirty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তখন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তিনি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ধারাবাহিকভাবে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এই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নামাজগুলি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আদায়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করেন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এবং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সাহাবিদেরকে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বলেন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তোমরা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আমার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মত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করে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নামাজগুলি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আদায়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করে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নাও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  </a:t>
            </a:r>
          </a:p>
          <a:p>
            <a:pPr marL="0" indent="0">
              <a:buNone/>
            </a:pPr>
            <a:r>
              <a:rPr lang="en-US" sz="3600" b="1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এই</a:t>
            </a:r>
            <a:r>
              <a:rPr lang="en-US" sz="3600" b="1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b="1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উদাহরণ</a:t>
            </a:r>
            <a:r>
              <a:rPr lang="en-US" sz="3600" b="1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b="1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প্রমাণ</a:t>
            </a:r>
            <a:r>
              <a:rPr lang="en-US" sz="3600" b="1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b="1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করে</a:t>
            </a:r>
            <a:r>
              <a:rPr lang="en-US" sz="3600" b="1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b="1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3600" b="1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স. </a:t>
            </a:r>
            <a:r>
              <a:rPr lang="en-US" sz="3600" b="1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এর</a:t>
            </a:r>
            <a:r>
              <a:rPr lang="en-US" sz="3600" b="1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b="1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কাজ</a:t>
            </a:r>
            <a:r>
              <a:rPr lang="en-US" sz="3600" b="1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b="1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আমরের</a:t>
            </a:r>
            <a:r>
              <a:rPr lang="en-US" sz="3600" b="1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b="1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অন্তর্ভুক্ত</a:t>
            </a:r>
            <a:endParaRPr lang="en-US" sz="3600" b="1" dirty="0"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549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438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SimSun-ExtB</vt:lpstr>
      <vt:lpstr>Arial</vt:lpstr>
      <vt:lpstr>Calibri</vt:lpstr>
      <vt:lpstr>Calibri Light</vt:lpstr>
      <vt:lpstr>SolaimanLipi</vt:lpstr>
      <vt:lpstr>Times New Roman</vt:lpstr>
      <vt:lpstr>Office Theme</vt:lpstr>
      <vt:lpstr>চরবাকর ডি.এস.আই. আলিম মাদ্রাসা</vt:lpstr>
      <vt:lpstr>السلام عليكم ورحمة الله</vt:lpstr>
      <vt:lpstr> [الأمر] আদেশসূচক শব্দ</vt:lpstr>
      <vt:lpstr>আমর কি উজুব তথা আবশ্যকতা সাব্যস্ত করে?</vt:lpstr>
      <vt:lpstr>এই ব্যাপারে বিভিন্ন মতামত রয়েছে…</vt:lpstr>
      <vt:lpstr>PowerPoint Presentation</vt:lpstr>
      <vt:lpstr>আমর কি তাকরার তথা বারবার পালন করার দাবি করে?</vt:lpstr>
      <vt:lpstr>রাসূল (সা) এর কাজ কি ”আমর” এর অন্তর্ভুক্ত?</vt:lpstr>
      <vt:lpstr>শাফেয়ী মাজহাবের মতে …</vt:lpstr>
      <vt:lpstr>হানাফিদের জবাব…</vt:lpstr>
      <vt:lpstr>আসসালামু আলাইকুম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চরবাকর ডি.এস.আই. আলিম মাদ্রাসা</dc:title>
  <dc:creator>imran mahmud</dc:creator>
  <cp:lastModifiedBy>imran mahmud</cp:lastModifiedBy>
  <cp:revision>22</cp:revision>
  <dcterms:created xsi:type="dcterms:W3CDTF">2020-07-08T06:28:36Z</dcterms:created>
  <dcterms:modified xsi:type="dcterms:W3CDTF">2020-07-08T08:32:14Z</dcterms:modified>
</cp:coreProperties>
</file>