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76" r:id="rId2"/>
    <p:sldId id="275" r:id="rId3"/>
    <p:sldId id="257" r:id="rId4"/>
    <p:sldId id="273" r:id="rId5"/>
    <p:sldId id="258" r:id="rId6"/>
    <p:sldId id="259" r:id="rId7"/>
    <p:sldId id="260" r:id="rId8"/>
    <p:sldId id="268" r:id="rId9"/>
    <p:sldId id="269" r:id="rId10"/>
    <p:sldId id="270" r:id="rId11"/>
    <p:sldId id="271" r:id="rId12"/>
    <p:sldId id="272" r:id="rId13"/>
    <p:sldId id="266" r:id="rId14"/>
    <p:sldId id="262" r:id="rId15"/>
    <p:sldId id="263" r:id="rId16"/>
    <p:sldId id="274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7013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56062-5D1F-4F99-A69C-A0EBD173CFEE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A6A5B-E56D-48D5-9F2B-E9B6998E9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A6A5B-E56D-48D5-9F2B-E9B6998E9C6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aktar.faruque@yahoo.co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4.ppt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5.ppt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package" Target="../embeddings/Microsoft_Office_PowerPoint_Presentation6.ppt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1.ppt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2.ppt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Microsoft_Office_PowerPoint_Presentation3.ppt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5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আখতার ফারুক</a:t>
            </a:r>
          </a:p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নোয়ারবিলা কাদেরিয়া আদর্শ দাখিল মাদরাসা</a:t>
            </a:r>
          </a:p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লোহাগাড়া, চট্টগ্রাম।</a:t>
            </a:r>
          </a:p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মোবাইল নং- ০১৯১৪১৩৯৯১৬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/01757820932</a:t>
            </a:r>
          </a:p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ই-মেলঃ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aktar.faruque@yahoo.com</a:t>
            </a:r>
            <a:endParaRPr lang="bn-BD" sz="4000" b="1" dirty="0" smtClean="0">
              <a:solidFill>
                <a:schemeClr val="tx1"/>
              </a:solidFill>
              <a:latin typeface="Times New Roman" pitchFamily="18" charset="0"/>
              <a:cs typeface="NikoshBAN" pitchFamily="2" charset="0"/>
            </a:endParaRPr>
          </a:p>
          <a:p>
            <a:pPr algn="ctr"/>
            <a:endParaRPr lang="bn-BD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/>
          </a:p>
        </p:txBody>
      </p:sp>
      <p:pic>
        <p:nvPicPr>
          <p:cNvPr id="4" name="Picture 3" descr="Aktar-00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52400"/>
            <a:ext cx="22860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5562600"/>
            <a:ext cx="44196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তারা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খেলছে।</a:t>
            </a:r>
          </a:p>
        </p:txBody>
      </p:sp>
      <p:sp>
        <p:nvSpPr>
          <p:cNvPr id="4" name="Oval 3"/>
          <p:cNvSpPr/>
          <p:nvPr/>
        </p:nvSpPr>
        <p:spPr>
          <a:xfrm>
            <a:off x="3048000" y="5486400"/>
            <a:ext cx="1143000" cy="10668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239000" y="5105400"/>
          <a:ext cx="1676400" cy="914400"/>
        </p:xfrm>
        <a:graphic>
          <a:graphicData uri="http://schemas.openxmlformats.org/presentationml/2006/ole">
            <p:oleObj spid="_x0000_s21506" name="Presentation" showAsIcon="1" r:id="rId3" imgW="914400" imgH="714240" progId="PowerPoint.Show.12">
              <p:embed/>
            </p:oleObj>
          </a:graphicData>
        </a:graphic>
      </p:graphicFrame>
      <p:pic>
        <p:nvPicPr>
          <p:cNvPr id="8" name="Picture 7" descr="0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152400"/>
            <a:ext cx="5257800" cy="48479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5410200"/>
            <a:ext cx="7391400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মেয়েটি মুড়ি </a:t>
            </a:r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খাচ্ছে</a:t>
            </a:r>
            <a:r>
              <a:rPr lang="bn-BD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953000" y="5486400"/>
            <a:ext cx="1219200" cy="8382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239000" y="4343400"/>
          <a:ext cx="1600200" cy="990600"/>
        </p:xfrm>
        <a:graphic>
          <a:graphicData uri="http://schemas.openxmlformats.org/presentationml/2006/ole">
            <p:oleObj spid="_x0000_s22530" name="Presentation" showAsIcon="1" r:id="rId3" imgW="914400" imgH="714240" progId="PowerPoint.Show.12">
              <p:embed/>
            </p:oleObj>
          </a:graphicData>
        </a:graphic>
      </p:graphicFrame>
      <p:pic>
        <p:nvPicPr>
          <p:cNvPr id="6" name="Picture 5" descr="04.jpg"/>
          <p:cNvPicPr>
            <a:picLocks noChangeAspect="1"/>
          </p:cNvPicPr>
          <p:nvPr/>
        </p:nvPicPr>
        <p:blipFill>
          <a:blip r:embed="rId4">
            <a:lum bright="20000"/>
          </a:blip>
          <a:stretch>
            <a:fillRect/>
          </a:stretch>
        </p:blipFill>
        <p:spPr>
          <a:xfrm>
            <a:off x="1259305" y="685800"/>
            <a:ext cx="6284495" cy="42143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5334000"/>
            <a:ext cx="84582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মুসা  </a:t>
            </a:r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নিশাত এভারেস্ট জয় করেছে 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676400" y="5334000"/>
            <a:ext cx="990600" cy="9144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001000" y="4267200"/>
          <a:ext cx="1143000" cy="1019175"/>
        </p:xfrm>
        <a:graphic>
          <a:graphicData uri="http://schemas.openxmlformats.org/presentationml/2006/ole">
            <p:oleObj spid="_x0000_s23554" name="Presentation" showAsIcon="1" r:id="rId4" imgW="914400" imgH="714240" progId="PowerPoint.Show.12">
              <p:embed/>
            </p:oleObj>
          </a:graphicData>
        </a:graphic>
      </p:graphicFrame>
      <p:pic>
        <p:nvPicPr>
          <p:cNvPr id="6" name="Picture 5" descr="Musa-Ibrahim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381000"/>
            <a:ext cx="3862358" cy="3886200"/>
          </a:xfrm>
          <a:prstGeom prst="rect">
            <a:avLst/>
          </a:prstGeom>
        </p:spPr>
      </p:pic>
      <p:pic>
        <p:nvPicPr>
          <p:cNvPr id="7" name="Picture 6" descr="Nisat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9600" y="457200"/>
            <a:ext cx="3922005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819400" y="121920"/>
            <a:ext cx="2895600" cy="7924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পদ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" y="5181600"/>
            <a:ext cx="16002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বিশেষ্য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>
            <a:stCxn id="3" idx="2"/>
          </p:cNvCxnSpPr>
          <p:nvPr/>
        </p:nvCxnSpPr>
        <p:spPr>
          <a:xfrm rot="5400000">
            <a:off x="4037409" y="1143397"/>
            <a:ext cx="458788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00200" y="1371600"/>
            <a:ext cx="6477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1370806" y="1599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372394" y="2818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761206" y="3199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33" idx="0"/>
          </p:cNvCxnSpPr>
          <p:nvPr/>
        </p:nvCxnSpPr>
        <p:spPr>
          <a:xfrm rot="5400000">
            <a:off x="5219700" y="4076700"/>
            <a:ext cx="2209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34" idx="0"/>
          </p:cNvCxnSpPr>
          <p:nvPr/>
        </p:nvCxnSpPr>
        <p:spPr>
          <a:xfrm rot="5400000">
            <a:off x="6153150" y="3257550"/>
            <a:ext cx="38100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838200" y="1828800"/>
            <a:ext cx="1600200" cy="76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সব্যয়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981200" y="5181600"/>
            <a:ext cx="16002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বিশেষণ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733800" y="5181600"/>
            <a:ext cx="16002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সর্বনাম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486400" y="5181600"/>
            <a:ext cx="1600200" cy="76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ক্রিয়া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7239000" y="5181600"/>
            <a:ext cx="1600200" cy="76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অব্যয়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990600" y="2971800"/>
            <a:ext cx="5334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381000" y="3429000"/>
            <a:ext cx="1600200" cy="76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নামপদ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rot="5400000">
            <a:off x="944086" y="4464526"/>
            <a:ext cx="54864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62000" y="4724400"/>
            <a:ext cx="38862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533400" y="4952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>
            <a:off x="2515394" y="4952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>
            <a:off x="4420394" y="4952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362200" y="1143000"/>
            <a:ext cx="4876800" cy="1447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পদের প্রকারভেদঃ</a:t>
            </a:r>
            <a:endParaRPr lang="en-US" sz="6000" b="1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2" grpId="0" animBg="1"/>
      <p:bldP spid="22" grpId="1" animBg="1"/>
      <p:bldP spid="31" grpId="0" animBg="1"/>
      <p:bldP spid="32" grpId="0" animBg="1"/>
      <p:bldP spid="33" grpId="0" animBg="1"/>
      <p:bldP spid="34" grpId="0" animBg="1"/>
      <p:bldP spid="52" grpId="0" animBg="1"/>
      <p:bldP spid="52" grpId="1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76200"/>
            <a:ext cx="36576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066800"/>
            <a:ext cx="45720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শব্দ গুলো শ্রেণি বিন্যাস করঃ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912" y="3657600"/>
            <a:ext cx="1508288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বিশেষ্য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20712" y="3657600"/>
            <a:ext cx="1508288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বিশেষণ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749512" y="3657600"/>
            <a:ext cx="1508288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সর্বনাম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502112" y="3657600"/>
            <a:ext cx="1508288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ক্রিয়া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254712" y="3657600"/>
            <a:ext cx="1508288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অব্যয়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19050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কৃষক</a:t>
            </a:r>
            <a:endParaRPr lang="en-US" sz="4000" dirty="0"/>
          </a:p>
        </p:txBody>
      </p:sp>
      <p:sp>
        <p:nvSpPr>
          <p:cNvPr id="13" name="Rectangle 12"/>
          <p:cNvSpPr/>
          <p:nvPr/>
        </p:nvSpPr>
        <p:spPr>
          <a:xfrm>
            <a:off x="1828800" y="19050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লাল</a:t>
            </a:r>
            <a:endParaRPr lang="en-US" sz="4000" dirty="0"/>
          </a:p>
        </p:txBody>
      </p:sp>
      <p:sp>
        <p:nvSpPr>
          <p:cNvPr id="14" name="Rectangle 13"/>
          <p:cNvSpPr/>
          <p:nvPr/>
        </p:nvSpPr>
        <p:spPr>
          <a:xfrm>
            <a:off x="3276600" y="19050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আমি</a:t>
            </a:r>
            <a:endParaRPr lang="en-US" sz="4000" dirty="0"/>
          </a:p>
        </p:txBody>
      </p:sp>
      <p:sp>
        <p:nvSpPr>
          <p:cNvPr id="15" name="Rectangle 14"/>
          <p:cNvSpPr/>
          <p:nvPr/>
        </p:nvSpPr>
        <p:spPr>
          <a:xfrm>
            <a:off x="4724400" y="19050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এবং</a:t>
            </a:r>
            <a:endParaRPr lang="en-US" sz="4000" dirty="0"/>
          </a:p>
        </p:txBody>
      </p:sp>
      <p:sp>
        <p:nvSpPr>
          <p:cNvPr id="16" name="Rectangle 15"/>
          <p:cNvSpPr/>
          <p:nvPr/>
        </p:nvSpPr>
        <p:spPr>
          <a:xfrm>
            <a:off x="6172200" y="19050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সৎ</a:t>
            </a:r>
            <a:endParaRPr lang="en-US" sz="4000" dirty="0"/>
          </a:p>
        </p:txBody>
      </p:sp>
      <p:sp>
        <p:nvSpPr>
          <p:cNvPr id="17" name="Rectangle 16"/>
          <p:cNvSpPr/>
          <p:nvPr/>
        </p:nvSpPr>
        <p:spPr>
          <a:xfrm>
            <a:off x="7543800" y="19050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খাওয়া</a:t>
            </a:r>
            <a:endParaRPr lang="en-US" sz="4000" dirty="0"/>
          </a:p>
        </p:txBody>
      </p:sp>
      <p:sp>
        <p:nvSpPr>
          <p:cNvPr id="22" name="Rectangle 21"/>
          <p:cNvSpPr/>
          <p:nvPr/>
        </p:nvSpPr>
        <p:spPr>
          <a:xfrm>
            <a:off x="381000" y="2590800"/>
            <a:ext cx="1219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পড়া</a:t>
            </a:r>
            <a:endParaRPr lang="en-US" sz="3200" dirty="0"/>
          </a:p>
        </p:txBody>
      </p:sp>
      <p:sp>
        <p:nvSpPr>
          <p:cNvPr id="23" name="Rectangle 22"/>
          <p:cNvSpPr/>
          <p:nvPr/>
        </p:nvSpPr>
        <p:spPr>
          <a:xfrm>
            <a:off x="1752600" y="25908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সুন্দর</a:t>
            </a:r>
            <a:endParaRPr lang="en-US" sz="4000" dirty="0"/>
          </a:p>
        </p:txBody>
      </p:sp>
      <p:sp>
        <p:nvSpPr>
          <p:cNvPr id="24" name="Rectangle 23"/>
          <p:cNvSpPr/>
          <p:nvPr/>
        </p:nvSpPr>
        <p:spPr>
          <a:xfrm>
            <a:off x="3124200" y="25908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চাঁদ</a:t>
            </a:r>
            <a:endParaRPr lang="en-US" sz="4000" dirty="0"/>
          </a:p>
        </p:txBody>
      </p:sp>
      <p:sp>
        <p:nvSpPr>
          <p:cNvPr id="25" name="Rectangle 24"/>
          <p:cNvSpPr/>
          <p:nvPr/>
        </p:nvSpPr>
        <p:spPr>
          <a:xfrm>
            <a:off x="4572000" y="25908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সুতরাং</a:t>
            </a:r>
            <a:endParaRPr lang="en-US" sz="4000" dirty="0"/>
          </a:p>
        </p:txBody>
      </p:sp>
      <p:sp>
        <p:nvSpPr>
          <p:cNvPr id="27" name="Rectangle 26"/>
          <p:cNvSpPr/>
          <p:nvPr/>
        </p:nvSpPr>
        <p:spPr>
          <a:xfrm>
            <a:off x="6096000" y="25908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তিনি</a:t>
            </a:r>
            <a:endParaRPr lang="en-US" sz="4000" dirty="0"/>
          </a:p>
        </p:txBody>
      </p:sp>
      <p:sp>
        <p:nvSpPr>
          <p:cNvPr id="30" name="Rounded Rectangle 29"/>
          <p:cNvSpPr/>
          <p:nvPr/>
        </p:nvSpPr>
        <p:spPr>
          <a:xfrm>
            <a:off x="228600" y="4572000"/>
            <a:ext cx="1219200" cy="2209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2133600" y="4572000"/>
            <a:ext cx="1219200" cy="2209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3810000" y="4572000"/>
            <a:ext cx="1219200" cy="2209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5638800" y="4572000"/>
            <a:ext cx="1219200" cy="2209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7315200" y="4572000"/>
            <a:ext cx="1219200" cy="2209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467600" y="25908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পানি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3.33333E-6 L -0.02083 0.3944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02084 0.38333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04583 0.38333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2875 0.38333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44583 0.47222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" y="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2125 0.39444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59166 0.38333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" y="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0375 0.47222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32083 0.38333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29584 0.43889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219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27083 0.41666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8125 0.48333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" y="2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7" grpId="0" animBg="1"/>
      <p:bldP spid="27" grpId="1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105085"/>
            <a:ext cx="6248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পদ কি? </a:t>
            </a:r>
          </a:p>
          <a:p>
            <a:pPr>
              <a:buFont typeface="Wingdings" pitchFamily="2" charset="2"/>
              <a:buChar char="v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পদ কত প্রকার?</a:t>
            </a:r>
          </a:p>
          <a:p>
            <a:pPr>
              <a:buFont typeface="Wingdings" pitchFamily="2" charset="2"/>
              <a:buChar char="v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পদ গুলোর নাম বল।</a:t>
            </a:r>
          </a:p>
          <a:p>
            <a:pPr>
              <a:buFont typeface="Wingdings" pitchFamily="2" charset="2"/>
              <a:buChar char="v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বিশেষ্য পদের উদাহরণ দাও।</a:t>
            </a:r>
          </a:p>
          <a:p>
            <a:pPr>
              <a:buFont typeface="Wingdings" pitchFamily="2" charset="2"/>
              <a:buChar char="v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বিশেষণ পদের উদাহরণ দাও।</a:t>
            </a:r>
          </a:p>
          <a:p>
            <a:pPr>
              <a:buFont typeface="Wingdings" pitchFamily="2" charset="2"/>
              <a:buChar char="v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সর্বনাম পদের উদাহরণ দাও।</a:t>
            </a:r>
          </a:p>
          <a:p>
            <a:pPr>
              <a:buFont typeface="Wingdings" pitchFamily="2" charset="2"/>
              <a:buChar char="v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ক্রিয়া পদের উদাহরণ দাও।</a:t>
            </a:r>
          </a:p>
          <a:p>
            <a:pPr>
              <a:buFont typeface="Wingdings" pitchFamily="2" charset="2"/>
              <a:buChar char="v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অব্যয় পদের উদাহরণ দাও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9600" y="1219200"/>
            <a:ext cx="4419600" cy="609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003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প্রশ্ন গুলোর উত্তর দাওঃ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362200" y="152400"/>
            <a:ext cx="3962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33600" y="152400"/>
            <a:ext cx="4648200" cy="9906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295400"/>
            <a:ext cx="487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নিন্মরেখ পদ গুলো চিহ্নিত কর-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66700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4400" dirty="0" smtClean="0"/>
              <a:t> </a:t>
            </a:r>
            <a:r>
              <a:rPr lang="bn-BD" sz="44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গরু</a:t>
            </a:r>
            <a:r>
              <a:rPr lang="bn-BD" sz="4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একটি গৃহপালিত জন্তু।</a:t>
            </a:r>
          </a:p>
          <a:p>
            <a:pPr>
              <a:buFont typeface="Wingdings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লোকটি </a:t>
            </a:r>
            <a:r>
              <a:rPr lang="bn-BD" sz="44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গরিব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কিন্তু </a:t>
            </a:r>
            <a:r>
              <a:rPr lang="bn-BD" sz="44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সৎ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প্রতিদিন মাদরাসায় </a:t>
            </a:r>
            <a:r>
              <a:rPr lang="bn-BD" sz="44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রহিম বই </a:t>
            </a:r>
            <a:r>
              <a:rPr lang="bn-BD" sz="44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পড়ে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আখতার </a:t>
            </a:r>
            <a:r>
              <a:rPr lang="bn-BD" sz="44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শফিক এই স্লাইড তৈরী করছে।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90600" y="304800"/>
            <a:ext cx="7010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</a:p>
          <a:p>
            <a:pPr algn="ctr"/>
            <a:r>
              <a:rPr lang="bn-BD" sz="13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 কে।</a:t>
            </a:r>
            <a:endParaRPr lang="en-US" sz="13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vineflowers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914900"/>
            <a:ext cx="731520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394241" y="238786"/>
            <a:ext cx="8292559" cy="5906931"/>
            <a:chOff x="394241" y="238786"/>
            <a:chExt cx="8444959" cy="5906931"/>
          </a:xfrm>
        </p:grpSpPr>
        <p:sp>
          <p:nvSpPr>
            <p:cNvPr id="8" name="Rectangle 7"/>
            <p:cNvSpPr/>
            <p:nvPr/>
          </p:nvSpPr>
          <p:spPr>
            <a:xfrm rot="18221758">
              <a:off x="232195" y="1810762"/>
              <a:ext cx="1897810" cy="1573717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16600" dirty="0" smtClean="0">
                  <a:solidFill>
                    <a:schemeClr val="bg2">
                      <a:lumMod val="90000"/>
                    </a:schemeClr>
                  </a:solidFill>
                  <a:latin typeface="NikoshBAN" pitchFamily="2" charset="0"/>
                  <a:cs typeface="NikoshBAN" pitchFamily="2" charset="0"/>
                </a:rPr>
                <a:t>ক</a:t>
              </a:r>
              <a:endParaRPr lang="en-US" sz="16600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2162093">
              <a:off x="533400" y="4648200"/>
              <a:ext cx="2057400" cy="1497517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16600" dirty="0" smtClean="0">
                  <a:ln>
                    <a:solidFill>
                      <a:schemeClr val="bg1">
                        <a:lumMod val="95000"/>
                      </a:schemeClr>
                    </a:solidFill>
                  </a:ln>
                  <a:solidFill>
                    <a:schemeClr val="accent6">
                      <a:lumMod val="40000"/>
                      <a:lumOff val="60000"/>
                    </a:schemeClr>
                  </a:solidFill>
                  <a:latin typeface="NikoshBAN" pitchFamily="2" charset="0"/>
                  <a:cs typeface="NikoshBAN" pitchFamily="2" charset="0"/>
                </a:rPr>
                <a:t>এ</a:t>
              </a:r>
              <a:endParaRPr lang="en-US" sz="1660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325454" y="2735279"/>
              <a:ext cx="2208705" cy="1703449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16600" dirty="0" smtClean="0">
                  <a:ln>
                    <a:solidFill>
                      <a:schemeClr val="bg2">
                        <a:lumMod val="90000"/>
                      </a:schemeClr>
                    </a:solidFill>
                  </a:ln>
                  <a:noFill/>
                  <a:latin typeface="NikoshBAN" pitchFamily="2" charset="0"/>
                  <a:cs typeface="NikoshBAN" pitchFamily="2" charset="0"/>
                </a:rPr>
                <a:t>অ</a:t>
              </a:r>
              <a:endParaRPr lang="en-US" sz="16600" dirty="0">
                <a:ln>
                  <a:solidFill>
                    <a:schemeClr val="bg2">
                      <a:lumMod val="90000"/>
                    </a:schemeClr>
                  </a:solidFill>
                </a:ln>
                <a:noFill/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2071701">
              <a:off x="6723461" y="838200"/>
              <a:ext cx="2115739" cy="1703449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16600" dirty="0" smtClean="0">
                  <a:solidFill>
                    <a:schemeClr val="bg2">
                      <a:lumMod val="90000"/>
                    </a:schemeClr>
                  </a:solidFill>
                  <a:latin typeface="NikoshBAN" pitchFamily="2" charset="0"/>
                  <a:cs typeface="NikoshBAN" pitchFamily="2" charset="0"/>
                </a:rPr>
                <a:t>আ</a:t>
              </a:r>
              <a:endParaRPr lang="en-US" sz="16600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98710" y="4137468"/>
              <a:ext cx="2208705" cy="1703449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16600" dirty="0" smtClean="0">
                  <a:ln>
                    <a:solidFill>
                      <a:schemeClr val="bg2">
                        <a:lumMod val="90000"/>
                      </a:schemeClr>
                    </a:solidFill>
                  </a:ln>
                  <a:noFill/>
                  <a:latin typeface="NikoshBAN" pitchFamily="2" charset="0"/>
                  <a:cs typeface="NikoshBAN" pitchFamily="2" charset="0"/>
                </a:rPr>
                <a:t>খ</a:t>
              </a:r>
              <a:endParaRPr lang="en-US" sz="16600" dirty="0">
                <a:ln>
                  <a:solidFill>
                    <a:schemeClr val="bg2">
                      <a:lumMod val="90000"/>
                    </a:schemeClr>
                  </a:solidFill>
                </a:ln>
                <a:noFill/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902415">
              <a:off x="1371600" y="3065206"/>
              <a:ext cx="2208705" cy="1154744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9600" dirty="0" smtClean="0">
                  <a:ln>
                    <a:solidFill>
                      <a:schemeClr val="bg2">
                        <a:lumMod val="90000"/>
                      </a:schemeClr>
                    </a:solidFill>
                  </a:ln>
                  <a:noFill/>
                  <a:latin typeface="NikoshBAN" pitchFamily="2" charset="0"/>
                  <a:cs typeface="NikoshBAN" pitchFamily="2" charset="0"/>
                </a:rPr>
                <a:t>পদ</a:t>
              </a:r>
              <a:endParaRPr lang="en-US" sz="9600" dirty="0">
                <a:ln>
                  <a:solidFill>
                    <a:schemeClr val="bg2">
                      <a:lumMod val="90000"/>
                    </a:schemeClr>
                  </a:solidFill>
                </a:ln>
                <a:noFill/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 rot="902415">
              <a:off x="4971037" y="2333896"/>
              <a:ext cx="2208705" cy="1154744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9600" dirty="0" smtClean="0">
                  <a:ln>
                    <a:solidFill>
                      <a:schemeClr val="bg2">
                        <a:lumMod val="90000"/>
                      </a:schemeClr>
                    </a:solidFill>
                  </a:ln>
                  <a:noFill/>
                  <a:latin typeface="NikoshBAN" pitchFamily="2" charset="0"/>
                  <a:cs typeface="NikoshBAN" pitchFamily="2" charset="0"/>
                </a:rPr>
                <a:t>সন্ধি</a:t>
              </a:r>
              <a:endParaRPr lang="en-US" sz="9600" dirty="0">
                <a:ln>
                  <a:solidFill>
                    <a:schemeClr val="bg2">
                      <a:lumMod val="90000"/>
                    </a:schemeClr>
                  </a:solidFill>
                </a:ln>
                <a:noFill/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 rot="902415">
              <a:off x="1704682" y="238786"/>
              <a:ext cx="1981200" cy="10668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8000" dirty="0" smtClean="0">
                  <a:ln>
                    <a:solidFill>
                      <a:schemeClr val="bg2">
                        <a:lumMod val="90000"/>
                      </a:schemeClr>
                    </a:solidFill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itchFamily="2" charset="0"/>
                  <a:cs typeface="NikoshBAN" pitchFamily="2" charset="0"/>
                </a:rPr>
                <a:t>ভাষা</a:t>
              </a:r>
              <a:endParaRPr lang="en-US" sz="8000" dirty="0">
                <a:ln>
                  <a:solidFill>
                    <a:schemeClr val="bg2">
                      <a:lumMod val="90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85800" y="1207562"/>
            <a:ext cx="7696200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বাংলা ২য় পত্র</a:t>
            </a:r>
          </a:p>
          <a:p>
            <a:pPr algn="ctr"/>
            <a:r>
              <a:rPr lang="bn-BD" sz="9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৭ম শ্রেণি</a:t>
            </a:r>
          </a:p>
          <a:p>
            <a:pPr algn="ctr"/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40</a:t>
            </a:r>
            <a:r>
              <a:rPr lang="bn-BD" sz="66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মিনিট</a:t>
            </a:r>
          </a:p>
        </p:txBody>
      </p:sp>
      <p:sp>
        <p:nvSpPr>
          <p:cNvPr id="16" name="Rounded Rectangle 15"/>
          <p:cNvSpPr/>
          <p:nvPr/>
        </p:nvSpPr>
        <p:spPr>
          <a:xfrm rot="21121603">
            <a:off x="3084538" y="5513307"/>
            <a:ext cx="2641446" cy="1143000"/>
          </a:xfrm>
          <a:prstGeom prst="roundRect">
            <a:avLst>
              <a:gd name="adj" fmla="val 2077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কারক</a:t>
            </a:r>
            <a:endParaRPr lang="en-US" sz="7200" b="1" dirty="0">
              <a:solidFill>
                <a:schemeClr val="bg2">
                  <a:lumMod val="9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457200"/>
            <a:ext cx="6705600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নিচের ছবিটি দেখঃ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5638800"/>
            <a:ext cx="73152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একজন দরিদ্র কৃষক তার ক্ষেতে কাজ করছে।   </a:t>
            </a:r>
            <a:endParaRPr lang="en-US" sz="40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317" y="1501241"/>
            <a:ext cx="6023283" cy="3985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981200"/>
            <a:ext cx="13716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একজন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1981200"/>
            <a:ext cx="1143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দরিদ্র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1981200"/>
            <a:ext cx="11430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কৃষক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62400" y="1981200"/>
            <a:ext cx="11430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তার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1600" y="1981200"/>
            <a:ext cx="11430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ক্ষেতে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00800" y="1981200"/>
            <a:ext cx="11430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0" y="1981200"/>
            <a:ext cx="13716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করছে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0600" y="457200"/>
            <a:ext cx="6781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বাক্যটির দিকে ভাল করে লক্ষ্য কর।</a:t>
            </a:r>
            <a:endParaRPr lang="en-US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990601"/>
            <a:ext cx="77724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পদ প্রকরণ</a:t>
            </a:r>
          </a:p>
          <a:p>
            <a:pPr algn="ctr"/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 চার</a:t>
            </a:r>
          </a:p>
          <a:p>
            <a:pPr algn="ctr"/>
            <a:r>
              <a:rPr lang="bn-BD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পৃষ্ঠা নং ৭৮</a:t>
            </a:r>
            <a:endParaRPr lang="en-US" sz="6600" b="1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752600"/>
            <a:ext cx="8534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পাঠ শেষে শিক্ষার্থীরা-</a:t>
            </a:r>
          </a:p>
          <a:p>
            <a:pPr>
              <a:buFont typeface="Wingdings" pitchFamily="2" charset="2"/>
              <a:buChar char="q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পদ কাকে বলে তা বলতে পারবে।</a:t>
            </a:r>
          </a:p>
          <a:p>
            <a:pPr>
              <a:buFont typeface="Wingdings" pitchFamily="2" charset="2"/>
              <a:buChar char="q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পদের প্রকারভেদ সম্পর্কে বলতে পারবে।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বিভিন্ন পদ কাকে বলে তা বলতে পারবে।</a:t>
            </a:r>
          </a:p>
          <a:p>
            <a:pPr>
              <a:buFont typeface="Wingdings" pitchFamily="2" charset="2"/>
              <a:buChar char="q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বিভিন্ন পদের উদাহরণ দিতে পারবে।</a:t>
            </a:r>
          </a:p>
          <a:p>
            <a:pPr>
              <a:buFont typeface="Wingdings" pitchFamily="2" charset="2"/>
              <a:buChar char="q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বিভিন্ন প্রকার পদ সনাক্ত করতে পারবে।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4600" y="304800"/>
            <a:ext cx="35814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52400"/>
            <a:ext cx="7239000" cy="1066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দরিদ্র তার কাজ কৃষক ক্ষেত কর একজন ।   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819400"/>
            <a:ext cx="7239000" cy="1066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একজন দরিদ্র কৃষক তার ক্ষেতে কাজ করছে।   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4120277"/>
            <a:ext cx="6172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বাক্যের অন্তর্গত </a:t>
            </a:r>
          </a:p>
          <a:p>
            <a:pPr>
              <a:buFont typeface="Wingdings" pitchFamily="2" charset="2"/>
              <a:buChar char="Ø"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অর্থবোধক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বিভক্তিযুক্ত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315200" y="4724400"/>
          <a:ext cx="1828800" cy="1066800"/>
        </p:xfrm>
        <a:graphic>
          <a:graphicData uri="http://schemas.openxmlformats.org/presentationml/2006/ole">
            <p:oleObj spid="_x0000_s1026" name="Presentation" showAsIcon="1" r:id="rId3" imgW="914400" imgH="714240" progId="PowerPoint.Show.12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762000" y="1447800"/>
            <a:ext cx="7239000" cy="1066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একজন দরিদ্র কৃষক তার ক্ষেত কাজ কর।   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533400"/>
            <a:ext cx="8153400" cy="1676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বাক্য গুলোর মধ্যে মিল-অমিল খোঁজে বের কর।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8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5410200"/>
            <a:ext cx="64770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সাকিব  </a:t>
            </a: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ক্রিকেট খেলছে।</a:t>
            </a:r>
          </a:p>
        </p:txBody>
      </p:sp>
      <p:sp>
        <p:nvSpPr>
          <p:cNvPr id="4" name="Oval 3"/>
          <p:cNvSpPr/>
          <p:nvPr/>
        </p:nvSpPr>
        <p:spPr>
          <a:xfrm>
            <a:off x="2286000" y="5257800"/>
            <a:ext cx="1524000" cy="1143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421880" y="3962400"/>
          <a:ext cx="1950720" cy="990600"/>
        </p:xfrm>
        <a:graphic>
          <a:graphicData uri="http://schemas.openxmlformats.org/presentationml/2006/ole">
            <p:oleObj spid="_x0000_s19458" name="Presentation" showAsIcon="1" r:id="rId3" imgW="914400" imgH="714240" progId="PowerPoint.Show.12">
              <p:embed/>
            </p:oleObj>
          </a:graphicData>
        </a:graphic>
      </p:graphicFrame>
      <p:pic>
        <p:nvPicPr>
          <p:cNvPr id="7" name="Picture 6" descr="02.jpg"/>
          <p:cNvPicPr>
            <a:picLocks noChangeAspect="1"/>
          </p:cNvPicPr>
          <p:nvPr/>
        </p:nvPicPr>
        <p:blipFill>
          <a:blip r:embed="rId4">
            <a:lum bright="20000"/>
          </a:blip>
          <a:stretch>
            <a:fillRect/>
          </a:stretch>
        </p:blipFill>
        <p:spPr>
          <a:xfrm>
            <a:off x="2388969" y="381000"/>
            <a:ext cx="4164231" cy="48073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.jpg"/>
          <p:cNvPicPr>
            <a:picLocks noChangeAspect="1"/>
          </p:cNvPicPr>
          <p:nvPr/>
        </p:nvPicPr>
        <p:blipFill>
          <a:blip r:embed="rId3"/>
          <a:srcRect r="1282" b="5983"/>
          <a:stretch>
            <a:fillRect/>
          </a:stretch>
        </p:blipFill>
        <p:spPr>
          <a:xfrm>
            <a:off x="1524000" y="304800"/>
            <a:ext cx="5867400" cy="4191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76400" y="5181600"/>
            <a:ext cx="56388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লাল</a:t>
            </a:r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গোলাপ</a:t>
            </a:r>
            <a:endParaRPr lang="en-US" sz="6000" b="1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667000" y="5105400"/>
            <a:ext cx="1752600" cy="1143000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543800" y="4572000"/>
          <a:ext cx="1600200" cy="1066800"/>
        </p:xfrm>
        <a:graphic>
          <a:graphicData uri="http://schemas.openxmlformats.org/presentationml/2006/ole">
            <p:oleObj spid="_x0000_s20482" name="Presentation" showAsIcon="1" r:id="rId4" imgW="914400" imgH="714240" progId="PowerPoint.Show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</TotalTime>
  <Words>299</Words>
  <Application>Microsoft Office PowerPoint</Application>
  <PresentationFormat>On-screen Show (4:3)</PresentationFormat>
  <Paragraphs>99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AKTAR FARUQUE</cp:lastModifiedBy>
  <cp:revision>100</cp:revision>
  <dcterms:created xsi:type="dcterms:W3CDTF">2006-08-16T00:00:00Z</dcterms:created>
  <dcterms:modified xsi:type="dcterms:W3CDTF">2013-08-22T15:14:23Z</dcterms:modified>
</cp:coreProperties>
</file>