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97" r:id="rId2"/>
    <p:sldId id="295" r:id="rId3"/>
    <p:sldId id="257" r:id="rId4"/>
    <p:sldId id="277" r:id="rId5"/>
    <p:sldId id="258" r:id="rId6"/>
    <p:sldId id="259" r:id="rId7"/>
    <p:sldId id="260" r:id="rId8"/>
    <p:sldId id="289" r:id="rId9"/>
    <p:sldId id="279" r:id="rId10"/>
    <p:sldId id="280" r:id="rId11"/>
    <p:sldId id="291" r:id="rId12"/>
    <p:sldId id="281" r:id="rId13"/>
    <p:sldId id="282" r:id="rId14"/>
    <p:sldId id="292" r:id="rId15"/>
    <p:sldId id="283" r:id="rId16"/>
    <p:sldId id="285" r:id="rId17"/>
    <p:sldId id="293" r:id="rId18"/>
    <p:sldId id="286" r:id="rId19"/>
    <p:sldId id="294" r:id="rId20"/>
    <p:sldId id="288" r:id="rId21"/>
    <p:sldId id="263" r:id="rId22"/>
    <p:sldId id="290" r:id="rId23"/>
    <p:sldId id="287" r:id="rId24"/>
    <p:sldId id="274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A0075"/>
    <a:srgbClr val="652B91"/>
    <a:srgbClr val="0088B8"/>
    <a:srgbClr val="009E80"/>
    <a:srgbClr val="348AA2"/>
    <a:srgbClr val="248434"/>
    <a:srgbClr val="AF70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5749" autoAdjust="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6062-5D1F-4F99-A69C-A0EBD173CFEE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6A5B-E56D-48D5-9F2B-E9B6998E9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A6A5B-E56D-48D5-9F2B-E9B6998E9C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ktar.faruque@yahoo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2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Presentation1.ppt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আখতার ফারুক</a:t>
            </a:r>
          </a:p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নোয়ারবিলা কাদেরিয়া আদর্শ দাখিল মাদরাসা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লোহাগাড়া, চট্টগ্রাম।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মোবাইল নং- ০১৯১৪১৩৯৯১৬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/01757820932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ই-মেলঃ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aktar.faruque@yahoo.com</a:t>
            </a:r>
            <a:endParaRPr lang="bn-BD" sz="4000" b="1" dirty="0" smtClean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/>
          </a:p>
        </p:txBody>
      </p:sp>
      <p:pic>
        <p:nvPicPr>
          <p:cNvPr id="7" name="Picture 6" descr="Aktar-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3200"/>
            <a:ext cx="21336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600200"/>
            <a:ext cx="2895600" cy="914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343400" y="1828800"/>
            <a:ext cx="1143000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1524000"/>
            <a:ext cx="1600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4419600"/>
            <a:ext cx="73152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নিয়ম-২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ব্যঞ্জনবর্ণের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সঙ্গে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যুক্ত করে।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43000" y="228600"/>
            <a:ext cx="6858000" cy="1066800"/>
          </a:xfrm>
          <a:prstGeom prst="roundRect">
            <a:avLst>
              <a:gd name="adj" fmla="val 50000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চল আমরা আরো কিছু শব্দ তৈরি করিঃ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7879" y="1736035"/>
            <a:ext cx="353569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Oval 20"/>
          <p:cNvSpPr/>
          <p:nvPr/>
        </p:nvSpPr>
        <p:spPr>
          <a:xfrm>
            <a:off x="2895600" y="1676400"/>
            <a:ext cx="685800" cy="838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0" y="30480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7" grpId="0" animBg="1"/>
      <p:bldP spid="21" grpId="0" animBg="1"/>
      <p:bldP spid="21" grpId="1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14400" y="2209800"/>
            <a:ext cx="2895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ক্ +     + ম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419600" y="2438400"/>
            <a:ext cx="1143000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2209800"/>
            <a:ext cx="1600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ক্রম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5029200"/>
            <a:ext cx="81534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নিয়ম-৩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ব্যঞ্জনবর্ণের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সঙ্গে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ব্যঞ্জনবর্ণ বা ফলা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যুক্ত করে।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43000" y="228600"/>
            <a:ext cx="6858000" cy="1066800"/>
          </a:xfrm>
          <a:prstGeom prst="roundRect">
            <a:avLst>
              <a:gd name="adj" fmla="val 50000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চল আমরা আরো কিছু শব্দ তৈরি করিঃ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362200"/>
            <a:ext cx="533400" cy="64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Oval 21"/>
          <p:cNvSpPr/>
          <p:nvPr/>
        </p:nvSpPr>
        <p:spPr>
          <a:xfrm>
            <a:off x="1905000" y="2209800"/>
            <a:ext cx="685800" cy="838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00200" y="35814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8" grpId="0" animBg="1"/>
      <p:bldP spid="22" grpId="0" animBg="1"/>
      <p:bldP spid="22" grpId="1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752600"/>
            <a:ext cx="2057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কল+এর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752600"/>
            <a:ext cx="1905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কলের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33800" y="1981200"/>
            <a:ext cx="1143000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43200" y="1752600"/>
            <a:ext cx="7620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3048000"/>
            <a:ext cx="2057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কর্+ছে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048000"/>
            <a:ext cx="1905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করছে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33800" y="3200400"/>
            <a:ext cx="1143000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743200" y="3048000"/>
            <a:ext cx="609600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5486400"/>
            <a:ext cx="6781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নিয়ম-৪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বিভক্তি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যুক্ত করে।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42672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752600"/>
            <a:ext cx="2895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বিদ্যা+আলয়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10000" y="2057400"/>
            <a:ext cx="1143000" cy="4572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1752600"/>
            <a:ext cx="2895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বিদ্যালয়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181600"/>
            <a:ext cx="76962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নিয়ম-৫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সন্ধির সাহায্যে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 যায়।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1828800"/>
            <a:ext cx="1066800" cy="76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1828800"/>
            <a:ext cx="1143000" cy="76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35814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  <p:bldP spid="12" grpId="1" animBg="1"/>
      <p:bldP spid="13" grpId="0" animBg="1"/>
      <p:bldP spid="13" grpId="1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286000"/>
            <a:ext cx="2895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সু + ফল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810000" y="2514600"/>
            <a:ext cx="1143000" cy="4572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2895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সুফল</a:t>
            </a:r>
          </a:p>
        </p:txBody>
      </p:sp>
      <p:sp>
        <p:nvSpPr>
          <p:cNvPr id="14" name="Oval 13"/>
          <p:cNvSpPr/>
          <p:nvPr/>
        </p:nvSpPr>
        <p:spPr>
          <a:xfrm>
            <a:off x="1295400" y="2362200"/>
            <a:ext cx="685800" cy="762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5486400"/>
            <a:ext cx="88392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নিয়ম-৬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শুরুতে উপসর্গ যোগ করে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 যায়।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40386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4" grpId="0" animBg="1"/>
      <p:bldP spid="14" grpId="1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752600"/>
            <a:ext cx="2590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গম্ + অন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1752600"/>
            <a:ext cx="8382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1752600"/>
            <a:ext cx="2590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গমন 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2743200"/>
            <a:ext cx="2590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কলম + দানি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2743200"/>
            <a:ext cx="8382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0" y="2743200"/>
            <a:ext cx="2590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কলমদানি </a:t>
            </a:r>
          </a:p>
        </p:txBody>
      </p:sp>
      <p:sp>
        <p:nvSpPr>
          <p:cNvPr id="11" name="Oval 10"/>
          <p:cNvSpPr/>
          <p:nvPr/>
        </p:nvSpPr>
        <p:spPr>
          <a:xfrm>
            <a:off x="2590800" y="2590800"/>
            <a:ext cx="914400" cy="9144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38400" y="1600200"/>
            <a:ext cx="914400" cy="9144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5410200"/>
            <a:ext cx="8610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নিয়ম-৭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শেষে প্রত্যয় যোগ করে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 হয়।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40386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676400"/>
            <a:ext cx="4038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ঘি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মাখানো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ভাত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876800" y="1828800"/>
            <a:ext cx="838200" cy="3048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16764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ঘিভাত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257800"/>
            <a:ext cx="8001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নিয়ম-৮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সমাসের সাহায্যে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 হয়।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1524000"/>
            <a:ext cx="762000" cy="838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2800" y="1524000"/>
            <a:ext cx="990600" cy="838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71600" y="1524000"/>
            <a:ext cx="1600200" cy="838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35814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9" grpId="1" animBg="1"/>
      <p:bldP spid="11" grpId="0" animBg="1"/>
      <p:bldP spid="11" grpId="1" animBg="1"/>
      <p:bldP spid="19" grpId="0" animBg="1"/>
      <p:bldP spid="19" grpId="1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209800"/>
            <a:ext cx="3733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রাজায়   রাজায়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2209800"/>
            <a:ext cx="3733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ঘন্টায়   ঘন্টায়</a:t>
            </a:r>
          </a:p>
        </p:txBody>
      </p:sp>
      <p:sp>
        <p:nvSpPr>
          <p:cNvPr id="10" name="Oval 9"/>
          <p:cNvSpPr/>
          <p:nvPr/>
        </p:nvSpPr>
        <p:spPr>
          <a:xfrm>
            <a:off x="990600" y="2133600"/>
            <a:ext cx="12192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14600" y="2133600"/>
            <a:ext cx="12192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81600" y="2133600"/>
            <a:ext cx="12192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53200" y="2133600"/>
            <a:ext cx="1219200" cy="6858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5181600"/>
            <a:ext cx="8001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নিয়ম-৯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পদের দ্বিরুক্তির মাধ্যমে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 হয়।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0200" y="38100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764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কনকন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16764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ঝিরঝির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9800" y="16764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শনশন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5181600"/>
            <a:ext cx="8001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নিয়ম-১০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ধ্বন্যাত্নক শব্দের মাধ্যমে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নতুব শব্দ তৈরি হয়। 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3528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21336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টেলিভিশন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86200" y="22860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133600"/>
            <a:ext cx="2286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টিভি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5181600"/>
            <a:ext cx="8991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নিয়ম-১১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ব্যবহৃত শব্দ কে সংক্ষেপে প্রকাশ করে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 তৈরি যায়। 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33528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573156" y="3429000"/>
            <a:ext cx="2570844" cy="17034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rPr>
              <a:t>খ</a:t>
            </a:r>
            <a:endParaRPr lang="en-US" sz="16600" dirty="0">
              <a:ln>
                <a:solidFill>
                  <a:schemeClr val="bg2">
                    <a:lumMod val="90000"/>
                  </a:schemeClr>
                </a:solidFill>
              </a:ln>
              <a:noFill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rot="902415">
            <a:off x="1836370" y="487482"/>
            <a:ext cx="2869599" cy="1526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ভাষা</a:t>
            </a:r>
            <a:endParaRPr lang="en-US" sz="8000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0" y="381000"/>
            <a:ext cx="9144000" cy="6220885"/>
            <a:chOff x="91828" y="435422"/>
            <a:chExt cx="8720147" cy="6220885"/>
          </a:xfrm>
        </p:grpSpPr>
        <p:sp>
          <p:nvSpPr>
            <p:cNvPr id="8" name="Rectangle 7"/>
            <p:cNvSpPr/>
            <p:nvPr/>
          </p:nvSpPr>
          <p:spPr>
            <a:xfrm rot="18221758">
              <a:off x="-84418" y="750284"/>
              <a:ext cx="1897810" cy="154531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endParaRPr lang="en-US" sz="166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2162093">
              <a:off x="530889" y="4648200"/>
              <a:ext cx="2020272" cy="1497517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ln>
                    <a:solidFill>
                      <a:schemeClr val="bg1">
                        <a:lumMod val="95000"/>
                      </a:schemeClr>
                    </a:solidFill>
                  </a:ln>
                  <a:solidFill>
                    <a:schemeClr val="accent6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এ</a:t>
              </a:r>
              <a:endParaRPr lang="en-US" sz="166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72557" y="2735279"/>
              <a:ext cx="2168846" cy="1703449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অ</a:t>
              </a:r>
              <a:endParaRPr lang="en-US" sz="16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2071701">
              <a:off x="5313214" y="435422"/>
              <a:ext cx="3498761" cy="1703449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16600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আ</a:t>
              </a:r>
              <a:endParaRPr lang="en-US" sz="166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902415">
              <a:off x="1484278" y="3690626"/>
              <a:ext cx="2168846" cy="115474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পদ</a:t>
              </a:r>
              <a:endParaRPr lang="en-US" sz="9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902415">
              <a:off x="4888443" y="2333896"/>
              <a:ext cx="2168846" cy="1154744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96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noFill/>
                  <a:latin typeface="NikoshBAN" pitchFamily="2" charset="0"/>
                  <a:cs typeface="NikoshBAN" pitchFamily="2" charset="0"/>
                </a:rPr>
                <a:t>সন্ধি</a:t>
              </a:r>
              <a:endParaRPr lang="en-US" sz="9600" dirty="0">
                <a:ln>
                  <a:solidFill>
                    <a:schemeClr val="bg2">
                      <a:lumMod val="90000"/>
                    </a:schemeClr>
                  </a:solidFill>
                </a:ln>
                <a:noFill/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 rot="21121603">
              <a:off x="3084538" y="5513307"/>
              <a:ext cx="2641446" cy="1143000"/>
            </a:xfrm>
            <a:prstGeom prst="roundRect">
              <a:avLst>
                <a:gd name="adj" fmla="val 2077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7200" b="1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কারক</a:t>
              </a:r>
              <a:endParaRPr lang="en-US" sz="72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778380">
              <a:off x="5199987" y="5082506"/>
              <a:ext cx="2641446" cy="1143000"/>
            </a:xfrm>
            <a:prstGeom prst="roundRect">
              <a:avLst>
                <a:gd name="adj" fmla="val 2077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7200" b="1" dirty="0" smtClean="0">
                  <a:solidFill>
                    <a:schemeClr val="bg2">
                      <a:lumMod val="90000"/>
                    </a:schemeClr>
                  </a:solidFill>
                  <a:latin typeface="NikoshBAN" pitchFamily="2" charset="0"/>
                  <a:cs typeface="NikoshBAN" pitchFamily="2" charset="0"/>
                </a:rPr>
                <a:t>শব্দ</a:t>
              </a:r>
              <a:endParaRPr lang="en-US" sz="72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8816992">
              <a:off x="336178" y="2326001"/>
              <a:ext cx="2869599" cy="152660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8000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বাক্য</a:t>
              </a:r>
              <a:endParaRPr lang="en-US" sz="8000" dirty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81000" y="11430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bn-BD" sz="13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 ২য় পত্র</a:t>
            </a:r>
          </a:p>
          <a:p>
            <a:pPr algn="ctr">
              <a:lnSpc>
                <a:spcPct val="80000"/>
              </a:lnSpc>
            </a:pPr>
            <a:r>
              <a:rPr lang="bn-BD" sz="115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৭ম শ্রেণি</a:t>
            </a:r>
          </a:p>
          <a:p>
            <a:pPr algn="ctr">
              <a:lnSpc>
                <a:spcPct val="80000"/>
              </a:lnSpc>
            </a:pPr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৪০ মিনিট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00"/>
            <a:ext cx="54864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 গঠনের বিভিন্ন প্রক্রিয়াঃ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34045"/>
            <a:ext cx="8229600" cy="592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বর্ণের সাথে বর্ণের মিলন করে। 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ব্যঞ্জনবর্ণের সঙ্গে কার যুক্ত করে। </a:t>
            </a:r>
            <a:endParaRPr lang="en-US" sz="3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ব্যঞ্জনবর্ণের সঙ্গে ব্যঞ্জনবর্ণ বা ফলা যুক্ত করে। 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শব্দের শেষে বিভক্তি যুক্ত করে।  </a:t>
            </a:r>
            <a:endParaRPr lang="en-US" sz="3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সন্ধির সাহায্যে। 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শব্দের শুরুতে উপসর্গ যোগ করে। </a:t>
            </a:r>
            <a:endParaRPr lang="en-US" sz="3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শব্দের শেষে প্রত্যয় যোগ করে।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পদের দ্বিরুক্তির মাধ্যমে।</a:t>
            </a:r>
            <a:endParaRPr lang="en-US" sz="3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সমাসের সাহায্যে।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ধ্বন্যাত্নক শব্দের মাধ্যমে।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ব্যবহৃত শব্দ কে সংক্ষেপে প্রকাশ করে। </a:t>
            </a:r>
            <a:endParaRPr lang="en-US" sz="3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1905000"/>
            <a:ext cx="81534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......... ধ্বনিসমষ্টি হল শব্দ। আমরা যখন কথা বলি তখন .........  পর ......... সাজিয়ে কথা বলি। ক্রিয়ার মূল অংশকে  .........  বলে।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71800" y="1219200"/>
            <a:ext cx="32004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শূন্যস্থান পূরণ করঃ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81200" y="228600"/>
            <a:ext cx="50292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শ্রেণির কাজ (একক)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133600"/>
            <a:ext cx="14478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অর্থপূর্ণ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2971800"/>
            <a:ext cx="13716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2971800"/>
            <a:ext cx="14478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3810000"/>
            <a:ext cx="18288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ক্রিয়ামূল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33600" y="76200"/>
            <a:ext cx="4876800" cy="914400"/>
          </a:xfrm>
          <a:prstGeom prst="ellipse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00201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মিলনে ২টি করে শব্দ তৈরি কর।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ব্যঞ্জনবর্ণের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সঙ্গে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যুক্ত করে ২টি শব্দ তৈরি কর।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ব্যঞ্জনবর্ণের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সঙ্গে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ব্যঞ্জনবর্ণ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ফলা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যুক্ত করে ২টি শব্দ তৈরি কর।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শব্দের শুরুতে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উপসর্গ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 করে ২টি শব্দ তৈরি কর।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সাহায্যে ২টি শব্দ তৈরি কর।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72400" y="5257800"/>
          <a:ext cx="914400" cy="714375"/>
        </p:xfrm>
        <a:graphic>
          <a:graphicData uri="http://schemas.openxmlformats.org/presentationml/2006/ole">
            <p:oleObj spid="_x0000_s46082" name="Presentation" showAsIcon="1" r:id="rId3" imgW="914400" imgH="71424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676400" y="76200"/>
            <a:ext cx="57150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প্রশ্ন গুলোর উত্তর দাওঃ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1430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 শব্দ কাকে বলে?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828800"/>
            <a:ext cx="7925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ঊত্তরঃ</a:t>
            </a: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অর্থপূর্ণ ধ্বনি বা ধ্বনিসমষ্টিকে শব্দ বলা হয়।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26670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শব্দের শেষে বিভক্তি যুক্ত করে দুটি শব্দ তৈরি কর।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3505200"/>
            <a:ext cx="5646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bn-BD" sz="40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ঊত্তরঃ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বল+আ=বলা, চল+ই=চলি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152400"/>
            <a:ext cx="4648200" cy="838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4582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শব্দ গঠনের বিভিন্ন প্রক্রিয়ার একটি তালিকা উদাহরণ সহ তৈরি কর।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648200"/>
          <a:ext cx="8534400" cy="155713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4000"/>
                <a:gridCol w="4191699"/>
                <a:gridCol w="2818701"/>
              </a:tblGrid>
              <a:tr h="728870"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শব্দ</a:t>
                      </a:r>
                      <a:r>
                        <a:rPr lang="bn-BD" sz="44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গঠনের নিয়ম </a:t>
                      </a:r>
                      <a:endParaRPr lang="en-US" sz="4400" b="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4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9513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743200" y="3505200"/>
            <a:ext cx="32004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তালিকার নমুনাঃ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609600"/>
            <a:ext cx="7010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কে।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vineflowers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0"/>
            <a:ext cx="73152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52400"/>
            <a:ext cx="44958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নিচের ছবিটি দেখঃ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ootbal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736" y="990600"/>
            <a:ext cx="3474720" cy="34938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4419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55626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55626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55626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55626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5626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52400"/>
            <a:ext cx="42672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নিচের ছবিটি দেখঃ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14400"/>
            <a:ext cx="3276600" cy="3276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44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6000" b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9200" y="5486400"/>
            <a:ext cx="762000" cy="914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41910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কলম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5486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00200"/>
            <a:ext cx="8229600" cy="307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 ও শব্দের গঠন</a:t>
            </a:r>
          </a:p>
          <a:p>
            <a:pPr algn="ctr">
              <a:lnSpc>
                <a:spcPct val="80000"/>
              </a:lnSpc>
            </a:pP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তিন</a:t>
            </a:r>
          </a:p>
          <a:p>
            <a:pPr algn="ctr">
              <a:lnSpc>
                <a:spcPct val="80000"/>
              </a:lnSpc>
            </a:pPr>
            <a:r>
              <a:rPr lang="bn-BD" sz="66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 নং ৬৫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b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 শব্দ কাকে বলে তা বলতে পারবে।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b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 শব্দ গঠনের বিভিন্ন পদ্ধতি সম্পর্কে  বলতে পারবে।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bn-BD" sz="3600" b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 নিজেরা নতুন নতুন শব্দ তৈরি করতে পারবে।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0" y="381000"/>
            <a:ext cx="3581400" cy="990600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2400" y="3352800"/>
            <a:ext cx="1981200" cy="68580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bn-BD" sz="44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bn-BD" sz="4400" b="1" dirty="0" smtClean="0">
                <a:solidFill>
                  <a:srgbClr val="248434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4400" b="1" dirty="0">
              <a:solidFill>
                <a:srgbClr val="24843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152400"/>
            <a:ext cx="3810000" cy="9906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লক্ষ্য করঃ</a:t>
            </a:r>
          </a:p>
        </p:txBody>
      </p:sp>
      <p:cxnSp>
        <p:nvCxnSpPr>
          <p:cNvPr id="32" name="Elbow Connector 31"/>
          <p:cNvCxnSpPr/>
          <p:nvPr/>
        </p:nvCxnSpPr>
        <p:spPr>
          <a:xfrm flipV="1">
            <a:off x="2209800" y="1828800"/>
            <a:ext cx="1981200" cy="15240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267200" y="1524000"/>
            <a:ext cx="1676400" cy="45720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 + ল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67200" y="3352800"/>
            <a:ext cx="2286000" cy="533400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 + ল + ম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4" name="Elbow Connector 53"/>
          <p:cNvCxnSpPr/>
          <p:nvPr/>
        </p:nvCxnSpPr>
        <p:spPr>
          <a:xfrm>
            <a:off x="2209800" y="4038600"/>
            <a:ext cx="1981200" cy="16002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343400" y="5334000"/>
            <a:ext cx="2286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 + ম + ল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" y="3352800"/>
            <a:ext cx="533400" cy="6096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4400" y="3352800"/>
            <a:ext cx="533400" cy="6096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00200" y="3352800"/>
            <a:ext cx="533400" cy="6096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09800" y="36576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Lockstitch-Sewing-Machin-JIK1110-5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284" y="914400"/>
            <a:ext cx="2517116" cy="1676400"/>
          </a:xfrm>
          <a:prstGeom prst="rect">
            <a:avLst/>
          </a:prstGeom>
        </p:spPr>
      </p:pic>
      <p:pic>
        <p:nvPicPr>
          <p:cNvPr id="49" name="Picture 48" descr="pe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799" y="2590801"/>
            <a:ext cx="1890793" cy="1828800"/>
          </a:xfrm>
          <a:prstGeom prst="rect">
            <a:avLst/>
          </a:prstGeom>
        </p:spPr>
      </p:pic>
      <p:pic>
        <p:nvPicPr>
          <p:cNvPr id="50" name="Picture 49" descr="water-lily_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4572000"/>
            <a:ext cx="225642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 animBg="1"/>
      <p:bldP spid="53" grpId="0" animBg="1"/>
      <p:bldP spid="60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228600"/>
            <a:ext cx="4419600" cy="9906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শব্দ গঠনে লক্ষণীয়ঃ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600200" y="2187476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bn-BD" sz="7200" b="1" dirty="0" smtClean="0">
                <a:solidFill>
                  <a:srgbClr val="0088B8"/>
                </a:solidFill>
                <a:latin typeface="NikoshBAN" pitchFamily="2" charset="0"/>
                <a:cs typeface="NikoshBAN" pitchFamily="2" charset="0"/>
              </a:rPr>
              <a:t>বর্ণের মিলন</a:t>
            </a:r>
          </a:p>
          <a:p>
            <a:pPr marL="1143000" indent="-1143000">
              <a:buFont typeface="+mj-lt"/>
              <a:buAutoNum type="arabicPeriod"/>
            </a:pPr>
            <a:r>
              <a:rPr lang="bn-BD" sz="7200" b="1" dirty="0" smtClean="0">
                <a:solidFill>
                  <a:srgbClr val="652B91"/>
                </a:solidFill>
                <a:latin typeface="NikoshBAN" pitchFamily="2" charset="0"/>
                <a:cs typeface="NikoshBAN" pitchFamily="2" charset="0"/>
              </a:rPr>
              <a:t>অর্থপূর্ণ</a:t>
            </a:r>
          </a:p>
        </p:txBody>
      </p:sp>
      <p:graphicFrame>
        <p:nvGraphicFramePr>
          <p:cNvPr id="14" name="Object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24800" y="5715000"/>
          <a:ext cx="914400" cy="714375"/>
        </p:xfrm>
        <a:graphic>
          <a:graphicData uri="http://schemas.openxmlformats.org/presentationml/2006/ole">
            <p:oleObj spid="_x0000_s23554" name="Presentation" showAsIcon="1" r:id="rId4" imgW="914400" imgH="714240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228600"/>
            <a:ext cx="5715000" cy="1066800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 আমরা কিছু শব্দ তৈরি করিঃ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76400"/>
            <a:ext cx="2438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676400"/>
            <a:ext cx="2438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কলস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733800" y="1905000"/>
            <a:ext cx="1143000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0600" y="1752600"/>
            <a:ext cx="5334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5000" y="1752600"/>
            <a:ext cx="5334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19400" y="1752600"/>
            <a:ext cx="5334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67400" y="1752600"/>
            <a:ext cx="12192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1242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47800" y="3200400"/>
            <a:ext cx="5334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62200" y="3200400"/>
            <a:ext cx="533400" cy="762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733800" y="3352800"/>
            <a:ext cx="1143000" cy="4572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1242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3600" y="3200400"/>
            <a:ext cx="1143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486400"/>
            <a:ext cx="8763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নিয়ম-১</a:t>
            </a:r>
            <a:r>
              <a:rPr lang="en-US" sz="3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বর্ণের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বর্ণের </a:t>
            </a:r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মিলন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 শব্দ তৈরী করা যায়।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0200" y="4267200"/>
            <a:ext cx="58674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/>
            <a:r>
              <a:rPr lang="bn-BD" sz="3600" b="1" i="1" dirty="0" smtClean="0">
                <a:solidFill>
                  <a:srgbClr val="EA0075"/>
                </a:solidFill>
                <a:latin typeface="NikoshBAN" pitchFamily="2" charset="0"/>
                <a:cs typeface="NikoshBAN" pitchFamily="2" charset="0"/>
              </a:rPr>
              <a:t>বলতো কীভাবে শব্দ তৈরি হয়েছে?</a:t>
            </a:r>
            <a:endParaRPr lang="en-US" sz="3600" b="1" i="1" dirty="0">
              <a:solidFill>
                <a:srgbClr val="EA007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20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1805</TotalTime>
  <Words>662</Words>
  <Application>Microsoft Office PowerPoint</Application>
  <PresentationFormat>On-screen Show (4:3)</PresentationFormat>
  <Paragraphs>166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AKTAR FARUQUE</cp:lastModifiedBy>
  <cp:revision>291</cp:revision>
  <dcterms:created xsi:type="dcterms:W3CDTF">2006-08-16T00:00:00Z</dcterms:created>
  <dcterms:modified xsi:type="dcterms:W3CDTF">2013-08-22T14:59:04Z</dcterms:modified>
</cp:coreProperties>
</file>