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304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0CAA-7855-4B70-A0E5-EA9CBA47701C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8F01-42A3-445D-AAB9-78D002BF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সময়কালের চিত্র তা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সময়কালের চিত্র তা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দ্বুদ্ধ 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A4A61-B180-42DD-BDE1-0DBE9F5014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0.jpeg"/><Relationship Id="rId7" Type="http://schemas.openxmlformats.org/officeDocument/2006/relationships/hyperlink" Target="https://www.shutterstock.com/image-photo/sanliurfa-turkey-august-11-2020-archeological-18068205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shutterstock.com/image-photo/sanliurfa-turkey-august-11-2020-archeological-1806820552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www.shutterstock.com/image-photo/camels-march-souk-okaz-historical-festival-1150888211" TargetMode="External"/><Relationship Id="rId3" Type="http://schemas.openxmlformats.org/officeDocument/2006/relationships/hyperlink" Target="https://www.shutterstock.com/image-photo/sanliurfa-turkey-august-11-2020-archeological-1806820552" TargetMode="External"/><Relationship Id="rId7" Type="http://schemas.openxmlformats.org/officeDocument/2006/relationships/hyperlink" Target="https://www.shutterstock.com/image-photo/camels-march-souk-okaz-historical-festival-1149656570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www.shutterstock.com/image-photo/sanliurfa-turkey-august-11-2020-archeological-1806820561" TargetMode="External"/><Relationship Id="rId5" Type="http://schemas.openxmlformats.org/officeDocument/2006/relationships/hyperlink" Target="https://www.shutterstock.com/image-photo/sanliurfa-turkey-august-11-2020-archeological-1806820549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s://www.shutterstock.com/image-photo/camels-march-souk-okaz-historical-festival-1516269011" TargetMode="External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U\Downloads\p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011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248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C564C2-37BA-4F7D-86CA-C4ACCD303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188687"/>
            <a:ext cx="4252922" cy="6516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E4DEBB-0CBB-49F0-812E-377B1E76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94" y="188685"/>
            <a:ext cx="4640706" cy="653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6857" y="1"/>
            <a:ext cx="316774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6750436">
            <a:off x="3034256" y="840146"/>
            <a:ext cx="1268013" cy="290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57529" y="2518905"/>
            <a:ext cx="951010" cy="387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73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B6A71-D946-440E-B63F-B2B69D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-1"/>
            <a:ext cx="8871857" cy="943430"/>
          </a:xfrm>
          <a:solidFill>
            <a:schemeClr val="accent4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94B3AE-CB5D-4BA4-9957-FE827207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958419"/>
            <a:ext cx="6267239" cy="4150611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928914"/>
            <a:ext cx="2340429" cy="4165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3158033" y="1407153"/>
            <a:ext cx="1092685" cy="276563"/>
          </a:xfrm>
          <a:prstGeom prst="rightArrow">
            <a:avLst>
              <a:gd name="adj1" fmla="val 465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140719" y="1407153"/>
            <a:ext cx="1092685" cy="276563"/>
          </a:xfrm>
          <a:prstGeom prst="rightArrow">
            <a:avLst>
              <a:gd name="adj1" fmla="val 465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6458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0257C-347D-4131-89F3-87634710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15" y="348343"/>
            <a:ext cx="5617028" cy="59762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ন্তান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দাস-দাসীর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কলুষিত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কেনা-বেচ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লঙ্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মদ-জুয়ার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নিত্যনৈমিত্তিক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বাজি</a:t>
            </a:r>
            <a:b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ঃপ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পরনিন্দা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94B3AE-CB5D-4BA4-9957-FE827207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04"/>
            <a:ext cx="3211286" cy="2771754"/>
          </a:xfrm>
          <a:prstGeom prst="rect">
            <a:avLst/>
          </a:prstGeom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7657"/>
            <a:ext cx="3211286" cy="313508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5400000">
            <a:off x="257630" y="3966033"/>
            <a:ext cx="377370" cy="892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6733058">
            <a:off x="336686" y="225275"/>
            <a:ext cx="306780" cy="7764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50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72CC1B6-64AA-43AA-B374-6593795B8138}"/>
              </a:ext>
            </a:extLst>
          </p:cNvPr>
          <p:cNvSpPr/>
          <p:nvPr/>
        </p:nvSpPr>
        <p:spPr>
          <a:xfrm>
            <a:off x="35602" y="59963"/>
            <a:ext cx="9072797" cy="80946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িষ্ঠুর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820629-D6C7-46D5-9AB1-B246CAD03280}"/>
              </a:ext>
            </a:extLst>
          </p:cNvPr>
          <p:cNvSpPr/>
          <p:nvPr/>
        </p:nvSpPr>
        <p:spPr>
          <a:xfrm>
            <a:off x="511628" y="783772"/>
            <a:ext cx="8349344" cy="5152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িষ্ঠুর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স্থাবর-অস্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554343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49690B-0998-490F-B09A-514FA1CD1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435429"/>
            <a:ext cx="7156912" cy="3447023"/>
          </a:xfrm>
          <a:prstGeom prst="rect">
            <a:avLst/>
          </a:prstGeom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1" y="3759200"/>
            <a:ext cx="7097486" cy="292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15" y="1"/>
            <a:ext cx="2405743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900175" y="206904"/>
            <a:ext cx="478229" cy="11651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889289" y="4270905"/>
            <a:ext cx="478229" cy="11651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98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06935-083E-429A-BF13-FE6D8019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1" y="125283"/>
            <a:ext cx="9039068" cy="87620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1" y="985158"/>
            <a:ext cx="4189980" cy="2614385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8" y="3599543"/>
            <a:ext cx="1850231" cy="2815771"/>
          </a:xfrm>
          <a:prstGeom prst="rect">
            <a:avLst/>
          </a:prstGeom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029" y="3614058"/>
            <a:ext cx="2525486" cy="2728685"/>
          </a:xfrm>
          <a:prstGeom prst="rect">
            <a:avLst/>
          </a:prstGeom>
        </p:spPr>
      </p:pic>
      <p:pic>
        <p:nvPicPr>
          <p:cNvPr id="9" name="Picture 8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515" y="3615417"/>
            <a:ext cx="3940628" cy="2727326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273" y="1030515"/>
            <a:ext cx="4152527" cy="256902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0" y="1204687"/>
            <a:ext cx="1055915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17572" y="1074059"/>
            <a:ext cx="1055915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0" y="4107545"/>
            <a:ext cx="1055915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74029" y="3701145"/>
            <a:ext cx="1055915" cy="44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05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B74D9-89BE-4465-A6BB-D9EE4A65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6" y="0"/>
            <a:ext cx="9106525" cy="7112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B3D004F-A12E-43F1-B214-F4CB3F5BB300}"/>
              </a:ext>
            </a:extLst>
          </p:cNvPr>
          <p:cNvSpPr/>
          <p:nvPr/>
        </p:nvSpPr>
        <p:spPr>
          <a:xfrm>
            <a:off x="3799116" y="711200"/>
            <a:ext cx="5344885" cy="589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গোত্রভিত্তিক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ৈরাজ্যজনক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বিশৃং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ব্যবস্থার ধরনঃ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গোত্রভিত্তিক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তি,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িধিব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মুলুক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ন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োখের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োখ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ংখলার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্বীপ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গিবন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গোত্রগুলোর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১৭০০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07604484_114590006989741_454273582747978216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230"/>
            <a:ext cx="3766457" cy="581297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00000">
            <a:off x="709386" y="1173843"/>
            <a:ext cx="1161145" cy="293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67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B74D9-89BE-4465-A6BB-D9EE4A6556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112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ধর্মীয়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</a:t>
            </a:r>
            <a:r>
              <a:rPr kumimoji="0" lang="as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1986" name="AutoShape 2" descr="ইসলামের আবির্ভাবের পূর্বে আরব জাতির অবস্থা কিরূপ ছিল ?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ইসলামের আবির্ভাবের পূর্বে আরব জাতির অবস্থা কিরূপ ছিল ?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14" y="3425372"/>
            <a:ext cx="3526972" cy="3243943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3" y="740228"/>
            <a:ext cx="3385457" cy="3048002"/>
          </a:xfrm>
          <a:prstGeom prst="rect">
            <a:avLst/>
          </a:prstGeom>
        </p:spPr>
      </p:pic>
      <p:pic>
        <p:nvPicPr>
          <p:cNvPr id="7" name="Picture 6" descr="Sanliurfa, Turkey - August 11, 2020: Archeological site with pre-islamic statues and a tomb.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829" y="725714"/>
            <a:ext cx="52469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anliurfa, Turkey - August 11, 2020: Archeological site with pre-islamic statues and a tomb.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915" y="3817258"/>
            <a:ext cx="3178628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"/>
            <a:ext cx="316774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1" y="1030514"/>
            <a:ext cx="642257" cy="290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061440">
            <a:off x="4354287" y="841828"/>
            <a:ext cx="642257" cy="290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1" y="4659085"/>
            <a:ext cx="642257" cy="290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2770401">
            <a:off x="5270032" y="3744302"/>
            <a:ext cx="734362" cy="2416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0772" y="3468915"/>
            <a:ext cx="1828799" cy="3135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0572" y="914400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970865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ইসলাম পূর্ব আরবের ধর্মীয় অবস্থার তথ্য ছক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পৌত্তলিক     জড় পূজারী    অংশীবাদী ইহুদী-খ্রিস্টান  সাবেয়ী নক্ষত্র পূজারী  হানিফ সম্প্রদায়  সূর্যপূজা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পৌত্তলিকতা ছিল আরবদের সর্বজনীন ধর্ম । পবিত্র কাবা ঘরে ৩৬০টি প্রতিমা রাখা হয়েছিল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লাত, মানাত, উতজ্জা প্রভৃতি দেবদেবী  ছিল বিখ্যাত। নানা উপলক্ষে তারা এই সব দেবদেবীর পূজা করত।  তারা হযরত ইব্রাহিম, হযরত ইসমাইল, হযরত ঈসা , হযরত মরিয়ামের মূর্তিও কাবাঘরে স্থাপন করেছিল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মনতুষ্টির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নরবলি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itchFamily="2" charset="0"/>
              </a:rPr>
              <a:t>প্রশ্নঃ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তৎকালীন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itchFamily="2" charset="0"/>
              </a:rPr>
              <a:t>সময়ে</a:t>
            </a:r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itchFamily="2" charset="0"/>
              </a:rPr>
              <a:t>আরবের ধর্মীয় অবস্থা কেমন ছিল?</a:t>
            </a:r>
            <a:endParaRPr lang="en-US" sz="2400" b="1" dirty="0" smtClean="0"/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>
            <a:endCxn id="44" idx="1"/>
          </p:cNvCxnSpPr>
          <p:nvPr/>
        </p:nvCxnSpPr>
        <p:spPr>
          <a:xfrm flipV="1">
            <a:off x="1066800" y="778206"/>
            <a:ext cx="6531429" cy="599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/>
          <p:nvPr/>
        </p:nvGrpSpPr>
        <p:grpSpPr>
          <a:xfrm>
            <a:off x="914400" y="609601"/>
            <a:ext cx="6760028" cy="381000"/>
            <a:chOff x="1190172" y="1030517"/>
            <a:chExt cx="9013371" cy="1262739"/>
          </a:xfrm>
        </p:grpSpPr>
        <p:sp>
          <p:nvSpPr>
            <p:cNvPr id="11" name="Right Arrow 10"/>
            <p:cNvSpPr/>
            <p:nvPr/>
          </p:nvSpPr>
          <p:spPr>
            <a:xfrm rot="5400000">
              <a:off x="976087" y="1846943"/>
              <a:ext cx="631370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5493656" y="1226460"/>
              <a:ext cx="580572" cy="188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4633687" y="1861458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5400000">
              <a:off x="2688773" y="1875971"/>
              <a:ext cx="631370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5400000">
              <a:off x="6201230" y="1846944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5400000">
              <a:off x="8189689" y="1832433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5400000">
              <a:off x="9786260" y="1803407"/>
              <a:ext cx="631370" cy="203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AD1EA-4027-4393-8896-00BF6BE5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68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C32F76-F63F-4518-91C8-1EC8262FCADD}"/>
              </a:ext>
            </a:extLst>
          </p:cNvPr>
          <p:cNvSpPr/>
          <p:nvPr/>
        </p:nvSpPr>
        <p:spPr>
          <a:xfrm>
            <a:off x="0" y="725715"/>
            <a:ext cx="5660572" cy="22497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আরব সমাজে নারীর মর্যাদা কেমন ছিল?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67" y="783772"/>
            <a:ext cx="3237819" cy="2496457"/>
          </a:xfrm>
          <a:prstGeom prst="rect">
            <a:avLst/>
          </a:prstGeom>
        </p:spPr>
      </p:pic>
      <p:pic>
        <p:nvPicPr>
          <p:cNvPr id="7" name="Picture 6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63" y="3265716"/>
            <a:ext cx="3232037" cy="3135084"/>
          </a:xfrm>
          <a:prstGeom prst="rect">
            <a:avLst/>
          </a:prstGeom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543" y="3033486"/>
            <a:ext cx="3363686" cy="3352800"/>
          </a:xfrm>
          <a:prstGeom prst="rect">
            <a:avLst/>
          </a:prstGeom>
        </p:spPr>
      </p:pic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975429"/>
            <a:ext cx="2362199" cy="33673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6200000">
            <a:off x="5912760" y="742042"/>
            <a:ext cx="333829" cy="79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923645" y="3209470"/>
            <a:ext cx="333829" cy="79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673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U\Downloads\Up Contain\Teacher 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0147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210AD1EA-4027-4393-8896-00BF6BE511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39069" cy="696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                      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C32F76-F63F-4518-91C8-1EC8262FCADD}"/>
              </a:ext>
            </a:extLst>
          </p:cNvPr>
          <p:cNvSpPr/>
          <p:nvPr/>
        </p:nvSpPr>
        <p:spPr>
          <a:xfrm>
            <a:off x="1" y="682171"/>
            <a:ext cx="5617028" cy="5892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কুসীদ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গোত্রতান্ত্রিক শাসনই ছিল আরবদের রাজনৈতিক ভিত্তিমুল? তিনটি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48" y="1047978"/>
            <a:ext cx="1964531" cy="1743075"/>
          </a:xfrm>
          <a:prstGeom prst="rect">
            <a:avLst/>
          </a:prstGeom>
        </p:spPr>
      </p:pic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135" y="3834720"/>
            <a:ext cx="1964531" cy="174307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5814789" y="988784"/>
            <a:ext cx="333829" cy="79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825674" y="4080327"/>
            <a:ext cx="333829" cy="79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B7FADC-1E1F-4754-93A3-153480A4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125284"/>
            <a:ext cx="8783345" cy="818146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646FD4D-B2F6-49B8-9C02-FC71A2921507}"/>
              </a:ext>
            </a:extLst>
          </p:cNvPr>
          <p:cNvSpPr/>
          <p:nvPr/>
        </p:nvSpPr>
        <p:spPr>
          <a:xfrm>
            <a:off x="56213" y="943429"/>
            <a:ext cx="4559330" cy="5802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দলে বিভক্ত হয়ে-------</a:t>
            </a: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পূর্ব যুগে </a:t>
            </a:r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াজিক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চিত্র তুলে ধর। </a:t>
            </a:r>
            <a:b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ইসলাম পূর্ব যুগে আরবের ধর্মীয় অবস্থা কেমন ছিল?</a:t>
            </a:r>
            <a:endParaRPr lang="en-US" sz="4000" dirty="0" smtClean="0">
              <a:solidFill>
                <a:schemeClr val="tx1"/>
              </a:solidFill>
            </a:endParaRP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6" y="943430"/>
            <a:ext cx="4158343" cy="3614056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428" y="4560794"/>
            <a:ext cx="4234544" cy="208674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4856846" y="1090385"/>
            <a:ext cx="333829" cy="79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4845961" y="4443185"/>
            <a:ext cx="333829" cy="79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242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CE2325C9-508A-4008-A0A6-02EC6B0070AA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50086" cy="853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						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6C8ADC-14DF-4D69-A774-31A0A66EFE55}"/>
              </a:ext>
            </a:extLst>
          </p:cNvPr>
          <p:cNvSpPr/>
          <p:nvPr/>
        </p:nvSpPr>
        <p:spPr>
          <a:xfrm>
            <a:off x="152400" y="1187079"/>
            <a:ext cx="8817430" cy="5061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 আরবের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তুলে ধর।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itchFamily="2" charset="0"/>
              </a:rPr>
              <a:t>আরবের ধর্মীয় অবস্থা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itchFamily="2" charset="0"/>
              </a:rPr>
              <a:t>৪।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ঃপ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মতামত দাও।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4B565-29AD-45A0-8129-AC36D5DF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02502"/>
          </a:xfrm>
          <a:solidFill>
            <a:srgbClr val="00B050"/>
          </a:solidFill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CF3394-C843-495C-A543-6BEDB7C38270}"/>
              </a:ext>
            </a:extLst>
          </p:cNvPr>
          <p:cNvSpPr/>
          <p:nvPr/>
        </p:nvSpPr>
        <p:spPr>
          <a:xfrm>
            <a:off x="0" y="1102500"/>
            <a:ext cx="4983159" cy="5755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088572"/>
            <a:ext cx="3744686" cy="2873829"/>
          </a:xfrm>
          <a:prstGeom prst="rect">
            <a:avLst/>
          </a:prstGeom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43" y="4049486"/>
            <a:ext cx="3777343" cy="2808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45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9F56F4F-A4D8-4198-A0B0-E9FFF205751F}"/>
              </a:ext>
            </a:extLst>
          </p:cNvPr>
          <p:cNvSpPr/>
          <p:nvPr/>
        </p:nvSpPr>
        <p:spPr>
          <a:xfrm>
            <a:off x="762000" y="2438400"/>
            <a:ext cx="7924800" cy="1752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980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D91F5-8ED9-46A6-BDDC-242AFCB0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6" y="73244"/>
            <a:ext cx="8963464" cy="93128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124" y="914398"/>
            <a:ext cx="8929476" cy="5715002"/>
            <a:chOff x="0" y="838199"/>
            <a:chExt cx="9158076" cy="571500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1BFAA345-4BB3-492E-BB61-E7317FEDF4DD}"/>
                </a:ext>
              </a:extLst>
            </p:cNvPr>
            <p:cNvSpPr/>
            <p:nvPr/>
          </p:nvSpPr>
          <p:spPr>
            <a:xfrm>
              <a:off x="0" y="838200"/>
              <a:ext cx="4724400" cy="57150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3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 ইতিহাস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BD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১ম </a:t>
              </a:r>
              <a:r>
                <a:rPr lang="en-US" sz="3600" b="1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একাদশ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</a:t>
              </a:r>
              <a:r>
                <a:rPr lang="as-IN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থম</a:t>
              </a:r>
              <a:r>
                <a:rPr lang="en-US" sz="3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প্রাক-ইসলামী</a:t>
              </a:r>
              <a:r>
                <a:rPr lang="en-US" sz="3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আরব</a:t>
              </a:r>
              <a:endPara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5828660-040F-45E5-AC18-0E144EEE6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584"/>
            <a:stretch>
              <a:fillRect/>
            </a:stretch>
          </p:blipFill>
          <p:spPr>
            <a:xfrm>
              <a:off x="4724399" y="838199"/>
              <a:ext cx="4433677" cy="571500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</p:pic>
        <p:pic>
          <p:nvPicPr>
            <p:cNvPr id="7" name="Picture 6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40638"/>
              <a:ext cx="4750368" cy="2318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38287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9" y="2685143"/>
            <a:ext cx="2383972" cy="2365828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"/>
            <a:ext cx="2895600" cy="2786743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85" y="1"/>
            <a:ext cx="3113314" cy="275771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65" y="2743201"/>
            <a:ext cx="2869407" cy="3904342"/>
          </a:xfrm>
          <a:prstGeom prst="rect">
            <a:avLst/>
          </a:prstGeom>
        </p:spPr>
      </p:pic>
      <p:pic>
        <p:nvPicPr>
          <p:cNvPr id="12" name="Picture 11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435" y="0"/>
            <a:ext cx="2214563" cy="2743200"/>
          </a:xfrm>
          <a:prstGeom prst="rect">
            <a:avLst/>
          </a:prstGeom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343" y="5065486"/>
            <a:ext cx="2318657" cy="1792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738A42-B4C3-4BCB-957B-C4DD60B2C7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23028"/>
            <a:ext cx="3200401" cy="3780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"/>
            <a:ext cx="309154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38601" y="1"/>
            <a:ext cx="489857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63286" y="595086"/>
            <a:ext cx="729344" cy="24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35486" y="1"/>
            <a:ext cx="489857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52400" y="3207659"/>
            <a:ext cx="696686" cy="290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444161" flipV="1">
            <a:off x="3583180" y="3152019"/>
            <a:ext cx="672398" cy="238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313536" flipV="1">
            <a:off x="6926166" y="2958063"/>
            <a:ext cx="631933" cy="28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3053298">
            <a:off x="6732814" y="5303155"/>
            <a:ext cx="653143" cy="206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liurfa, Turkey - August 11, 2020: Archeological site with pre-islamic statues and a tomb.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514" y="3628572"/>
            <a:ext cx="2882129" cy="26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anliurfa, Turkey - August 11, 2020: Archeological site with pre-islamic statues and a tomb.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1" y="3676922"/>
            <a:ext cx="2807222" cy="26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mels march in Souk okaz historical festival in Taif, Saudi arabia (29-06-2018). The Souk Okaz festival in Taif is the re-birth of an ancient Arabian market dating back to Pre-Islamic times.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1728" y="841829"/>
            <a:ext cx="2784158" cy="27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mels march in Souk okaz historical festival in Taif, Saudi arabia (13-07-2018). The Souk Okaz festival in Taif is the re-birth of an ancient Arabian market dating back to Pre-Islamic times.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5885" y="841830"/>
            <a:ext cx="28302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anliurfa, Turkey - August 11, 2020: Archeological site with pre-islamic statues and a tomb.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5751" y="3657600"/>
            <a:ext cx="2784158" cy="26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mels march in Souk okaz historical festival in Taif, Saudi arabia (29-06-2018). The Souk Okaz festival in Taif is the re-birth of an ancient Arabian market dating back to Pre-Islamic times. 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827315"/>
            <a:ext cx="2784158" cy="27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4172" y="348344"/>
            <a:ext cx="309154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5780314" y="1843315"/>
            <a:ext cx="805543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2928257" y="1785258"/>
            <a:ext cx="805543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174172" y="1857830"/>
            <a:ext cx="805543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5780315" y="4209144"/>
            <a:ext cx="805543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2368261">
            <a:off x="174172" y="3933373"/>
            <a:ext cx="805543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3257330">
            <a:off x="2960915" y="3991429"/>
            <a:ext cx="805543" cy="246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95582" y="0"/>
            <a:ext cx="3890403" cy="860612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8633" y="882466"/>
            <a:ext cx="6430467" cy="19623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716" y="5021943"/>
            <a:ext cx="8730342" cy="16110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প্রাক-ইসলামী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 আরবের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bn-BD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2699658"/>
            <a:ext cx="2699658" cy="2278741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29" y="2728686"/>
            <a:ext cx="2547257" cy="2249714"/>
          </a:xfrm>
          <a:prstGeom prst="rect">
            <a:avLst/>
          </a:prstGeom>
        </p:spPr>
      </p:pic>
      <p:pic>
        <p:nvPicPr>
          <p:cNvPr id="11" name="Picture 10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885" y="2728686"/>
            <a:ext cx="3646715" cy="223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1"/>
            <a:ext cx="9144000" cy="13643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ইসলাম পূর্ব যুগে আরবের সামাজিক অবস্থার বিবরণ দিতে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ইসলাম পূর্ব যুগে আরবের রাজনৈতিক 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ইসলাম পূর্ব যুগে আরবের ধর্মীয় 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3629" y="566056"/>
            <a:ext cx="39841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াধারন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‘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া’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সময়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তমসা বা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জ্ঞতা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 বুঝায়। পি কে হিট্টির মতে,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পক্ষে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 আরবে কোন নিয়ম-কানুন ছিলনা, কোন নবীর আবির্ভাব ঘটেনি এবং কোন ঐশী কিতাব নাজিল হয়নি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্মগ্রন্থ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া’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sz="2400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" y="580572"/>
            <a:ext cx="4593773" cy="3526971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1" y="4107543"/>
            <a:ext cx="4582886" cy="2569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086" y="188686"/>
            <a:ext cx="316774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748669" y="1045333"/>
            <a:ext cx="1063775" cy="250372"/>
          </a:xfrm>
          <a:prstGeom prst="rightArrow">
            <a:avLst>
              <a:gd name="adj1" fmla="val 521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69161">
            <a:off x="477383" y="4283834"/>
            <a:ext cx="797831" cy="333829"/>
          </a:xfrm>
          <a:prstGeom prst="rightArrow">
            <a:avLst>
              <a:gd name="adj1" fmla="val 521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777D93-26EF-44C0-990B-2FF0C08A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03200"/>
            <a:ext cx="8752114" cy="756171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BDDB7D4-5BF1-4B81-A3EE-170DC2520A82}"/>
              </a:ext>
            </a:extLst>
          </p:cNvPr>
          <p:cNvSpPr/>
          <p:nvPr/>
        </p:nvSpPr>
        <p:spPr>
          <a:xfrm>
            <a:off x="4691744" y="943430"/>
            <a:ext cx="4365171" cy="5733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সামাজিক অবস্থা  ছিল অত্যন্ত শোচনীয়। বিভিন্ন পাপাচার, ব্যাভিচার, দুর্নীতি,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অনাচার, অরাজকতা, ঘৃন্য আচার-অনুষ্ঠান ও নিন্দনীয় কর্মকাণ্ডে কলুষিত হয়ে পড়েছিল সমাজ।</a:t>
            </a:r>
          </a:p>
          <a:p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সলাম-পূর্ব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খোদাবক্স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সর্বদা তারা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b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অবস্থা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৪। বিবাহ  ৫। দাসপ্রথা ৬।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মদ-জুয়ার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ইতাদি।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ৃনিত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ভগ্নিকে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ম্পত্তিতে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43430"/>
            <a:ext cx="2830285" cy="3376481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5" y="4303486"/>
            <a:ext cx="4528457" cy="2351315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687" y="937638"/>
            <a:ext cx="1600199" cy="3271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86" y="217715"/>
            <a:ext cx="316774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474291" y="1100716"/>
            <a:ext cx="1224183" cy="248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6857" y="4499187"/>
            <a:ext cx="918137" cy="33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832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1603</Words>
  <Application>Microsoft Office PowerPoint</Application>
  <PresentationFormat>On-screen Show (4:3)</PresentationFormat>
  <Paragraphs>150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                                       বিষয় পরিচিতি </vt:lpstr>
      <vt:lpstr>Slide 4</vt:lpstr>
      <vt:lpstr>Slide 5</vt:lpstr>
      <vt:lpstr>Slide 6</vt:lpstr>
      <vt:lpstr>Slide 7</vt:lpstr>
      <vt:lpstr>Slide 8</vt:lpstr>
      <vt:lpstr>                                       সামাজিক অবস্থা </vt:lpstr>
      <vt:lpstr>Slide 10</vt:lpstr>
      <vt:lpstr>                                         নির্যাতনের চিত্র </vt:lpstr>
      <vt:lpstr>কন্যা সন্তান জীবন্ত সমাধিঃ কন্যা সন্তান জন্ম দান অপমানজনক বিধায় তাদেরকে জীবন্ত কবর দেওয়া হত। বহু পিতা দারিদ্রের ভয়ে কন্যা সন্তানকে হত্যা করত। দাস-দাসীর অবস্থা: ক্রীতদাস প্রথা আরব সমাজকে কলুষিত করেছিল। ক্রীতদাস ছিল পশুর সমতুল্য। হাটে বাজারে অবাধে কেনা-বেচা হত। তাদের কোন প্রাকার স্বাধীনতা ছিল না। মনীবের মর্জির উপর তাদের জীবন পরিচালিত হত। দাস-দাসীদের বিবাহ ছিল অবৈধ এবং আদেশ লঙ্ঘন করা দন্ডনীয় অপরাধ ছিল।  মদ-জুয়ার প্রচলন: জাহেলিয়া সমাজ ব্যবস্থায় মদ ও জুয়া ছিল  নিত্যনৈমিত্তিক ব্যাপার। জুয়ার চালে ঘরের স্ত্রী পর্যন্ত বাজি  ধরার প্রচলন ছিল। মদ ও নর্তকী ছাড়া আরব সমাজে উৎসব কল্পনা করা যেত না। আরবে মাসব্যাপী উকাযমেলা মদ ও জুয়ার জন্য বিখ্যাত ছিল। নৈতিক অবক্ষয়ঃ আরবদের নৈতিক অধঃপতনই আরব সমাজকে কলুষিত করেছিল। পরনিন্দা, পরশ্রীকাতরতা, আভিজাত্যের দম্ভ, নারী হরণ, চুরি ইত্যাদি কার্য হত আরব সমাজে।</vt:lpstr>
      <vt:lpstr>Slide 13</vt:lpstr>
      <vt:lpstr>Slide 14</vt:lpstr>
      <vt:lpstr>চিত্রগুলো লক্ষ্য করঃ গোত্রে গোত্রে দ্বন্দ্ব </vt:lpstr>
      <vt:lpstr>রাজনৈতিক অবস্থা </vt:lpstr>
      <vt:lpstr>Slide 17</vt:lpstr>
      <vt:lpstr>Slide 18</vt:lpstr>
      <vt:lpstr>                                                একক কাজ   </vt:lpstr>
      <vt:lpstr>Slide 20</vt:lpstr>
      <vt:lpstr>  দলীয় কাজ </vt:lpstr>
      <vt:lpstr>Slide 22</vt:lpstr>
      <vt:lpstr>                                           বাড়ির কাজ 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15</cp:revision>
  <dcterms:created xsi:type="dcterms:W3CDTF">2006-08-16T00:00:00Z</dcterms:created>
  <dcterms:modified xsi:type="dcterms:W3CDTF">2020-10-12T14:23:24Z</dcterms:modified>
</cp:coreProperties>
</file>