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5"/>
  </p:notesMasterIdLst>
  <p:sldIdLst>
    <p:sldId id="277" r:id="rId2"/>
    <p:sldId id="278" r:id="rId3"/>
    <p:sldId id="279" r:id="rId4"/>
    <p:sldId id="256" r:id="rId5"/>
    <p:sldId id="257" r:id="rId6"/>
    <p:sldId id="258" r:id="rId7"/>
    <p:sldId id="259" r:id="rId8"/>
    <p:sldId id="261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E0594-AEB6-4244-9D04-074B0AFB9254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701B4-70E7-481B-BAE7-52F83E846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04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abdulgani1982@gmail.com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26436-BF49-4B37-8836-5E079D16D1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23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701B4-70E7-481B-BAE7-52F83E84644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41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84E9-3F3B-444C-809B-365E7772138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4BD6-F010-4B48-87BA-AC5A034DC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84E9-3F3B-444C-809B-365E7772138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4BD6-F010-4B48-87BA-AC5A034DC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84E9-3F3B-444C-809B-365E7772138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4BD6-F010-4B48-87BA-AC5A034DC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BA73-8A3C-4206-881C-5FB7530D9FB3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84AC-D6C7-44E3-AF6A-0157882E5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20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84E9-3F3B-444C-809B-365E7772138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4BD6-F010-4B48-87BA-AC5A034DC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84E9-3F3B-444C-809B-365E7772138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4BD6-F010-4B48-87BA-AC5A034DC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84E9-3F3B-444C-809B-365E7772138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4BD6-F010-4B48-87BA-AC5A034DC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84E9-3F3B-444C-809B-365E7772138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4BD6-F010-4B48-87BA-AC5A034DC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84E9-3F3B-444C-809B-365E7772138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4BD6-F010-4B48-87BA-AC5A034DC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84E9-3F3B-444C-809B-365E7772138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4BD6-F010-4B48-87BA-AC5A034DC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84E9-3F3B-444C-809B-365E7772138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4BD6-F010-4B48-87BA-AC5A034DC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84E9-3F3B-444C-809B-365E7772138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4A4BD6-F010-4B48-87BA-AC5A034DCB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6D84E9-3F3B-444C-809B-365E7772138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4A4BD6-F010-4B48-87BA-AC5A034DCBF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28273"/>
            <a:ext cx="9143999" cy="51724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6058" y="4022321"/>
            <a:ext cx="69605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সবাইকে  </a:t>
            </a:r>
            <a:endParaRPr lang="en-US" sz="6600" dirty="0" err="1">
              <a:ln w="0"/>
              <a:solidFill>
                <a:srgbClr val="002060"/>
              </a:soli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1" y="4820140"/>
            <a:ext cx="23807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n w="0"/>
                <a:solidFill>
                  <a:srgbClr val="FF00FF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 err="1">
              <a:ln w="0"/>
              <a:solidFill>
                <a:srgbClr val="FF00FF"/>
              </a:soli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19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6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04088"/>
            <a:ext cx="7543800" cy="896112"/>
          </a:xfrm>
        </p:spPr>
        <p:txBody>
          <a:bodyPr>
            <a:normAutofit/>
          </a:bodyPr>
          <a:lstStyle/>
          <a:p>
            <a:r>
              <a:rPr lang="bn-BD" sz="4000" dirty="0" smtClean="0">
                <a:solidFill>
                  <a:schemeClr val="bg2">
                    <a:lumMod val="50000"/>
                  </a:schemeClr>
                </a:solidFill>
                <a:latin typeface="Nikosh2" pitchFamily="2" charset="0"/>
                <a:cs typeface="Nikosh2" pitchFamily="2" charset="0"/>
              </a:rPr>
              <a:t>জলবায়ুর পরিবর্তন</a:t>
            </a:r>
            <a:endParaRPr lang="en-US" sz="4000" dirty="0">
              <a:solidFill>
                <a:schemeClr val="bg2">
                  <a:lumMod val="50000"/>
                </a:schemeClr>
              </a:solidFill>
              <a:latin typeface="Nikosh2" pitchFamily="2" charset="0"/>
              <a:cs typeface="Nikosh2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5480"/>
            <a:ext cx="7924800" cy="4389120"/>
          </a:xfrm>
        </p:spPr>
        <p:txBody>
          <a:bodyPr/>
          <a:lstStyle/>
          <a:p>
            <a:pPr>
              <a:buNone/>
            </a:pPr>
            <a:r>
              <a:rPr lang="bn-BD" dirty="0" smtClean="0">
                <a:latin typeface="Nikosh2" pitchFamily="2" charset="0"/>
                <a:cs typeface="Nikosh2" pitchFamily="2" charset="0"/>
              </a:rPr>
              <a:t>   </a:t>
            </a:r>
            <a:r>
              <a:rPr lang="bn-BD" sz="3600" dirty="0" smtClean="0">
                <a:latin typeface="Nikosh2" pitchFamily="2" charset="0"/>
                <a:cs typeface="Nikosh2" pitchFamily="2" charset="0"/>
              </a:rPr>
              <a:t>কোন জায়গার গড় জলবায়ুর দীর্ঘমেয়াদী ও অর্থপূর্ণ পরিবর্তনকে জলবায়ু পরিবর্তন বলে। </a:t>
            </a:r>
            <a:endParaRPr lang="en-US" sz="3600" dirty="0">
              <a:latin typeface="Nikosh2" pitchFamily="2" charset="0"/>
              <a:cs typeface="Nikosh2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04088"/>
            <a:ext cx="7924800" cy="972312"/>
          </a:xfrm>
        </p:spPr>
        <p:txBody>
          <a:bodyPr>
            <a:normAutofit/>
          </a:bodyPr>
          <a:lstStyle/>
          <a:p>
            <a:r>
              <a:rPr lang="bn-BD" sz="4000" dirty="0" smtClean="0">
                <a:solidFill>
                  <a:schemeClr val="accent3">
                    <a:lumMod val="75000"/>
                  </a:schemeClr>
                </a:solidFill>
                <a:latin typeface="Nikosh2" pitchFamily="2" charset="0"/>
                <a:cs typeface="Nikosh2" pitchFamily="2" charset="0"/>
              </a:rPr>
              <a:t>জলবায়ুর পরিবর্তনের কারণ</a:t>
            </a:r>
            <a:endParaRPr lang="en-US" sz="4000" dirty="0">
              <a:solidFill>
                <a:schemeClr val="accent3">
                  <a:lumMod val="75000"/>
                </a:schemeClr>
              </a:solidFill>
              <a:latin typeface="Nikosh2" pitchFamily="2" charset="0"/>
              <a:cs typeface="Nikosh2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35480"/>
            <a:ext cx="76200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sz="3200" dirty="0" smtClean="0">
                <a:solidFill>
                  <a:srgbClr val="7030A0"/>
                </a:solidFill>
                <a:latin typeface="Nikosh2" pitchFamily="2" charset="0"/>
                <a:cs typeface="Nikosh2" pitchFamily="2" charset="0"/>
              </a:rPr>
              <a:t>১। পৃথিবী ও বায়ুমন্ডলের বহিঃস্থ কারণসমূহ</a:t>
            </a:r>
          </a:p>
          <a:p>
            <a:pPr>
              <a:buFont typeface="Wingdings" pitchFamily="2" charset="2"/>
              <a:buChar char="v"/>
            </a:pPr>
            <a:r>
              <a:rPr lang="bn-BD" sz="2800" dirty="0" smtClean="0">
                <a:latin typeface="Nikosh2" pitchFamily="2" charset="0"/>
                <a:cs typeface="Nikosh2" pitchFamily="2" charset="0"/>
              </a:rPr>
              <a:t> সূর্য ও পৃথিবীর মধ্যে পারস্পরিক সম্পর্কে পরিবর্তন</a:t>
            </a:r>
          </a:p>
          <a:p>
            <a:pPr>
              <a:buFont typeface="Wingdings" pitchFamily="2" charset="2"/>
              <a:buChar char="v"/>
            </a:pPr>
            <a:r>
              <a:rPr lang="bn-BD" sz="2800" dirty="0" smtClean="0">
                <a:latin typeface="Nikosh2" pitchFamily="2" charset="0"/>
                <a:cs typeface="Nikosh2" pitchFamily="2" charset="0"/>
              </a:rPr>
              <a:t> পৃথিবীর অক্ষকোণের পরিবর্তন</a:t>
            </a:r>
          </a:p>
          <a:p>
            <a:pPr>
              <a:buFont typeface="Wingdings" pitchFamily="2" charset="2"/>
              <a:buChar char="v"/>
            </a:pPr>
            <a:r>
              <a:rPr lang="bn-BD" sz="2800" dirty="0" smtClean="0">
                <a:latin typeface="Nikosh2" pitchFamily="2" charset="0"/>
                <a:cs typeface="Nikosh2" pitchFamily="2" charset="0"/>
              </a:rPr>
              <a:t> পৃথিবীর কক্ষপথের পরিবর্তন</a:t>
            </a:r>
          </a:p>
          <a:p>
            <a:pPr>
              <a:buFont typeface="Wingdings" pitchFamily="2" charset="2"/>
              <a:buChar char="v"/>
            </a:pPr>
            <a:r>
              <a:rPr lang="bn-BD" sz="2800" dirty="0" smtClean="0">
                <a:latin typeface="Nikosh2" pitchFamily="2" charset="0"/>
                <a:cs typeface="Nikosh2" pitchFamily="2" charset="0"/>
              </a:rPr>
              <a:t> সূর্যের অনসূর অবস্থানের অয়নচলন</a:t>
            </a:r>
          </a:p>
          <a:p>
            <a:pPr>
              <a:buFont typeface="Wingdings" pitchFamily="2" charset="2"/>
              <a:buChar char="v"/>
            </a:pPr>
            <a:r>
              <a:rPr lang="bn-BD" sz="2800" dirty="0" smtClean="0">
                <a:latin typeface="Nikosh2" pitchFamily="2" charset="0"/>
                <a:cs typeface="Nikosh2" pitchFamily="2" charset="0"/>
              </a:rPr>
              <a:t> সূর্যের শক্তি উৎপাদনের হ্রাস-বৃদ্ধি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04088"/>
            <a:ext cx="7772400" cy="819912"/>
          </a:xfrm>
        </p:spPr>
        <p:txBody>
          <a:bodyPr>
            <a:normAutofit/>
          </a:bodyPr>
          <a:lstStyle/>
          <a:p>
            <a:r>
              <a:rPr lang="bn-BD" sz="4400" dirty="0" smtClean="0">
                <a:solidFill>
                  <a:srgbClr val="C00000"/>
                </a:solidFill>
                <a:latin typeface="Nikosh2" pitchFamily="2" charset="0"/>
                <a:cs typeface="Nikosh2" pitchFamily="2" charset="0"/>
              </a:rPr>
              <a:t>জলবায়ুর পরিবর্তনের কারণ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001000" cy="4389120"/>
          </a:xfrm>
        </p:spPr>
        <p:txBody>
          <a:bodyPr/>
          <a:lstStyle/>
          <a:p>
            <a:pPr>
              <a:buNone/>
            </a:pPr>
            <a:r>
              <a:rPr lang="bn-BD" sz="3200" dirty="0" smtClean="0">
                <a:solidFill>
                  <a:srgbClr val="7030A0"/>
                </a:solidFill>
                <a:latin typeface="Nikosh2" pitchFamily="2" charset="0"/>
                <a:cs typeface="Nikosh2" pitchFamily="2" charset="0"/>
              </a:rPr>
              <a:t>২। পৃথিবী ও বায়ুমন্ডলের অভ্যন্তরীণ কারণসমূহ</a:t>
            </a:r>
          </a:p>
          <a:p>
            <a:pPr>
              <a:buNone/>
            </a:pPr>
            <a:endParaRPr lang="bn-BD" sz="2800" dirty="0" smtClean="0">
              <a:latin typeface="Nikosh2" pitchFamily="2" charset="0"/>
              <a:cs typeface="Nikosh2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bn-BD" sz="2800" dirty="0" smtClean="0">
                <a:latin typeface="Nikosh2" pitchFamily="2" charset="0"/>
                <a:cs typeface="Nikosh2" pitchFamily="2" charset="0"/>
              </a:rPr>
              <a:t> বায়ুমন্ডলের গঠনের পরিবর্তন</a:t>
            </a:r>
          </a:p>
          <a:p>
            <a:pPr marL="571500" indent="-571500">
              <a:buFont typeface="+mj-lt"/>
              <a:buAutoNum type="romanLcPeriod"/>
            </a:pPr>
            <a:r>
              <a:rPr lang="bn-BD" sz="2800" dirty="0" smtClean="0">
                <a:latin typeface="Nikosh2" pitchFamily="2" charset="0"/>
                <a:cs typeface="Nikosh2" pitchFamily="2" charset="0"/>
              </a:rPr>
              <a:t> অরন্য নিধন</a:t>
            </a:r>
          </a:p>
          <a:p>
            <a:pPr marL="571500" indent="-571500">
              <a:buFont typeface="+mj-lt"/>
              <a:buAutoNum type="romanLcPeriod"/>
            </a:pPr>
            <a:r>
              <a:rPr lang="bn-BD" sz="2800" dirty="0" smtClean="0">
                <a:latin typeface="Nikosh2" pitchFamily="2" charset="0"/>
                <a:cs typeface="Nikosh2" pitchFamily="2" charset="0"/>
              </a:rPr>
              <a:t> আকাশ, সাগর ও ভূগর্ভে আনবিক অস্ত্রের পরীক্ষামূলক বিস্ফোরণ,</a:t>
            </a:r>
          </a:p>
          <a:p>
            <a:pPr marL="571500" indent="-571500">
              <a:buFont typeface="+mj-lt"/>
              <a:buAutoNum type="romanLcPeriod"/>
            </a:pPr>
            <a:r>
              <a:rPr lang="bn-BD" sz="2800" dirty="0" smtClean="0">
                <a:latin typeface="Nikosh2" pitchFamily="2" charset="0"/>
                <a:cs typeface="Nikosh2" pitchFamily="2" charset="0"/>
              </a:rPr>
              <a:t> জীবাশ্ম জ্বালানীর বাধাহীন ব্যবহার</a:t>
            </a:r>
          </a:p>
          <a:p>
            <a:pPr>
              <a:buNone/>
            </a:pPr>
            <a:endParaRPr lang="bn-BD" dirty="0" smtClean="0">
              <a:latin typeface="Nikosh2" pitchFamily="2" charset="0"/>
              <a:cs typeface="Nikosh2" pitchFamily="2" charset="0"/>
            </a:endParaRPr>
          </a:p>
          <a:p>
            <a:pPr>
              <a:buNone/>
            </a:pPr>
            <a:endParaRPr lang="en-US" dirty="0">
              <a:latin typeface="Nikosh2" pitchFamily="2" charset="0"/>
              <a:cs typeface="Nikosh2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623048" cy="609600"/>
          </a:xfrm>
        </p:spPr>
        <p:txBody>
          <a:bodyPr>
            <a:noAutofit/>
          </a:bodyPr>
          <a:lstStyle/>
          <a:p>
            <a:pPr algn="l"/>
            <a:r>
              <a:rPr lang="bn-BD" sz="4400" b="0" dirty="0" smtClean="0">
                <a:effectLst/>
                <a:latin typeface="Nikosh2" pitchFamily="2" charset="0"/>
                <a:cs typeface="Nikosh2" pitchFamily="2" charset="0"/>
              </a:rPr>
              <a:t>জলবায়ুর পরিবর্তনের কারণ</a:t>
            </a:r>
            <a:endParaRPr lang="en-US" sz="4400" b="0" dirty="0">
              <a:effectLst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7016496" cy="4495800"/>
          </a:xfrm>
        </p:spPr>
        <p:txBody>
          <a:bodyPr>
            <a:normAutofit/>
          </a:bodyPr>
          <a:lstStyle/>
          <a:p>
            <a:pPr algn="l"/>
            <a:r>
              <a:rPr lang="bn-BD" sz="3200" dirty="0" smtClean="0">
                <a:solidFill>
                  <a:srgbClr val="7030A0"/>
                </a:solidFill>
                <a:latin typeface="Nikosh2" pitchFamily="2" charset="0"/>
                <a:cs typeface="Nikosh2" pitchFamily="2" charset="0"/>
              </a:rPr>
              <a:t>৩। মানবসৃষ্ট কারণ</a:t>
            </a:r>
          </a:p>
          <a:p>
            <a:pPr marL="571500" indent="-571500" algn="l">
              <a:buFont typeface="+mj-lt"/>
              <a:buAutoNum type="romanLcPeriod"/>
            </a:pPr>
            <a:r>
              <a:rPr lang="bn-BD" dirty="0" smtClean="0">
                <a:latin typeface="Nikosh2" pitchFamily="2" charset="0"/>
                <a:cs typeface="Nikosh2" pitchFamily="2" charset="0"/>
              </a:rPr>
              <a:t> মানুষের বিলাসবহুল জীবন</a:t>
            </a:r>
          </a:p>
          <a:p>
            <a:pPr marL="571500" indent="-571500" algn="l">
              <a:buFont typeface="+mj-lt"/>
              <a:buAutoNum type="romanLcPeriod"/>
            </a:pPr>
            <a:r>
              <a:rPr lang="bn-BD" dirty="0" smtClean="0">
                <a:latin typeface="Nikosh2" pitchFamily="2" charset="0"/>
                <a:cs typeface="Nikosh2" pitchFamily="2" charset="0"/>
              </a:rPr>
              <a:t> ওজোন স্তর  ক্ষয়</a:t>
            </a:r>
          </a:p>
          <a:p>
            <a:pPr marL="571500" indent="-571500" algn="l">
              <a:buFont typeface="+mj-lt"/>
              <a:buAutoNum type="romanLcPeriod"/>
            </a:pPr>
            <a:r>
              <a:rPr lang="bn-BD" dirty="0" smtClean="0">
                <a:latin typeface="Nikosh2" pitchFamily="2" charset="0"/>
                <a:cs typeface="Nikosh2" pitchFamily="2" charset="0"/>
              </a:rPr>
              <a:t> জনসংখ্যা স্ফীতি</a:t>
            </a:r>
          </a:p>
          <a:p>
            <a:pPr marL="571500" indent="-571500" algn="l">
              <a:buFont typeface="+mj-lt"/>
              <a:buAutoNum type="romanLcPeriod"/>
            </a:pPr>
            <a:r>
              <a:rPr lang="bn-BD" dirty="0" smtClean="0">
                <a:latin typeface="Nikosh2" pitchFamily="2" charset="0"/>
                <a:cs typeface="Nikosh2" pitchFamily="2" charset="0"/>
              </a:rPr>
              <a:t> যানবাহনের অদগ্ধীভূত কার্বন</a:t>
            </a:r>
          </a:p>
          <a:p>
            <a:pPr marL="571500" indent="-571500" algn="l">
              <a:buFont typeface="+mj-lt"/>
              <a:buAutoNum type="romanLcPeriod"/>
            </a:pPr>
            <a:r>
              <a:rPr lang="bn-BD" dirty="0" smtClean="0">
                <a:latin typeface="Nikosh2" pitchFamily="2" charset="0"/>
                <a:cs typeface="Nikosh2" pitchFamily="2" charset="0"/>
              </a:rPr>
              <a:t> ফসিল ফুয়েল জ্বালানী</a:t>
            </a:r>
          </a:p>
          <a:p>
            <a:pPr marL="571500" indent="-571500" algn="l">
              <a:buFont typeface="+mj-lt"/>
              <a:buAutoNum type="romanLcPeriod"/>
            </a:pPr>
            <a:r>
              <a:rPr lang="bn-BD" dirty="0" smtClean="0">
                <a:latin typeface="Nikosh2" pitchFamily="2" charset="0"/>
                <a:cs typeface="Nikosh2" pitchFamily="2" charset="0"/>
              </a:rPr>
              <a:t> কৃষিক্ষেত্রে কীটনাশকের ব্যবহার</a:t>
            </a:r>
          </a:p>
          <a:p>
            <a:pPr marL="571500" indent="-571500" algn="l">
              <a:buFont typeface="+mj-lt"/>
              <a:buAutoNum type="romanLcPeriod"/>
            </a:pPr>
            <a:r>
              <a:rPr lang="bn-BD" dirty="0" smtClean="0">
                <a:latin typeface="Nikosh2" pitchFamily="2" charset="0"/>
                <a:cs typeface="Nikosh2" pitchFamily="2" charset="0"/>
              </a:rPr>
              <a:t> শিল্পোন্নত দেশগুলোর ভূমিকা</a:t>
            </a:r>
          </a:p>
          <a:p>
            <a:pPr marL="571500" indent="-571500" algn="l">
              <a:buFont typeface="+mj-lt"/>
              <a:buAutoNum type="romanLcPeriod"/>
            </a:pPr>
            <a:endParaRPr lang="en-US" dirty="0">
              <a:latin typeface="Nikosh2" pitchFamily="2" charset="0"/>
              <a:cs typeface="Nikosh2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51648" cy="1295400"/>
          </a:xfrm>
        </p:spPr>
        <p:txBody>
          <a:bodyPr>
            <a:normAutofit fontScale="90000"/>
          </a:bodyPr>
          <a:lstStyle/>
          <a:p>
            <a:pPr algn="l"/>
            <a:r>
              <a:rPr lang="bn-BD" sz="4400" b="0" dirty="0" smtClean="0">
                <a:effectLst/>
                <a:latin typeface="Nikosh2" pitchFamily="2" charset="0"/>
                <a:cs typeface="Nikosh2" pitchFamily="2" charset="0"/>
              </a:rPr>
              <a:t>বাংলাদেশে জলবায়ু পরিবর্তনের ঝুকিমূলক সেক্টরসমূহ</a:t>
            </a:r>
            <a:endParaRPr lang="en-US" sz="4400" b="0" dirty="0">
              <a:effectLst/>
              <a:latin typeface="Nikosh2" pitchFamily="2" charset="0"/>
              <a:cs typeface="Nikosh2" pitchFamily="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95400" y="2438400"/>
            <a:ext cx="6400800" cy="3962400"/>
          </a:xfrm>
        </p:spPr>
        <p:txBody>
          <a:bodyPr>
            <a:normAutofit/>
          </a:bodyPr>
          <a:lstStyle/>
          <a:p>
            <a:pPr algn="l">
              <a:buBlip>
                <a:blip r:embed="rId2"/>
              </a:buBlip>
            </a:pPr>
            <a:r>
              <a:rPr lang="bn-BD" dirty="0" smtClean="0">
                <a:latin typeface="Nikosh2" pitchFamily="2" charset="0"/>
                <a:cs typeface="Nikosh2" pitchFamily="2" charset="0"/>
              </a:rPr>
              <a:t> কৃষি সেক্টর</a:t>
            </a:r>
          </a:p>
          <a:p>
            <a:pPr algn="l">
              <a:buBlip>
                <a:blip r:embed="rId2"/>
              </a:buBlip>
            </a:pPr>
            <a:r>
              <a:rPr lang="bn-BD" dirty="0" smtClean="0">
                <a:latin typeface="Nikosh2" pitchFamily="2" charset="0"/>
                <a:cs typeface="Nikosh2" pitchFamily="2" charset="0"/>
              </a:rPr>
              <a:t> পানি সেক্টর</a:t>
            </a:r>
          </a:p>
          <a:p>
            <a:pPr algn="l">
              <a:buBlip>
                <a:blip r:embed="rId2"/>
              </a:buBlip>
            </a:pPr>
            <a:r>
              <a:rPr lang="bn-BD" dirty="0" smtClean="0">
                <a:latin typeface="Nikosh2" pitchFamily="2" charset="0"/>
                <a:cs typeface="Nikosh2" pitchFamily="2" charset="0"/>
              </a:rPr>
              <a:t> জনস্বাস্থ্য সেক্টর</a:t>
            </a:r>
          </a:p>
          <a:p>
            <a:pPr algn="l">
              <a:buBlip>
                <a:blip r:embed="rId2"/>
              </a:buBlip>
            </a:pPr>
            <a:r>
              <a:rPr lang="bn-BD" dirty="0" smtClean="0">
                <a:latin typeface="Nikosh2" pitchFamily="2" charset="0"/>
                <a:cs typeface="Nikosh2" pitchFamily="2" charset="0"/>
              </a:rPr>
              <a:t> মৎস্য ও সমুদ্র সেক্টর</a:t>
            </a:r>
          </a:p>
          <a:p>
            <a:pPr algn="l">
              <a:buBlip>
                <a:blip r:embed="rId2"/>
              </a:buBlip>
            </a:pPr>
            <a:r>
              <a:rPr lang="bn-BD" dirty="0" smtClean="0">
                <a:latin typeface="Nikosh2" pitchFamily="2" charset="0"/>
                <a:cs typeface="Nikosh2" pitchFamily="2" charset="0"/>
              </a:rPr>
              <a:t> বন ও জীব বৈচিত্র্য</a:t>
            </a:r>
          </a:p>
          <a:p>
            <a:pPr algn="l">
              <a:buBlip>
                <a:blip r:embed="rId2"/>
              </a:buBlip>
            </a:pPr>
            <a:r>
              <a:rPr lang="bn-BD" dirty="0" smtClean="0">
                <a:latin typeface="Nikosh2" pitchFamily="2" charset="0"/>
                <a:cs typeface="Nikosh2" pitchFamily="2" charset="0"/>
              </a:rPr>
              <a:t> অবকাঠামো ও বসতি স্থাপনা</a:t>
            </a:r>
          </a:p>
          <a:p>
            <a:pPr algn="l">
              <a:buBlip>
                <a:blip r:embed="rId2"/>
              </a:buBlip>
            </a:pPr>
            <a:r>
              <a:rPr lang="bn-BD" dirty="0" smtClean="0">
                <a:latin typeface="Nikosh2" pitchFamily="2" charset="0"/>
                <a:cs typeface="Nikosh2" pitchFamily="2" charset="0"/>
              </a:rPr>
              <a:t> নগর ও অভিবাসন সেক্টর</a:t>
            </a:r>
          </a:p>
          <a:p>
            <a:pPr algn="l">
              <a:buBlip>
                <a:blip r:embed="rId2"/>
              </a:buBlip>
            </a:pPr>
            <a:r>
              <a:rPr lang="bn-BD" dirty="0" smtClean="0">
                <a:latin typeface="Nikosh2" pitchFamily="2" charset="0"/>
                <a:cs typeface="Nikosh2" pitchFamily="2" charset="0"/>
              </a:rPr>
              <a:t> নারী ও শিশু সেক্টর</a:t>
            </a:r>
            <a:endParaRPr lang="en-US" dirty="0">
              <a:latin typeface="Nikosh2" pitchFamily="2" charset="0"/>
              <a:cs typeface="Nikosh2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DEFORESTATION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4" name="Content Placeholder 3" descr="deforesta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676400"/>
            <a:ext cx="7239000" cy="48006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FOREST FIRE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fi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981200"/>
            <a:ext cx="8153400" cy="47244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DROUGHT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Content Placeholder 3" descr="download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057400"/>
            <a:ext cx="8153400" cy="44958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FLOOD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6" name="Content Placeholder 5" descr="FLOO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905000"/>
            <a:ext cx="8382000" cy="46482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INDUSTRIAL ACTIVITY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4" name="Content Placeholder 3" descr="download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981200"/>
            <a:ext cx="8382000" cy="46482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idx="4294967295"/>
          </p:nvPr>
        </p:nvSpPr>
        <p:spPr>
          <a:xfrm>
            <a:off x="3053953" y="1143000"/>
            <a:ext cx="4171950" cy="914400"/>
          </a:xfrm>
          <a:prstGeom prst="rect">
            <a:avLst/>
          </a:prstGeom>
        </p:spPr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6675" b="1" dirty="0" err="1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675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75" b="1" dirty="0" err="1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b="1" dirty="0">
              <a:ln/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Content Placeholder 4"/>
          <p:cNvSpPr txBox="1">
            <a:spLocks/>
          </p:cNvSpPr>
          <p:nvPr/>
        </p:nvSpPr>
        <p:spPr>
          <a:xfrm>
            <a:off x="2045970" y="2674620"/>
            <a:ext cx="5154930" cy="2468880"/>
          </a:xfrm>
          <a:prstGeom prst="rect">
            <a:avLst/>
          </a:prstGeom>
          <a:noFill/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3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33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গনি</a:t>
            </a:r>
            <a:endParaRPr lang="en-US" sz="33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Shonar Bangla" pitchFamily="34" charset="0"/>
                <a:cs typeface="Shonar Bangla" pitchFamily="34" charset="0"/>
              </a:rPr>
              <a:t>প্রভাষক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Shonar Bangla" pitchFamily="34" charset="0"/>
                <a:cs typeface="Shonar Bangla" pitchFamily="34" charset="0"/>
              </a:rPr>
              <a:t>- 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Shonar Bangla" pitchFamily="34" charset="0"/>
                <a:cs typeface="Shonar Bangla" pitchFamily="34" charset="0"/>
              </a:rPr>
              <a:t>ভূগোল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Shonar Bangla" pitchFamily="34" charset="0"/>
                <a:cs typeface="Shonar Bangla" pitchFamily="34" charset="0"/>
              </a:rPr>
              <a:t>  </a:t>
            </a:r>
          </a:p>
          <a:p>
            <a:r>
              <a:rPr lang="en-US" sz="2925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কুষ্টিয়া</a:t>
            </a:r>
            <a:r>
              <a:rPr lang="en-US" sz="2925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925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সিটি</a:t>
            </a:r>
            <a:r>
              <a:rPr lang="en-US" sz="2925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925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925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925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কুষ্টিয়া</a:t>
            </a:r>
            <a:endParaRPr lang="en-US" sz="2925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Email : abdulgani1982@gmail.com</a:t>
            </a:r>
          </a:p>
          <a:p>
            <a:r>
              <a:rPr lang="en-US" sz="2100" b="1" dirty="0">
                <a:solidFill>
                  <a:srgbClr val="C00000"/>
                </a:solidFill>
              </a:rPr>
              <a:t> </a:t>
            </a:r>
            <a:r>
              <a:rPr lang="en-US" sz="21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-  01869814218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16" y="944184"/>
            <a:ext cx="1543050" cy="160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4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ICE MELT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6" name="Content Placeholder 5" descr="ice mel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905000"/>
            <a:ext cx="8001000" cy="4648199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CYCLONE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CYCLON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905000"/>
            <a:ext cx="7620000" cy="4724400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SLOGAN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Content Placeholder 3" descr="sloga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05000"/>
            <a:ext cx="7620000" cy="4572000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dirty="0" smtClean="0">
                <a:latin typeface="Nikosh2" pitchFamily="2" charset="0"/>
                <a:cs typeface="Nikosh2" pitchFamily="2" charset="0"/>
              </a:rPr>
              <a:t> </a:t>
            </a:r>
            <a:endParaRPr lang="en-US" sz="3600" dirty="0">
              <a:latin typeface="Nikosh2" pitchFamily="2" charset="0"/>
              <a:cs typeface="Nikosh2" pitchFamily="2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idx="2"/>
          </p:nvPr>
        </p:nvSpPr>
        <p:spPr>
          <a:xfrm>
            <a:off x="685800" y="2286000"/>
            <a:ext cx="3200400" cy="2209800"/>
          </a:xfrm>
        </p:spPr>
        <p:txBody>
          <a:bodyPr>
            <a:normAutofit/>
          </a:bodyPr>
          <a:lstStyle/>
          <a:p>
            <a:pPr algn="r"/>
            <a:r>
              <a:rPr lang="bn-BD" sz="3600" dirty="0" smtClean="0">
                <a:solidFill>
                  <a:srgbClr val="FF0000"/>
                </a:solidFill>
                <a:latin typeface="Nikosh2" pitchFamily="2" charset="0"/>
                <a:cs typeface="Nikosh2" pitchFamily="2" charset="0"/>
              </a:rPr>
              <a:t>সবাইকে ধন্যবাদ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9" name="Content Placeholder 8" descr="bird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038600" y="1371600"/>
            <a:ext cx="5105400" cy="396239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4336" y="1531348"/>
            <a:ext cx="5715000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375" dirty="0">
                <a:latin typeface="NikoshBAN" pitchFamily="2" charset="0"/>
                <a:cs typeface="NikoshBAN" pitchFamily="2" charset="0"/>
              </a:rPr>
              <a:t>আজকের আলোচনা শেষে শিক্ষার্থীরা-------  </a:t>
            </a:r>
            <a:endParaRPr lang="en-US" sz="3000" dirty="0"/>
          </a:p>
        </p:txBody>
      </p:sp>
      <p:sp>
        <p:nvSpPr>
          <p:cNvPr id="3" name="Rectangle 2"/>
          <p:cNvSpPr/>
          <p:nvPr/>
        </p:nvSpPr>
        <p:spPr>
          <a:xfrm>
            <a:off x="323307" y="2716802"/>
            <a:ext cx="850391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latin typeface="NikoshBAN" pitchFamily="2" charset="0"/>
                <a:cs typeface="NikoshBAN" pitchFamily="2" charset="0"/>
              </a:rPr>
              <a:t>1।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জলবায়ূ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অঞ্চল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en-US" sz="3000" dirty="0">
              <a:latin typeface="NikoshBAN" pitchFamily="2" charset="0"/>
              <a:cs typeface="NikoshBAN" pitchFamily="2" charset="0"/>
            </a:endParaRPr>
          </a:p>
          <a:p>
            <a:r>
              <a:rPr lang="en-US" sz="30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অঞ্চল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0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smtClean="0">
                <a:latin typeface="NikoshBAN" pitchFamily="2" charset="0"/>
                <a:cs typeface="NikoshBAN" pitchFamily="2" charset="0"/>
              </a:rPr>
              <a:t>পারবে।</a:t>
            </a:r>
            <a:endParaRPr lang="en-US" sz="3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00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bn-BD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2" pitchFamily="2" charset="0"/>
                <a:cs typeface="Nikosh2" pitchFamily="2" charset="0"/>
              </a:rPr>
              <a:t>   জলবায়ু অঞ্চল</a:t>
            </a:r>
            <a:endParaRPr lang="en-US" sz="4000" dirty="0">
              <a:solidFill>
                <a:schemeClr val="accent3">
                  <a:lumMod val="60000"/>
                  <a:lumOff val="40000"/>
                </a:schemeClr>
              </a:solidFill>
              <a:latin typeface="Nikosh2" pitchFamily="2" charset="0"/>
              <a:cs typeface="Nikosh2" pitchFamily="2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1905000"/>
          <a:ext cx="8077200" cy="48345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5334000"/>
              </a:tblGrid>
              <a:tr h="762001"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2" pitchFamily="2" charset="0"/>
                          <a:cs typeface="Nikosh2" pitchFamily="2" charset="0"/>
                        </a:rPr>
                        <a:t>জলবায়ুর</a:t>
                      </a:r>
                      <a:r>
                        <a:rPr lang="bn-BD" sz="2000" baseline="0" dirty="0" smtClean="0">
                          <a:latin typeface="Nikosh2" pitchFamily="2" charset="0"/>
                          <a:cs typeface="Nikosh2" pitchFamily="2" charset="0"/>
                        </a:rPr>
                        <a:t> প্রধান গোত্রসমূহ</a:t>
                      </a:r>
                      <a:endParaRPr lang="en-US" sz="2000" dirty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 marL="90602" marR="9060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2" pitchFamily="2" charset="0"/>
                          <a:cs typeface="Nikosh2" pitchFamily="2" charset="0"/>
                        </a:rPr>
                        <a:t>জলবায়ুর</a:t>
                      </a:r>
                      <a:r>
                        <a:rPr lang="bn-BD" sz="2000" baseline="0" dirty="0" smtClean="0">
                          <a:latin typeface="Nikosh2" pitchFamily="2" charset="0"/>
                          <a:cs typeface="Nikosh2" pitchFamily="2" charset="0"/>
                        </a:rPr>
                        <a:t> প্রধান শ্রেণীসমূহ</a:t>
                      </a:r>
                      <a:endParaRPr lang="en-US" sz="2000" dirty="0" smtClean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 marL="90602" marR="90602"/>
                </a:tc>
              </a:tr>
              <a:tr h="481642">
                <a:tc rowSpan="4"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2" pitchFamily="2" charset="0"/>
                          <a:cs typeface="Nikosh2" pitchFamily="2" charset="0"/>
                        </a:rPr>
                        <a:t>A-Climates</a:t>
                      </a:r>
                    </a:p>
                    <a:p>
                      <a:r>
                        <a:rPr lang="bn-BD" sz="2000" dirty="0" smtClean="0">
                          <a:latin typeface="Nikosh2" pitchFamily="2" charset="0"/>
                          <a:cs typeface="Nikosh2" pitchFamily="2" charset="0"/>
                        </a:rPr>
                        <a:t>নিম্ন অক্ষাংশের</a:t>
                      </a:r>
                      <a:r>
                        <a:rPr lang="bn-BD" sz="2000" baseline="0" dirty="0" smtClean="0">
                          <a:latin typeface="Nikosh2" pitchFamily="2" charset="0"/>
                          <a:cs typeface="Nikosh2" pitchFamily="2" charset="0"/>
                        </a:rPr>
                        <a:t> জলবায়ুসমুহ</a:t>
                      </a:r>
                      <a:endParaRPr lang="en-US" sz="2000" dirty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 marL="90602" marR="90602"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2" pitchFamily="2" charset="0"/>
                          <a:cs typeface="Nikosh2" pitchFamily="2" charset="0"/>
                        </a:rPr>
                        <a:t>১. নিরক্ষীয়</a:t>
                      </a:r>
                      <a:r>
                        <a:rPr lang="bn-BD" sz="2000" baseline="0" dirty="0" smtClean="0">
                          <a:latin typeface="Nikosh2" pitchFamily="2" charset="0"/>
                          <a:cs typeface="Nikosh2" pitchFamily="2" charset="0"/>
                        </a:rPr>
                        <a:t> জলবায়ু </a:t>
                      </a:r>
                      <a:endParaRPr lang="en-US" sz="2000" dirty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 marL="90602" marR="90602"/>
                </a:tc>
              </a:tr>
              <a:tr h="481642">
                <a:tc vMerge="1">
                  <a:txBody>
                    <a:bodyPr/>
                    <a:lstStyle/>
                    <a:p>
                      <a:endParaRPr lang="en-US" dirty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2" pitchFamily="2" charset="0"/>
                          <a:cs typeface="Nikosh2" pitchFamily="2" charset="0"/>
                        </a:rPr>
                        <a:t>২.</a:t>
                      </a:r>
                      <a:r>
                        <a:rPr lang="bn-BD" sz="2000" baseline="0" dirty="0" smtClean="0">
                          <a:latin typeface="Nikosh2" pitchFamily="2" charset="0"/>
                          <a:cs typeface="Nikosh2" pitchFamily="2" charset="0"/>
                        </a:rPr>
                        <a:t> নিম্ন অক্ষাংশের উচ্চভূমির জলবায়ু</a:t>
                      </a:r>
                      <a:endParaRPr lang="en-US" sz="2000" dirty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 marL="90602" marR="90602"/>
                </a:tc>
              </a:tr>
              <a:tr h="481642">
                <a:tc vMerge="1">
                  <a:txBody>
                    <a:bodyPr/>
                    <a:lstStyle/>
                    <a:p>
                      <a:endParaRPr lang="en-US" dirty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2" pitchFamily="2" charset="0"/>
                          <a:cs typeface="Nikosh2" pitchFamily="2" charset="0"/>
                        </a:rPr>
                        <a:t>৩. ক্রান্তীয় মৌসুমী</a:t>
                      </a:r>
                      <a:r>
                        <a:rPr lang="bn-BD" sz="2000" baseline="0" dirty="0" smtClean="0">
                          <a:latin typeface="Nikosh2" pitchFamily="2" charset="0"/>
                          <a:cs typeface="Nikosh2" pitchFamily="2" charset="0"/>
                        </a:rPr>
                        <a:t> জলবায়ু</a:t>
                      </a:r>
                      <a:endParaRPr lang="en-US" sz="2000" dirty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 marL="90602" marR="90602"/>
                </a:tc>
              </a:tr>
              <a:tr h="481642">
                <a:tc vMerge="1">
                  <a:txBody>
                    <a:bodyPr/>
                    <a:lstStyle/>
                    <a:p>
                      <a:endParaRPr lang="en-US" dirty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2" pitchFamily="2" charset="0"/>
                          <a:cs typeface="Nikosh2" pitchFamily="2" charset="0"/>
                        </a:rPr>
                        <a:t>৪. ক্রান্তীয় মহাদেশীয়</a:t>
                      </a:r>
                      <a:r>
                        <a:rPr lang="bn-BD" sz="2000" baseline="0" dirty="0" smtClean="0">
                          <a:latin typeface="Nikosh2" pitchFamily="2" charset="0"/>
                          <a:cs typeface="Nikosh2" pitchFamily="2" charset="0"/>
                        </a:rPr>
                        <a:t> জলবায়ু</a:t>
                      </a:r>
                      <a:endParaRPr lang="en-US" sz="2000" dirty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 marL="90602" marR="90602"/>
                </a:tc>
              </a:tr>
              <a:tr h="511832">
                <a:tc rowSpan="4"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Nikosh2" pitchFamily="2" charset="0"/>
                          <a:cs typeface="Nikosh2" pitchFamily="2" charset="0"/>
                        </a:rPr>
                        <a:t>B-Climates</a:t>
                      </a:r>
                    </a:p>
                    <a:p>
                      <a:r>
                        <a:rPr lang="bn-BD" sz="2000" baseline="0" dirty="0" smtClean="0">
                          <a:latin typeface="Nikosh2" pitchFamily="2" charset="0"/>
                          <a:cs typeface="Nikosh2" pitchFamily="2" charset="0"/>
                        </a:rPr>
                        <a:t>শুষ্ক জলবায়ুসমূহ</a:t>
                      </a:r>
                      <a:endParaRPr lang="en-US" sz="2000" dirty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 marL="90602" marR="90602"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2" pitchFamily="2" charset="0"/>
                          <a:cs typeface="Nikosh2" pitchFamily="2" charset="0"/>
                        </a:rPr>
                        <a:t>১. ক্রান্তীয়-উপক্রান্তীয়</a:t>
                      </a:r>
                      <a:r>
                        <a:rPr lang="bn-BD" sz="2000" baseline="0" dirty="0" smtClean="0">
                          <a:latin typeface="Nikosh2" pitchFamily="2" charset="0"/>
                          <a:cs typeface="Nikosh2" pitchFamily="2" charset="0"/>
                        </a:rPr>
                        <a:t> অঞ্চলের অর্ধশুষ্ক স্টেপ জলবায়ু </a:t>
                      </a:r>
                      <a:endParaRPr lang="en-US" sz="2000" dirty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 marL="90602" marR="90602"/>
                </a:tc>
              </a:tr>
              <a:tr h="481642">
                <a:tc vMerge="1">
                  <a:txBody>
                    <a:bodyPr/>
                    <a:lstStyle/>
                    <a:p>
                      <a:endParaRPr lang="en-US" dirty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2" pitchFamily="2" charset="0"/>
                          <a:cs typeface="Nikosh2" pitchFamily="2" charset="0"/>
                        </a:rPr>
                        <a:t>২. উপক্রান্তীয় শুষ্ক</a:t>
                      </a:r>
                      <a:r>
                        <a:rPr lang="bn-BD" sz="2000" baseline="0" dirty="0" smtClean="0">
                          <a:latin typeface="Nikosh2" pitchFamily="2" charset="0"/>
                          <a:cs typeface="Nikosh2" pitchFamily="2" charset="0"/>
                        </a:rPr>
                        <a:t> ও উষ্ণ মরু জলবায়ু</a:t>
                      </a:r>
                      <a:endParaRPr lang="en-US" sz="2000" dirty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 marL="90602" marR="90602"/>
                </a:tc>
              </a:tr>
              <a:tr h="481642">
                <a:tc vMerge="1">
                  <a:txBody>
                    <a:bodyPr/>
                    <a:lstStyle/>
                    <a:p>
                      <a:endParaRPr lang="en-US" dirty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2" pitchFamily="2" charset="0"/>
                          <a:cs typeface="Nikosh2" pitchFamily="2" charset="0"/>
                        </a:rPr>
                        <a:t>৩. মধ্য</a:t>
                      </a:r>
                      <a:r>
                        <a:rPr lang="bn-BD" sz="2000" baseline="0" dirty="0" smtClean="0">
                          <a:latin typeface="Nikosh2" pitchFamily="2" charset="0"/>
                          <a:cs typeface="Nikosh2" pitchFamily="2" charset="0"/>
                        </a:rPr>
                        <a:t> অক্ষাংশের অর্ধশুষ্ক জলবায়ু </a:t>
                      </a:r>
                      <a:endParaRPr lang="en-US" sz="2000" dirty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 marL="90602" marR="90602"/>
                </a:tc>
              </a:tr>
              <a:tr h="481642">
                <a:tc vMerge="1">
                  <a:txBody>
                    <a:bodyPr/>
                    <a:lstStyle/>
                    <a:p>
                      <a:endParaRPr lang="en-US" dirty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2" pitchFamily="2" charset="0"/>
                          <a:cs typeface="Nikosh2" pitchFamily="2" charset="0"/>
                        </a:rPr>
                        <a:t>৪. মধ্য</a:t>
                      </a:r>
                      <a:r>
                        <a:rPr lang="bn-BD" sz="2000" baseline="0" dirty="0" smtClean="0">
                          <a:latin typeface="Nikosh2" pitchFamily="2" charset="0"/>
                          <a:cs typeface="Nikosh2" pitchFamily="2" charset="0"/>
                        </a:rPr>
                        <a:t> অক্ষাংশের শুষ্ক ও শীতল জলবায়ু </a:t>
                      </a:r>
                      <a:endParaRPr lang="en-US" sz="2000" dirty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 marL="90602" marR="9060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bn-BD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2" pitchFamily="2" charset="0"/>
                <a:cs typeface="Nikosh2" pitchFamily="2" charset="0"/>
              </a:rPr>
              <a:t>   জলবায়ু অঞ্চল</a:t>
            </a:r>
            <a:endParaRPr lang="en-US" sz="4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3800"/>
                <a:gridCol w="4495800"/>
              </a:tblGrid>
              <a:tr h="5384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2" pitchFamily="2" charset="0"/>
                          <a:cs typeface="Nikosh2" pitchFamily="2" charset="0"/>
                        </a:rPr>
                        <a:t>জলবায়ুর</a:t>
                      </a:r>
                      <a:r>
                        <a:rPr lang="bn-BD" sz="2000" baseline="0" dirty="0" smtClean="0">
                          <a:latin typeface="Nikosh2" pitchFamily="2" charset="0"/>
                          <a:cs typeface="Nikosh2" pitchFamily="2" charset="0"/>
                        </a:rPr>
                        <a:t> প্রধান গোত্রসমূহ</a:t>
                      </a:r>
                      <a:endParaRPr lang="en-US" sz="2000" dirty="0" smtClean="0">
                        <a:latin typeface="Nikosh2" pitchFamily="2" charset="0"/>
                        <a:cs typeface="Nikosh2" pitchFamily="2" charset="0"/>
                      </a:endParaRP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2" pitchFamily="2" charset="0"/>
                          <a:cs typeface="Nikosh2" pitchFamily="2" charset="0"/>
                        </a:rPr>
                        <a:t>জলবায়ুর</a:t>
                      </a:r>
                      <a:r>
                        <a:rPr lang="bn-BD" sz="2000" baseline="0" dirty="0" smtClean="0">
                          <a:latin typeface="Nikosh2" pitchFamily="2" charset="0"/>
                          <a:cs typeface="Nikosh2" pitchFamily="2" charset="0"/>
                        </a:rPr>
                        <a:t> প্রধান শ্রেণীসমূহ</a:t>
                      </a:r>
                      <a:endParaRPr lang="en-US" sz="2000" dirty="0" smtClean="0">
                        <a:latin typeface="Nikosh2" pitchFamily="2" charset="0"/>
                        <a:cs typeface="Nikosh2" pitchFamily="2" charset="0"/>
                      </a:endParaRP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Nikosh2" pitchFamily="2" charset="0"/>
                          <a:cs typeface="Nikosh2" pitchFamily="2" charset="0"/>
                        </a:rPr>
                        <a:t>C-Climates</a:t>
                      </a:r>
                    </a:p>
                    <a:p>
                      <a:r>
                        <a:rPr lang="bn-BD" sz="2000" dirty="0" smtClean="0">
                          <a:latin typeface="Nikosh2" pitchFamily="2" charset="0"/>
                          <a:cs typeface="Nikosh2" pitchFamily="2" charset="0"/>
                        </a:rPr>
                        <a:t>উপক্রান্তীয়</a:t>
                      </a:r>
                      <a:r>
                        <a:rPr lang="bn-BD" sz="2000" baseline="0" dirty="0" smtClean="0">
                          <a:latin typeface="Nikosh2" pitchFamily="2" charset="0"/>
                          <a:cs typeface="Nikosh2" pitchFamily="2" charset="0"/>
                        </a:rPr>
                        <a:t> জলবায়ু</a:t>
                      </a:r>
                      <a:endParaRPr lang="en-US" sz="2000" dirty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2" pitchFamily="2" charset="0"/>
                          <a:cs typeface="Nikosh2" pitchFamily="2" charset="0"/>
                        </a:rPr>
                        <a:t>১. উপক্রান্তীয় মহাদেশের</a:t>
                      </a:r>
                      <a:r>
                        <a:rPr lang="bn-BD" sz="2000" baseline="0" dirty="0" smtClean="0">
                          <a:latin typeface="Nikosh2" pitchFamily="2" charset="0"/>
                          <a:cs typeface="Nikosh2" pitchFamily="2" charset="0"/>
                        </a:rPr>
                        <a:t> পূর্ব প্রান্তের জলবায়ু</a:t>
                      </a:r>
                      <a:endParaRPr lang="en-US" sz="2000" dirty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2" pitchFamily="2" charset="0"/>
                          <a:cs typeface="Nikosh2" pitchFamily="2" charset="0"/>
                        </a:rPr>
                        <a:t>২. ভূমধ্যসাগরীয়</a:t>
                      </a:r>
                      <a:r>
                        <a:rPr lang="bn-BD" sz="2000" baseline="0" dirty="0" smtClean="0">
                          <a:latin typeface="Nikosh2" pitchFamily="2" charset="0"/>
                          <a:cs typeface="Nikosh2" pitchFamily="2" charset="0"/>
                        </a:rPr>
                        <a:t> জলবায়ু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2" pitchFamily="2" charset="0"/>
                          <a:cs typeface="Nikosh2" pitchFamily="2" charset="0"/>
                        </a:rPr>
                        <a:t>৩. উপক্রান্তীয় উচ্চভূমির জলবায়ু</a:t>
                      </a:r>
                      <a:endParaRPr lang="en-US" sz="2000" dirty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2000" b="1" baseline="0" dirty="0" smtClean="0">
                          <a:latin typeface="Nikosh2" pitchFamily="2" charset="0"/>
                          <a:cs typeface="Nikosh2" pitchFamily="2" charset="0"/>
                        </a:rPr>
                        <a:t>D-Climates</a:t>
                      </a:r>
                    </a:p>
                    <a:p>
                      <a:r>
                        <a:rPr lang="bn-BD" sz="2000" baseline="0" dirty="0" smtClean="0">
                          <a:latin typeface="Nikosh2" pitchFamily="2" charset="0"/>
                          <a:cs typeface="Nikosh2" pitchFamily="2" charset="0"/>
                        </a:rPr>
                        <a:t>মধ্য অক্ষাংশের জলবায়ু</a:t>
                      </a:r>
                      <a:endParaRPr lang="en-US" sz="2000" dirty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2" pitchFamily="2" charset="0"/>
                          <a:cs typeface="Nikosh2" pitchFamily="2" charset="0"/>
                        </a:rPr>
                        <a:t>১. মহাদেশের</a:t>
                      </a:r>
                      <a:r>
                        <a:rPr lang="bn-BD" sz="2000" baseline="0" dirty="0" smtClean="0">
                          <a:latin typeface="Nikosh2" pitchFamily="2" charset="0"/>
                          <a:cs typeface="Nikosh2" pitchFamily="2" charset="0"/>
                        </a:rPr>
                        <a:t> পশ্চিম প্রান্তীয় জলবায়ু</a:t>
                      </a:r>
                      <a:endParaRPr lang="en-US" sz="2000" dirty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2" pitchFamily="2" charset="0"/>
                          <a:cs typeface="Nikosh2" pitchFamily="2" charset="0"/>
                        </a:rPr>
                        <a:t>২. মহাদেশের</a:t>
                      </a:r>
                      <a:r>
                        <a:rPr lang="bn-BD" sz="2000" baseline="0" dirty="0" smtClean="0">
                          <a:latin typeface="Nikosh2" pitchFamily="2" charset="0"/>
                          <a:cs typeface="Nikosh2" pitchFamily="2" charset="0"/>
                        </a:rPr>
                        <a:t> অভ্যন্তরে ও পূর্ব প্রান্তের জলবায়ু</a:t>
                      </a:r>
                      <a:endParaRPr lang="en-US" sz="2000" dirty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Nikosh2" pitchFamily="2" charset="0"/>
                          <a:cs typeface="Nikosh2" pitchFamily="2" charset="0"/>
                        </a:rPr>
                        <a:t>E-Climates</a:t>
                      </a:r>
                    </a:p>
                    <a:p>
                      <a:r>
                        <a:rPr lang="bn-BD" sz="2000" dirty="0" smtClean="0">
                          <a:latin typeface="Nikosh2" pitchFamily="2" charset="0"/>
                          <a:cs typeface="Nikosh2" pitchFamily="2" charset="0"/>
                        </a:rPr>
                        <a:t>উচ্চ অক্ষাংশীয়</a:t>
                      </a:r>
                      <a:r>
                        <a:rPr lang="bn-BD" sz="2000" baseline="0" dirty="0" smtClean="0">
                          <a:latin typeface="Nikosh2" pitchFamily="2" charset="0"/>
                          <a:cs typeface="Nikosh2" pitchFamily="2" charset="0"/>
                        </a:rPr>
                        <a:t> ও মেরুদেশীয় জলবায়ু</a:t>
                      </a:r>
                      <a:endParaRPr lang="en-US" sz="2000" dirty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2" pitchFamily="2" charset="0"/>
                          <a:cs typeface="Nikosh2" pitchFamily="2" charset="0"/>
                        </a:rPr>
                        <a:t>১. বোরিয়াল বা উপমেরু জলবায়ু</a:t>
                      </a:r>
                      <a:endParaRPr lang="en-US" sz="2000" dirty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2" pitchFamily="2" charset="0"/>
                          <a:cs typeface="Nikosh2" pitchFamily="2" charset="0"/>
                        </a:rPr>
                        <a:t>২. তুন্দ্রা জলবায়ু</a:t>
                      </a:r>
                      <a:endParaRPr lang="en-US" sz="2000" dirty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/>
                </a:tc>
              </a:tr>
              <a:tr h="487680">
                <a:tc vMerge="1">
                  <a:txBody>
                    <a:bodyPr/>
                    <a:lstStyle/>
                    <a:p>
                      <a:endParaRPr lang="en-US" dirty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2" pitchFamily="2" charset="0"/>
                          <a:cs typeface="Nikosh2" pitchFamily="2" charset="0"/>
                        </a:rPr>
                        <a:t>৩. চিরায়িত বরফের আচ্ছাদন</a:t>
                      </a:r>
                      <a:endParaRPr lang="en-US" sz="2000" dirty="0">
                        <a:latin typeface="Nikosh2" pitchFamily="2" charset="0"/>
                        <a:cs typeface="Nikosh2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04088"/>
            <a:ext cx="7391400" cy="819912"/>
          </a:xfrm>
        </p:spPr>
        <p:txBody>
          <a:bodyPr>
            <a:normAutofit/>
          </a:bodyPr>
          <a:lstStyle/>
          <a:p>
            <a:r>
              <a:rPr lang="bn-BD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2" pitchFamily="2" charset="0"/>
                <a:cs typeface="Nikosh2" pitchFamily="2" charset="0"/>
              </a:rPr>
              <a:t>নিরক্ষীয় জলবায়ু</a:t>
            </a:r>
            <a:endParaRPr lang="en-US" sz="4000" dirty="0">
              <a:solidFill>
                <a:schemeClr val="accent2">
                  <a:lumMod val="60000"/>
                  <a:lumOff val="40000"/>
                </a:schemeClr>
              </a:solidFill>
              <a:latin typeface="Nikosh2" pitchFamily="2" charset="0"/>
              <a:cs typeface="Nikosh2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n-BD" sz="2800" dirty="0" smtClean="0">
                <a:latin typeface="Nikosh2" pitchFamily="2" charset="0"/>
                <a:cs typeface="Nikosh2" pitchFamily="2" charset="0"/>
              </a:rPr>
              <a:t>ভৌগোলিক অবস্থান</a:t>
            </a:r>
            <a:endParaRPr lang="en-US" sz="2800" dirty="0">
              <a:latin typeface="Nikosh2" pitchFamily="2" charset="0"/>
              <a:cs typeface="Nikosh2" pitchFamily="2" charset="0"/>
            </a:endParaRPr>
          </a:p>
        </p:txBody>
      </p:sp>
      <p:pic>
        <p:nvPicPr>
          <p:cNvPr id="1028" name="Picture 4" descr="C:\Users\pc\Pictures\equat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590800"/>
            <a:ext cx="670560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04088"/>
            <a:ext cx="7543800" cy="819912"/>
          </a:xfrm>
        </p:spPr>
        <p:txBody>
          <a:bodyPr>
            <a:normAutofit/>
          </a:bodyPr>
          <a:lstStyle/>
          <a:p>
            <a:pPr algn="ctr"/>
            <a:r>
              <a:rPr lang="bn-BD" sz="3600" dirty="0" smtClean="0">
                <a:latin typeface="Nikosh2" pitchFamily="2" charset="0"/>
                <a:cs typeface="Nikosh2" pitchFamily="2" charset="0"/>
              </a:rPr>
              <a:t>অন্তর্ভুক্ত এলাকা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2050" name="Picture 2" descr="C:\Users\pc\Pictures\are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752600"/>
            <a:ext cx="81534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04088"/>
            <a:ext cx="7772400" cy="1143000"/>
          </a:xfrm>
        </p:spPr>
        <p:txBody>
          <a:bodyPr>
            <a:normAutofit/>
          </a:bodyPr>
          <a:lstStyle/>
          <a:p>
            <a:r>
              <a:rPr lang="bn-BD" sz="4400" dirty="0" smtClean="0">
                <a:latin typeface="Nikosh2" pitchFamily="2" charset="0"/>
                <a:cs typeface="Nikosh2" pitchFamily="2" charset="0"/>
              </a:rPr>
              <a:t>ভূমধ্যসাগরীয় জলবায়ু</a:t>
            </a:r>
            <a:endParaRPr lang="en-US" sz="4400" dirty="0">
              <a:latin typeface="Nikosh2" pitchFamily="2" charset="0"/>
              <a:cs typeface="Nikosh2" pitchFamily="2" charset="0"/>
            </a:endParaRPr>
          </a:p>
        </p:txBody>
      </p:sp>
      <p:pic>
        <p:nvPicPr>
          <p:cNvPr id="4" name="Content Placeholder 3" descr="mediteranea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2286000"/>
            <a:ext cx="7543800" cy="4419599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04088"/>
            <a:ext cx="7772400" cy="1143000"/>
          </a:xfrm>
        </p:spPr>
        <p:txBody>
          <a:bodyPr/>
          <a:lstStyle/>
          <a:p>
            <a:r>
              <a:rPr lang="bn-BD" dirty="0" smtClean="0">
                <a:latin typeface="Nikosh2" pitchFamily="2" charset="0"/>
                <a:cs typeface="Nikosh2" pitchFamily="2" charset="0"/>
              </a:rPr>
              <a:t>মৌসুমী জলবায়ু</a:t>
            </a:r>
            <a:endParaRPr lang="en-US" dirty="0">
              <a:latin typeface="Nikosh2" pitchFamily="2" charset="0"/>
              <a:cs typeface="Nikosh2" pitchFamily="2" charset="0"/>
            </a:endParaRPr>
          </a:p>
        </p:txBody>
      </p:sp>
      <p:pic>
        <p:nvPicPr>
          <p:cNvPr id="4" name="Content Placeholder 3" descr="monso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981200"/>
            <a:ext cx="7467600" cy="4572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355</TotalTime>
  <Words>372</Words>
  <Application>Microsoft Office PowerPoint</Application>
  <PresentationFormat>On-screen Show (4:3)</PresentationFormat>
  <Paragraphs>97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Calibri</vt:lpstr>
      <vt:lpstr>Constantia</vt:lpstr>
      <vt:lpstr>Nikosh2</vt:lpstr>
      <vt:lpstr>NikoshBAN</vt:lpstr>
      <vt:lpstr>Shonar Bangla</vt:lpstr>
      <vt:lpstr>Vrinda</vt:lpstr>
      <vt:lpstr>Wingdings</vt:lpstr>
      <vt:lpstr>Wingdings 2</vt:lpstr>
      <vt:lpstr>Flow</vt:lpstr>
      <vt:lpstr>PowerPoint Presentation</vt:lpstr>
      <vt:lpstr>শিক্ষক পরিচিতি</vt:lpstr>
      <vt:lpstr>PowerPoint Presentation</vt:lpstr>
      <vt:lpstr>   জলবায়ু অঞ্চল</vt:lpstr>
      <vt:lpstr>   জলবায়ু অঞ্চল</vt:lpstr>
      <vt:lpstr>নিরক্ষীয় জলবায়ু</vt:lpstr>
      <vt:lpstr>অন্তর্ভুক্ত এলাকা</vt:lpstr>
      <vt:lpstr>ভূমধ্যসাগরীয় জলবায়ু</vt:lpstr>
      <vt:lpstr>মৌসুমী জলবায়ু</vt:lpstr>
      <vt:lpstr>জলবায়ুর পরিবর্তন</vt:lpstr>
      <vt:lpstr>জলবায়ুর পরিবর্তনের কারণ</vt:lpstr>
      <vt:lpstr>জলবায়ুর পরিবর্তনের কারণ</vt:lpstr>
      <vt:lpstr>জলবায়ুর পরিবর্তনের কারণ</vt:lpstr>
      <vt:lpstr>বাংলাদেশে জলবায়ু পরিবর্তনের ঝুকিমূলক সেক্টরসমূহ</vt:lpstr>
      <vt:lpstr>DEFORESTATION</vt:lpstr>
      <vt:lpstr>FOREST FIRE</vt:lpstr>
      <vt:lpstr>DROUGHT</vt:lpstr>
      <vt:lpstr>FLOOD</vt:lpstr>
      <vt:lpstr>INDUSTRIAL ACTIVITY</vt:lpstr>
      <vt:lpstr>ICE MELT</vt:lpstr>
      <vt:lpstr>CYCLONE</vt:lpstr>
      <vt:lpstr>SLOGAN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MTC</cp:lastModifiedBy>
  <cp:revision>72</cp:revision>
  <dcterms:created xsi:type="dcterms:W3CDTF">2019-01-29T12:54:49Z</dcterms:created>
  <dcterms:modified xsi:type="dcterms:W3CDTF">2020-10-13T10:24:41Z</dcterms:modified>
</cp:coreProperties>
</file>