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70" r:id="rId12"/>
    <p:sldId id="271" r:id="rId13"/>
    <p:sldId id="267" r:id="rId14"/>
    <p:sldId id="268" r:id="rId15"/>
    <p:sldId id="269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82" autoAdjust="0"/>
    <p:restoredTop sz="94660"/>
  </p:normalViewPr>
  <p:slideViewPr>
    <p:cSldViewPr snapToGrid="0">
      <p:cViewPr varScale="1">
        <p:scale>
          <a:sx n="68" d="100"/>
          <a:sy n="68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9019F-88DB-43D5-A698-8461E37113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03DDA0-2EA4-4FF5-BF04-BE4725593C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C31E78-E460-4B78-9476-BBE72206C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28A17-3FFD-489B-BEA5-911D350E0593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D79972-BAEF-4429-94D1-E89FA1F8E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FC1998-2FF6-4CDD-AE02-92121CFCF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5AA46-B60F-4CD9-8AA7-6611A03F0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105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81DFF-5F5C-4F6C-8102-7E8A3CB44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0EE376-B2EA-4847-AF22-6D7D5EF1CC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3F3533-CA78-4517-9B47-2DDE75819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28A17-3FFD-489B-BEA5-911D350E0593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86E251-C91F-4CD9-B702-38F807042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34E296-7C45-43BF-9176-9556C47F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5AA46-B60F-4CD9-8AA7-6611A03F0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624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ED8829-0746-471E-8599-61623A5371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659FDF-87C9-4B96-B41E-B7FEE65498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1178F5-ABCF-40AE-A1AA-ED5D2D735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28A17-3FFD-489B-BEA5-911D350E0593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D2D6FC-E310-42E1-9C5F-9AA985D80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BCB05-9C06-44B4-B759-239CB7277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5AA46-B60F-4CD9-8AA7-6611A03F0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204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B732F-7068-42DD-9C6F-837F7D478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BF0E3-CC53-4B0A-8670-3D95776866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1F7A39-231C-44D5-9F37-57AC44669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28A17-3FFD-489B-BEA5-911D350E0593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56084B-2968-44B5-989E-BAA0D1492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3BEDD-3A68-4ED9-B55A-B1B056909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5AA46-B60F-4CD9-8AA7-6611A03F0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309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C90DB-F1DD-420E-A25E-46093F01F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636C75-A924-48AA-90A8-AAFF308D84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91C03C-3FBF-41B4-84C3-F774CD603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28A17-3FFD-489B-BEA5-911D350E0593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47F75C-5508-4BE2-9265-385ACE5F7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DB414-0CBC-440D-9E00-FF4F73172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5AA46-B60F-4CD9-8AA7-6611A03F0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53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76065-09E9-45FA-B389-1BFCC67D7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439DB0-9790-4499-BAF4-C942F96380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08C2AB-887F-45C1-88BC-F51479948A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8AFCF9-A426-4B8C-A77E-6F4D989B3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28A17-3FFD-489B-BEA5-911D350E0593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F46DEA-F27E-4C63-A750-45A58CB5C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98E56E-6EEB-4BF4-A3DC-565FE7CBC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5AA46-B60F-4CD9-8AA7-6611A03F0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200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27671-3C86-42AE-8766-736B10057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3F42C6-5A44-4432-97DF-95B4BBB7E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DA8FB7-B4C7-467E-80DB-AE5E610B54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9EE447-CF58-4229-A0F3-5793B83977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3470D0-19D3-43BC-94C6-3DA22D497D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B7CB64-4F3B-47F0-843B-5E49C3FC7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28A17-3FFD-489B-BEA5-911D350E0593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4FF282-0884-48C3-9C83-EEA1212D3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46DCC3-A5B6-416B-A19A-7F4382A4A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5AA46-B60F-4CD9-8AA7-6611A03F0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785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7E5AF-CB21-4D44-8D53-A4CF8BDCF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A76029-D8B7-4AB1-A528-D515F0559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28A17-3FFD-489B-BEA5-911D350E0593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78EB1C-DA13-4FBA-87BB-9B033C469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EBD007-5786-4F7A-B768-D66EBFDBB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5AA46-B60F-4CD9-8AA7-6611A03F0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160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C7BC90-9944-49F1-9D48-7D1535A24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28A17-3FFD-489B-BEA5-911D350E0593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15FED2-1912-423C-A331-545A49DE0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50BCC9-46A3-411D-B5BA-60973F6E9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5AA46-B60F-4CD9-8AA7-6611A03F0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270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8C4C5-C436-4B57-A20C-56457044C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85289-4030-4E1A-BDFF-A4FE05B2B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4CDE61-9252-4373-B2EF-04B1BA6278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A0E2C6-0D26-4D0F-A5B2-9B81E7351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28A17-3FFD-489B-BEA5-911D350E0593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060B03-AECB-4C3E-A99F-743193464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50B8B4-7746-44F9-A986-41152D037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5AA46-B60F-4CD9-8AA7-6611A03F0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078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3A836-88F8-4BB5-AD4B-70D6343E1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1DA98F-914F-4634-9F4B-C1901EFF96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F6A660-C8E1-4801-A221-89D9EC7101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D580CF-0BCC-47DD-A381-FA8DB095D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28A17-3FFD-489B-BEA5-911D350E0593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46B624-D10E-4179-9C82-F76EA8731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70C819-E860-4CDE-A84A-75AEAD7B4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5AA46-B60F-4CD9-8AA7-6611A03F0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47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E3C17A-60F7-48CE-8910-D512006E5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390EF6-E376-4EDA-85FF-5B5AD39D7E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04DC79-C0BA-4D72-BD07-D0E288FBC3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28A17-3FFD-489B-BEA5-911D350E0593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C66179-EF94-4F8D-8F6C-8994930145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535C5F-C4E2-4445-A07D-16B75F33E7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5AA46-B60F-4CD9-8AA7-6611A03F0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758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2031" y="351693"/>
            <a:ext cx="11549575" cy="2554545"/>
          </a:xfrm>
          <a:prstGeom prst="rect">
            <a:avLst/>
          </a:prstGeom>
          <a:ln w="76200"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115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 শিক্ষার্থীকে আজকের পাঠে  </a:t>
            </a:r>
            <a:endParaRPr lang="en-US" sz="80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67745" y="3657600"/>
            <a:ext cx="5334000" cy="264687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16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37" y="3230466"/>
            <a:ext cx="4310300" cy="30740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D08AFF-E9A3-4B41-BF48-FBA1AD0815C6}"/>
              </a:ext>
            </a:extLst>
          </p:cNvPr>
          <p:cNvSpPr txBox="1"/>
          <p:nvPr/>
        </p:nvSpPr>
        <p:spPr>
          <a:xfrm>
            <a:off x="10972800" y="3230466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 মিঃ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41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752600" y="464128"/>
                <a:ext cx="8686800" cy="6001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#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𝑎𝑥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32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32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32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32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6</m:t>
                    </m:r>
                    <m:r>
                      <a:rPr lang="en-US" sz="32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2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হয়</m:t>
                    </m:r>
                    <m:r>
                      <a:rPr lang="bn-BD" sz="32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,</m:t>
                    </m:r>
                    <m:r>
                      <a:rPr lang="bn-BD" sz="32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তবে</m:t>
                    </m:r>
                    <m:r>
                      <a:rPr lang="bn-BD" sz="32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𝑎</m:t>
                    </m:r>
                    <m:r>
                      <a:rPr lang="en-US" sz="32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2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এর</m:t>
                    </m:r>
                    <m:r>
                      <a:rPr lang="bn-BD" sz="32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2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কোন</m:t>
                    </m:r>
                    <m:r>
                      <a:rPr lang="bn-BD" sz="32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bn-BD" sz="32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মানের জন্য </a:t>
                </a:r>
                <a14:m>
                  <m:oMath xmlns:m="http://schemas.openxmlformats.org/officeDocument/2006/math">
                    <m:r>
                      <a:rPr lang="bn-BD" sz="32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</m:e>
                    </m:d>
                    <m:r>
                      <a:rPr lang="en-US" sz="32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0</m:t>
                    </m:r>
                    <m:r>
                      <a:rPr lang="en-US" sz="32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2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হবে</m:t>
                    </m:r>
                    <m:r>
                      <a:rPr lang="bn-BD" sz="32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 ?</m:t>
                    </m:r>
                  </m:oMath>
                </a14:m>
                <a:endParaRPr lang="bn-BD" sz="32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bn-BD" sz="32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সমাধানঃ</a:t>
                </a:r>
                <a:r>
                  <a:rPr lang="bn-BD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দেওয়া আছে, </a:t>
                </a:r>
                <a14:m>
                  <m:oMath xmlns:m="http://schemas.openxmlformats.org/officeDocument/2006/math">
                    <m:r>
                      <a:rPr lang="bn-BD" sz="32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𝑎𝑥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32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32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32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32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6</m:t>
                    </m:r>
                  </m:oMath>
                </a14:m>
                <a:endParaRPr lang="bn-BD" sz="32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bn-BD" sz="3200" i="1" dirty="0">
                  <a:solidFill>
                    <a:srgbClr val="002060"/>
                  </a:solidFill>
                  <a:latin typeface="Cambria Math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200" i="1">
                          <a:solidFill>
                            <a:srgbClr val="00206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200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∴</m:t>
                      </m:r>
                      <m:r>
                        <a:rPr lang="en-US" sz="3200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𝑓</m:t>
                      </m:r>
                      <m:d>
                        <m:dPr>
                          <m:ctrlPr>
                            <a:rPr lang="en-US" sz="3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−</m:t>
                          </m:r>
                          <m:r>
                            <a:rPr lang="en-US" sz="32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2</m:t>
                          </m:r>
                        </m:e>
                      </m:d>
                      <m:r>
                        <a:rPr lang="en-US" sz="3200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=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(−</m:t>
                          </m:r>
                          <m:r>
                            <a:rPr lang="en-US" sz="32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2</m:t>
                          </m:r>
                          <m:r>
                            <a:rPr lang="en-US" sz="32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)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3</m:t>
                          </m:r>
                        </m:sup>
                      </m:sSup>
                      <m:r>
                        <a:rPr lang="en-US" sz="3200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3200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𝑎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(−</m:t>
                          </m:r>
                          <m:r>
                            <a:rPr lang="en-US" sz="32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2</m:t>
                          </m:r>
                          <m:r>
                            <a:rPr lang="en-US" sz="32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)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−</m:t>
                      </m:r>
                      <m:r>
                        <a:rPr lang="en-US" sz="3200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3</m:t>
                      </m:r>
                      <m:d>
                        <m:dPr>
                          <m:ctrlPr>
                            <a:rPr lang="en-US" sz="3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−</m:t>
                          </m:r>
                          <m:r>
                            <a:rPr lang="en-US" sz="32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2</m:t>
                          </m:r>
                        </m:e>
                      </m:d>
                      <m:r>
                        <a:rPr lang="en-US" sz="3200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−</m:t>
                      </m:r>
                      <m:r>
                        <a:rPr lang="en-US" sz="3200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6</m:t>
                      </m:r>
                    </m:oMath>
                  </m:oMathPara>
                </a14:m>
                <a:endParaRPr lang="en-US" sz="3200" dirty="0">
                  <a:solidFill>
                    <a:srgbClr val="002060"/>
                  </a:solidFill>
                  <a:latin typeface="NikoshBAN" panose="02000000000000000000" pitchFamily="2" charset="0"/>
                  <a:ea typeface="Cambria Math"/>
                  <a:cs typeface="NikoshBAN" panose="02000000000000000000" pitchFamily="2" charset="0"/>
                </a:endParaRPr>
              </a:p>
              <a:p>
                <a:endParaRPr lang="bn-BD" sz="3200" i="1" dirty="0">
                  <a:solidFill>
                    <a:srgbClr val="002060"/>
                  </a:solidFill>
                  <a:latin typeface="Cambria Math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rgbClr val="00206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=−</m:t>
                      </m:r>
                      <m:r>
                        <a:rPr lang="en-US" sz="3200" i="1">
                          <a:solidFill>
                            <a:srgbClr val="00206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8</m:t>
                      </m:r>
                      <m:r>
                        <a:rPr lang="en-US" sz="3200" i="1">
                          <a:solidFill>
                            <a:srgbClr val="00206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3200" i="1">
                          <a:solidFill>
                            <a:srgbClr val="00206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4</m:t>
                      </m:r>
                      <m:r>
                        <a:rPr lang="en-US" sz="3200" i="1">
                          <a:solidFill>
                            <a:srgbClr val="00206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𝑎</m:t>
                      </m:r>
                      <m:r>
                        <a:rPr lang="en-US" sz="3200" i="1">
                          <a:solidFill>
                            <a:srgbClr val="00206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3200" i="1">
                          <a:solidFill>
                            <a:srgbClr val="00206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6</m:t>
                      </m:r>
                      <m:r>
                        <a:rPr lang="en-US" sz="3200" i="1">
                          <a:solidFill>
                            <a:srgbClr val="00206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−</m:t>
                      </m:r>
                      <m:r>
                        <a:rPr lang="en-US" sz="3200" i="1">
                          <a:solidFill>
                            <a:srgbClr val="00206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6</m:t>
                      </m:r>
                      <m:r>
                        <a:rPr lang="en-US" sz="3200" i="1">
                          <a:solidFill>
                            <a:srgbClr val="00206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=−</m:t>
                      </m:r>
                      <m:r>
                        <a:rPr lang="en-US" sz="3200" i="1">
                          <a:solidFill>
                            <a:srgbClr val="00206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8</m:t>
                      </m:r>
                      <m:r>
                        <a:rPr lang="en-US" sz="3200" i="1">
                          <a:solidFill>
                            <a:srgbClr val="00206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3200" i="1">
                          <a:solidFill>
                            <a:srgbClr val="00206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4</m:t>
                      </m:r>
                      <m:r>
                        <a:rPr lang="en-US" sz="3200" i="1">
                          <a:solidFill>
                            <a:srgbClr val="00206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𝑎</m:t>
                      </m:r>
                      <m:r>
                        <a:rPr lang="en-US" sz="3200" i="1">
                          <a:solidFill>
                            <a:srgbClr val="00206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3200" i="1">
                          <a:solidFill>
                            <a:srgbClr val="00206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4</m:t>
                      </m:r>
                      <m:r>
                        <a:rPr lang="en-US" sz="3200" i="1">
                          <a:solidFill>
                            <a:srgbClr val="00206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𝑎</m:t>
                      </m:r>
                      <m:r>
                        <a:rPr lang="en-US" sz="3200" i="1">
                          <a:solidFill>
                            <a:srgbClr val="00206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−</m:t>
                      </m:r>
                      <m:r>
                        <a:rPr lang="en-US" sz="3200" i="1">
                          <a:solidFill>
                            <a:srgbClr val="00206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8</m:t>
                      </m:r>
                    </m:oMath>
                  </m:oMathPara>
                </a14:m>
                <a:endParaRPr lang="en-US" sz="32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bn-BD" sz="32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কিন্তু, </a:t>
                </a:r>
                <a14:m>
                  <m:oMath xmlns:m="http://schemas.openxmlformats.org/officeDocument/2006/math">
                    <m:r>
                      <a:rPr lang="bn-BD" sz="32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</m:e>
                    </m:d>
                    <m:r>
                      <a:rPr lang="en-US" sz="32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0</m:t>
                    </m:r>
                    <m:r>
                      <a:rPr lang="en-US" sz="32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, ∴</m:t>
                    </m:r>
                    <m:r>
                      <a:rPr lang="en-US" sz="3200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4</m:t>
                    </m:r>
                    <m:r>
                      <a:rPr lang="en-US" sz="3200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𝑎</m:t>
                    </m:r>
                    <m:r>
                      <a:rPr lang="en-US" sz="3200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3200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8</m:t>
                    </m:r>
                    <m:r>
                      <a:rPr lang="en-US" sz="3200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0</m:t>
                    </m:r>
                    <m:r>
                      <a:rPr lang="en-US" sz="3200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,</m:t>
                    </m:r>
                    <m:r>
                      <a:rPr lang="bn-BD" sz="3200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বা</m:t>
                    </m:r>
                    <m:r>
                      <a:rPr lang="bn-BD" sz="3200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, </m:t>
                    </m:r>
                    <m:r>
                      <a:rPr lang="en-US" sz="3200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4</m:t>
                    </m:r>
                    <m:r>
                      <a:rPr lang="en-US" sz="3200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𝑎</m:t>
                    </m:r>
                    <m:r>
                      <a:rPr lang="en-US" sz="3200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8</m:t>
                    </m:r>
                    <m:r>
                      <a:rPr lang="en-US" sz="3200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,</m:t>
                    </m:r>
                  </m:oMath>
                </a14:m>
                <a:endParaRPr lang="en-US" sz="3200" dirty="0">
                  <a:solidFill>
                    <a:srgbClr val="002060"/>
                  </a:solidFill>
                  <a:latin typeface="NikoshBAN" panose="02000000000000000000" pitchFamily="2" charset="0"/>
                  <a:ea typeface="Cambria Math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rgbClr val="00206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200" i="1">
                          <a:solidFill>
                            <a:srgbClr val="00206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বা</m:t>
                      </m:r>
                      <m:r>
                        <a:rPr lang="bn-BD" sz="3200" i="1">
                          <a:solidFill>
                            <a:srgbClr val="00206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,</m:t>
                      </m:r>
                      <m:r>
                        <a:rPr lang="en-US" sz="3200" i="1">
                          <a:solidFill>
                            <a:srgbClr val="00206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𝑎</m:t>
                      </m:r>
                      <m:r>
                        <a:rPr lang="en-US" sz="3200" i="1">
                          <a:solidFill>
                            <a:srgbClr val="00206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3200" i="1">
                          <a:solidFill>
                            <a:srgbClr val="00206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2</m:t>
                      </m:r>
                      <m:r>
                        <a:rPr lang="en-US" sz="3200" i="1">
                          <a:solidFill>
                            <a:srgbClr val="00206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,</m:t>
                      </m:r>
                    </m:oMath>
                  </m:oMathPara>
                </a14:m>
                <a:endParaRPr lang="en-US" sz="32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rgbClr val="00206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200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∴  </m:t>
                      </m:r>
                      <m:r>
                        <a:rPr lang="en-US" sz="3200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𝑎</m:t>
                      </m:r>
                      <m:r>
                        <a:rPr lang="en-US" sz="3200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3200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2</m:t>
                      </m:r>
                      <m:r>
                        <a:rPr lang="en-US" sz="3200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200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হলে</m:t>
                      </m:r>
                      <m:r>
                        <a:rPr lang="bn-BD" sz="3200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200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𝑓</m:t>
                      </m:r>
                      <m:d>
                        <m:dPr>
                          <m:ctrlPr>
                            <a:rPr lang="en-US" sz="3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−</m:t>
                          </m:r>
                          <m:r>
                            <a:rPr lang="en-US" sz="32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2</m:t>
                          </m:r>
                        </m:e>
                      </m:d>
                      <m:r>
                        <a:rPr lang="en-US" sz="3200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3200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0</m:t>
                      </m:r>
                      <m:r>
                        <a:rPr lang="en-US" sz="3200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200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হবে।</m:t>
                      </m:r>
                    </m:oMath>
                  </m:oMathPara>
                </a14:m>
                <a:endParaRPr lang="en-US" sz="32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464128"/>
                <a:ext cx="8686800" cy="6001643"/>
              </a:xfrm>
              <a:prstGeom prst="rect">
                <a:avLst/>
              </a:prstGeom>
              <a:blipFill>
                <a:blip r:embed="rId2"/>
                <a:stretch>
                  <a:fillRect l="-1825" t="-1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F0D344F6-EEDA-4BFA-803A-5F3975CAF58F}"/>
              </a:ext>
            </a:extLst>
          </p:cNvPr>
          <p:cNvSpPr txBox="1"/>
          <p:nvPr/>
        </p:nvSpPr>
        <p:spPr>
          <a:xfrm>
            <a:off x="10118361" y="464128"/>
            <a:ext cx="1618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/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৪ মিঃ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08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905000" y="1066801"/>
                <a:ext cx="8458200" cy="41374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dirty="0">
                    <a:solidFill>
                      <a:schemeClr val="accent6">
                        <a:lumMod val="50000"/>
                      </a:schemeClr>
                    </a:solidFill>
                  </a:rPr>
                  <a:t>#</a:t>
                </a:r>
                <a:r>
                  <a:rPr lang="bn-BD" sz="2800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যদি </a:t>
                </a:r>
                <a14:m>
                  <m:oMath xmlns:m="http://schemas.openxmlformats.org/officeDocument/2006/math">
                    <m:r>
                      <a:rPr lang="bn-BD" sz="28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28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8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28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</m:den>
                    </m:f>
                    <m:r>
                      <a:rPr lang="en-US" sz="28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হয়</m:t>
                    </m:r>
                    <m:r>
                      <a:rPr lang="bn-BD" sz="28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, </m:t>
                    </m:r>
                    <m:r>
                      <a:rPr lang="bn-BD" sz="28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তবে</m:t>
                    </m:r>
                    <m:r>
                      <a:rPr lang="bn-BD" sz="28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f>
                      <m:fPr>
                        <m:ctrlPr>
                          <a:rPr lang="bn-BD" sz="28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bn-BD" sz="28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  <a:cs typeface="NikoshBAN" panose="02000000000000000000" pitchFamily="2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8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  <a:cs typeface="NikoshBAN" panose="02000000000000000000" pitchFamily="2" charset="0"/>
                                  </a:rPr>
                                  <m:t>𝑥</m:t>
                                </m:r>
                              </m:den>
                            </m:f>
                          </m:e>
                        </m:d>
                        <m:r>
                          <a:rPr lang="en-US" sz="28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8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bn-BD" sz="28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  <a:cs typeface="NikoshBAN" panose="02000000000000000000" pitchFamily="2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8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  <a:cs typeface="NikoshBAN" panose="02000000000000000000" pitchFamily="2" charset="0"/>
                                  </a:rPr>
                                  <m:t>𝑥</m:t>
                                </m:r>
                              </m:den>
                            </m:f>
                          </m:e>
                        </m:d>
                        <m:r>
                          <a:rPr lang="en-US" sz="28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</m:den>
                    </m:f>
                    <m:r>
                      <a:rPr lang="en-US" sz="28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এর</m:t>
                    </m:r>
                    <m:r>
                      <a:rPr lang="bn-BD" sz="28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মান</m:t>
                    </m:r>
                    <m:r>
                      <a:rPr lang="bn-BD" sz="28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নির্ণয়</m:t>
                    </m:r>
                    <m:r>
                      <a:rPr lang="bn-BD" sz="28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কর।</m:t>
                    </m:r>
                    <m:r>
                      <a:rPr lang="bn-BD" sz="28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bn-BD" sz="28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r>
                  <a:rPr lang="bn-BD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সমাধানঃ</a:t>
                </a:r>
                <a:r>
                  <a:rPr lang="bn-BD" sz="28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8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দেওয়া আছে,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bn-BD" sz="28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2800" i="1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800" i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∴</m:t>
                      </m:r>
                      <m:r>
                        <a:rPr lang="en-US" sz="2800" i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𝑓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NikoshBAN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  <a:cs typeface="NikoshBAN" panose="02000000000000000000" pitchFamily="2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  <a:cs typeface="NikoshBAN" panose="02000000000000000000" pitchFamily="2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US" sz="2800" i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3</m:t>
                          </m:r>
                          <m:f>
                            <m:fPr>
                              <m:ctrlPr>
                                <a:rPr lang="en-US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NikoshBAN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  <a:cs typeface="NikoshBAN" panose="02000000000000000000" pitchFamily="2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  <a:cs typeface="NikoshBAN" panose="02000000000000000000" pitchFamily="2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sz="2800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+</m:t>
                          </m:r>
                          <m:r>
                            <a:rPr lang="en-US" sz="2800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3</m:t>
                          </m:r>
                          <m:f>
                            <m:fPr>
                              <m:ctrlPr>
                                <a:rPr lang="en-US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NikoshBAN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  <a:cs typeface="NikoshBAN" panose="02000000000000000000" pitchFamily="2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  <a:cs typeface="NikoshBAN" panose="02000000000000000000" pitchFamily="2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sz="2800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−</m:t>
                          </m:r>
                          <m:r>
                            <a:rPr lang="en-US" sz="2800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1</m:t>
                          </m:r>
                        </m:den>
                      </m:f>
                      <m:r>
                        <a:rPr lang="en-US" sz="2800" i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NikoshBAN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  <a:cs typeface="NikoshBAN" panose="02000000000000000000" pitchFamily="2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800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  <a:cs typeface="NikoshBAN" panose="02000000000000000000" pitchFamily="2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sz="2800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+</m:t>
                          </m:r>
                          <m:r>
                            <a:rPr lang="en-US" sz="2800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1</m:t>
                          </m:r>
                        </m:num>
                        <m:den>
                          <m:f>
                            <m:fPr>
                              <m:ctrlPr>
                                <a:rPr lang="en-US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NikoshBAN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  <a:cs typeface="NikoshBAN" panose="02000000000000000000" pitchFamily="2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800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  <a:cs typeface="NikoshBAN" panose="02000000000000000000" pitchFamily="2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sz="2800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−</m:t>
                          </m:r>
                          <m:r>
                            <a:rPr lang="en-US" sz="2800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1</m:t>
                          </m:r>
                        </m:den>
                      </m:f>
                      <m:r>
                        <a:rPr lang="en-US" sz="2800" i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3</m:t>
                          </m:r>
                          <m:r>
                            <a:rPr lang="en-US" sz="2800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+</m:t>
                          </m:r>
                          <m:r>
                            <a:rPr lang="en-US" sz="2800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3</m:t>
                          </m:r>
                          <m:r>
                            <a:rPr lang="en-US" sz="2800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−</m:t>
                          </m:r>
                          <m:r>
                            <a:rPr lang="en-US" sz="2800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𝑥</m:t>
                          </m:r>
                        </m:den>
                      </m:f>
                      <m:r>
                        <a:rPr lang="en-US" sz="2800" i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</m:oMath>
                  </m:oMathPara>
                </a14:m>
                <a:endParaRPr lang="en-US" sz="2800" dirty="0">
                  <a:solidFill>
                    <a:srgbClr val="00B050"/>
                  </a:solidFill>
                  <a:latin typeface="NikoshBAN" panose="02000000000000000000" pitchFamily="2" charset="0"/>
                  <a:ea typeface="Cambria Math"/>
                  <a:cs typeface="NikoshBAN" panose="02000000000000000000" pitchFamily="2" charset="0"/>
                </a:endParaRPr>
              </a:p>
              <a:p>
                <a:r>
                  <a:rPr lang="bn-BD" sz="28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r>
                      <a:rPr lang="bn-BD" sz="2800" i="1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f>
                      <m:fPr>
                        <m:ctrlPr>
                          <a:rPr lang="bn-BD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solidFill>
                                      <a:srgbClr val="00B050"/>
                                    </a:solidFill>
                                    <a:latin typeface="Cambria Math"/>
                                    <a:cs typeface="NikoshBAN" panose="02000000000000000000" pitchFamily="2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800" i="1">
                                    <a:solidFill>
                                      <a:srgbClr val="00B050"/>
                                    </a:solidFill>
                                    <a:latin typeface="Cambria Math"/>
                                    <a:cs typeface="NikoshBAN" panose="02000000000000000000" pitchFamily="2" charset="0"/>
                                  </a:rPr>
                                  <m:t>𝑥</m:t>
                                </m:r>
                              </m:den>
                            </m:f>
                          </m:e>
                        </m:d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solidFill>
                                      <a:srgbClr val="00B050"/>
                                    </a:solidFill>
                                    <a:latin typeface="Cambria Math"/>
                                    <a:cs typeface="NikoshBAN" panose="02000000000000000000" pitchFamily="2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800" i="1">
                                    <a:solidFill>
                                      <a:srgbClr val="00B050"/>
                                    </a:solidFill>
                                    <a:latin typeface="Cambria Math"/>
                                    <a:cs typeface="NikoshBAN" panose="02000000000000000000" pitchFamily="2" charset="0"/>
                                  </a:rPr>
                                  <m:t>𝑥</m:t>
                                </m:r>
                              </m:den>
                            </m:f>
                          </m:e>
                        </m:d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</m:den>
                    </m:f>
                    <m:r>
                      <a:rPr lang="en-US" sz="2800" i="1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</m:den>
                    </m:f>
                    <m:r>
                      <a:rPr lang="en-US" sz="2800" i="1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6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</m:den>
                    </m:f>
                    <m:r>
                      <a:rPr lang="en-US" sz="2800" i="1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</m:den>
                    </m:f>
                    <m:r>
                      <a:rPr lang="en-US" sz="2800" i="1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i="1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নির্ণেয়</m:t>
                    </m:r>
                    <m:r>
                      <a:rPr lang="bn-BD" sz="2800" i="1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i="1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মান</m:t>
                    </m:r>
                    <m:r>
                      <a:rPr lang="bn-BD" sz="2800" i="1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f>
                      <m:fPr>
                        <m:ctrlPr>
                          <a:rPr lang="bn-BD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</m:den>
                    </m:f>
                    <m:r>
                      <a:rPr lang="en-US" sz="2800" i="1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 .</m:t>
                    </m:r>
                  </m:oMath>
                </a14:m>
                <a:endParaRPr lang="en-US" sz="2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1066801"/>
                <a:ext cx="8458200" cy="4137415"/>
              </a:xfrm>
              <a:prstGeom prst="rect">
                <a:avLst/>
              </a:prstGeom>
              <a:blipFill>
                <a:blip r:embed="rId2"/>
                <a:stretch>
                  <a:fillRect l="-2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C2C473B3-079F-4A32-9211-B6A8EE3516A6}"/>
              </a:ext>
            </a:extLst>
          </p:cNvPr>
          <p:cNvSpPr txBox="1"/>
          <p:nvPr/>
        </p:nvSpPr>
        <p:spPr>
          <a:xfrm>
            <a:off x="9518754" y="404734"/>
            <a:ext cx="2053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/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৫ মিঃ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6315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oel-1612i3\Desktop\function_domai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249383"/>
            <a:ext cx="7970520" cy="3921125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905000" y="4572000"/>
                <a:ext cx="84582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4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কোন অন্বয়ের ক্রমজোড় গুলোর প্রথম উপাদান সমুহের সেটকে এর ডোমেন এবং দ্বিতীয় উপাদান সমুহের সেটকে এর রেঞ্জ বলা হয়। </a:t>
                </a:r>
                <a14:m>
                  <m:oMath xmlns:m="http://schemas.openxmlformats.org/officeDocument/2006/math">
                    <m:r>
                      <a:rPr lang="bn-BD" sz="2400" i="1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i="1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𝑆</m:t>
                    </m:r>
                    <m:r>
                      <a:rPr lang="en-US" sz="2400" i="1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2</m:t>
                            </m:r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,</m:t>
                            </m:r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1</m:t>
                            </m:r>
                          </m:e>
                        </m:d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,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2</m:t>
                            </m:r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,</m:t>
                            </m:r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2</m:t>
                            </m:r>
                          </m:e>
                        </m:d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.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3</m:t>
                            </m:r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,</m:t>
                            </m:r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2</m:t>
                            </m:r>
                          </m:e>
                        </m:d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,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4</m:t>
                            </m:r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,</m:t>
                            </m:r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5</m:t>
                            </m:r>
                          </m:e>
                        </m:d>
                      </m:e>
                    </m:d>
                  </m:oMath>
                </a14:m>
                <a:endParaRPr lang="en-US" sz="24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4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এখানে ডোমেন সমুহ </a:t>
                </a:r>
                <a14:m>
                  <m:oMath xmlns:m="http://schemas.openxmlformats.org/officeDocument/2006/math">
                    <m:r>
                      <a:rPr lang="bn-BD" sz="2400" i="1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i="1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400" i="1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2400" i="1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400" i="1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2400" i="1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400" i="1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2400" i="1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4</m:t>
                    </m:r>
                    <m:r>
                      <a:rPr lang="en-US" sz="2400" i="1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i="1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এবং</m:t>
                    </m:r>
                    <m:r>
                      <a:rPr lang="bn-BD" sz="2400" i="1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i="1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রেঞ্জ</m:t>
                    </m:r>
                    <m:r>
                      <a:rPr lang="bn-BD" sz="2400" i="1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i="1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সমুহ</m:t>
                    </m:r>
                    <m:r>
                      <a:rPr lang="bn-BD" sz="2400" i="1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i="1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2400" i="1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2400" i="1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400" i="1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2400" i="1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400" i="1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2400" i="1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5</m:t>
                    </m:r>
                    <m:r>
                      <a:rPr lang="en-US" sz="2400" i="1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.</m:t>
                    </m:r>
                  </m:oMath>
                </a14:m>
                <a:endParaRPr lang="en-US" sz="24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4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সুতরাং ডোম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i="1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𝑆</m:t>
                    </m:r>
                    <m:r>
                      <a:rPr lang="en-US" sz="2400" i="1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4</m:t>
                        </m:r>
                      </m:e>
                    </m:d>
                    <m:r>
                      <a:rPr lang="bn-BD" sz="2400" i="1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এবং</m:t>
                    </m:r>
                    <m:r>
                      <a:rPr lang="bn-BD" sz="2400" i="1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i="1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রেঞ্জ</m:t>
                    </m:r>
                    <m:r>
                      <a:rPr lang="bn-BD" sz="2400" i="1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i="1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𝑆</m:t>
                    </m:r>
                    <m:r>
                      <a:rPr lang="en-US" sz="2400" i="1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={</m:t>
                    </m:r>
                    <m:r>
                      <a:rPr lang="en-US" sz="2400" i="1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2400" i="1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2400" i="1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400" i="1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2400" i="1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400" i="1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2400" i="1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5</m:t>
                    </m:r>
                    <m:r>
                      <a:rPr lang="en-US" sz="2400" i="1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}</m:t>
                    </m:r>
                  </m:oMath>
                </a14:m>
                <a:endParaRPr lang="en-US" sz="24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4572000"/>
                <a:ext cx="8458200" cy="1569660"/>
              </a:xfrm>
              <a:prstGeom prst="rect">
                <a:avLst/>
              </a:prstGeom>
              <a:blipFill>
                <a:blip r:embed="rId3"/>
                <a:stretch>
                  <a:fillRect l="-1154" t="-3113" b="-8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76351F97-A484-4F69-9A2E-95D681781F9C}"/>
              </a:ext>
            </a:extLst>
          </p:cNvPr>
          <p:cNvSpPr txBox="1"/>
          <p:nvPr/>
        </p:nvSpPr>
        <p:spPr>
          <a:xfrm>
            <a:off x="10807908" y="404734"/>
            <a:ext cx="1384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৩মিঃ</a:t>
            </a:r>
            <a:r>
              <a:rPr lang="bn-IN" sz="3200" dirty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4040469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600200" y="381001"/>
                <a:ext cx="8915400" cy="954107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𝐴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0</m:t>
                        </m:r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3</m:t>
                        </m:r>
                      </m:e>
                    </m:d>
                    <m:r>
                      <a:rPr lang="bn-BD" sz="28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এবং</m:t>
                    </m:r>
                    <m:r>
                      <a:rPr lang="bn-BD" sz="28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𝑅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={</m:t>
                    </m:r>
                    <m:d>
                      <m:dPr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𝑦</m:t>
                        </m:r>
                      </m:e>
                    </m:d>
                    <m:r>
                      <a:rPr lang="en-US" sz="28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: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∈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𝐴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𝑦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∈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𝐴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এবং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𝑦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1</m:t>
                    </m:r>
                    <m:r>
                      <a:rPr lang="bn-BD" sz="2800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}</m:t>
                    </m:r>
                  </m:oMath>
                </a14:m>
                <a:endParaRPr lang="en-US" sz="2800" dirty="0">
                  <a:solidFill>
                    <a:srgbClr val="002060"/>
                  </a:solidFill>
                  <a:latin typeface="NikoshBAN" panose="02000000000000000000" pitchFamily="2" charset="0"/>
                  <a:ea typeface="Cambria Math"/>
                  <a:cs typeface="NikoshBAN" panose="02000000000000000000" pitchFamily="2" charset="0"/>
                </a:endParaRPr>
              </a:p>
              <a:p>
                <a:r>
                  <a:rPr lang="bn-BD" sz="28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হলে, </a:t>
                </a:r>
                <a14:m>
                  <m:oMath xmlns:m="http://schemas.openxmlformats.org/officeDocument/2006/math">
                    <m:r>
                      <a:rPr lang="bn-BD" sz="28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𝑅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কে</m:t>
                    </m:r>
                    <m:r>
                      <a:rPr lang="bn-BD" sz="28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তালিকা</m:t>
                    </m:r>
                    <m:r>
                      <a:rPr lang="bn-BD" sz="28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পদ্ধতিতে</m:t>
                    </m:r>
                    <m:r>
                      <a:rPr lang="bn-BD" sz="28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প্রকাশ</m:t>
                    </m:r>
                    <m:r>
                      <a:rPr lang="bn-BD" sz="28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কর</m:t>
                    </m:r>
                    <m:r>
                      <a:rPr lang="bn-BD" sz="28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এবং</m:t>
                    </m:r>
                    <m:r>
                      <a:rPr lang="bn-BD" sz="28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ডোম</m:t>
                    </m:r>
                    <m:r>
                      <a:rPr lang="bn-BD" sz="28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𝑅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রেঞ্জ</m:t>
                    </m:r>
                    <m:r>
                      <a:rPr lang="bn-BD" sz="28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𝑅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নির্ণয়</m:t>
                    </m:r>
                    <m:r>
                      <a:rPr lang="bn-BD" sz="28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কর।</m:t>
                    </m:r>
                    <m:r>
                      <a:rPr lang="bn-BD" sz="28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   </m:t>
                    </m:r>
                  </m:oMath>
                </a14:m>
                <a:endParaRPr lang="bn-BD" sz="28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381001"/>
                <a:ext cx="8915400" cy="954107"/>
              </a:xfrm>
              <a:prstGeom prst="rect">
                <a:avLst/>
              </a:prstGeom>
              <a:blipFill>
                <a:blip r:embed="rId2"/>
                <a:stretch>
                  <a:fillRect l="-1435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600200" y="1524001"/>
                <a:ext cx="8915400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সমাধানঃ</a:t>
                </a:r>
                <a:r>
                  <a:rPr lang="bn-BD" sz="28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দেওয়া আছে,</a:t>
                </a:r>
              </a:p>
              <a:p>
                <a:r>
                  <a:rPr lang="en-US" sz="28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𝐴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0</m:t>
                        </m:r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3</m:t>
                        </m:r>
                      </m:e>
                    </m:d>
                    <m:r>
                      <a:rPr lang="bn-BD" sz="28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এবং</m:t>
                    </m:r>
                    <m:r>
                      <a:rPr lang="bn-BD" sz="28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𝑅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={</m:t>
                    </m:r>
                    <m:d>
                      <m:dPr>
                        <m:ctrlP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𝑦</m:t>
                        </m:r>
                      </m:e>
                    </m:d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: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∈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𝐴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𝑦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∈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𝐴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i="1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এবং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𝑦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1</m:t>
                    </m:r>
                    <m:r>
                      <a:rPr lang="bn-BD" sz="2800" i="1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}</m:t>
                    </m:r>
                  </m:oMath>
                </a14:m>
                <a:endParaRPr lang="en-US" sz="2800" dirty="0">
                  <a:solidFill>
                    <a:srgbClr val="7030A0"/>
                  </a:solidFill>
                  <a:latin typeface="NikoshBAN" panose="02000000000000000000" pitchFamily="2" charset="0"/>
                  <a:ea typeface="Cambria Math"/>
                  <a:cs typeface="NikoshBAN" panose="02000000000000000000" pitchFamily="2" charset="0"/>
                </a:endParaRPr>
              </a:p>
              <a:p>
                <a:r>
                  <a:rPr lang="bn-BD" sz="28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এবং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𝑅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এ</m:t>
                    </m:r>
                    <m:r>
                      <a:rPr lang="bn-BD" sz="28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বর্নিত</m:t>
                    </m:r>
                    <m:r>
                      <a:rPr lang="bn-BD" sz="28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শর্ত</m:t>
                    </m:r>
                    <m:r>
                      <a:rPr lang="bn-BD" sz="28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থেকে</m:t>
                    </m:r>
                    <m:r>
                      <a:rPr lang="bn-BD" sz="28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পাই</m:t>
                    </m:r>
                    <m:r>
                      <a:rPr lang="bn-BD" sz="28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, 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𝑦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1</m:t>
                    </m:r>
                  </m:oMath>
                </a14:m>
                <a:endParaRPr lang="en-US" sz="28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8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এখন, প্রত্যেক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∈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𝐴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i="1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এর</m:t>
                    </m:r>
                    <m:r>
                      <a:rPr lang="bn-BD" sz="2800" i="1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i="1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জন্য</m:t>
                    </m:r>
                    <m:r>
                      <a:rPr lang="bn-BD" sz="2800" i="1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𝑦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i="1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এর</m:t>
                    </m:r>
                    <m:r>
                      <a:rPr lang="bn-BD" sz="2800" i="1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i="1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মান</m:t>
                    </m:r>
                    <m:r>
                      <a:rPr lang="bn-BD" sz="2800" i="1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i="1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নির্ণয়</m:t>
                    </m:r>
                    <m:r>
                      <a:rPr lang="bn-BD" sz="2800" i="1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i="1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করি।</m:t>
                    </m:r>
                    <m:r>
                      <a:rPr lang="bn-BD" sz="2800" i="1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bn-BD" sz="2800" dirty="0">
                  <a:solidFill>
                    <a:srgbClr val="7030A0"/>
                  </a:solidFill>
                  <a:latin typeface="NikoshBAN" panose="02000000000000000000" pitchFamily="2" charset="0"/>
                  <a:ea typeface="Cambria Math"/>
                  <a:cs typeface="NikoshBAN" panose="02000000000000000000" pitchFamily="2" charset="0"/>
                </a:endParaRPr>
              </a:p>
              <a:p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1524001"/>
                <a:ext cx="8915400" cy="2246769"/>
              </a:xfrm>
              <a:prstGeom prst="rect">
                <a:avLst/>
              </a:prstGeom>
              <a:blipFill>
                <a:blip r:embed="rId3"/>
                <a:stretch>
                  <a:fillRect l="-1436" t="-2439" b="-6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53834328"/>
                  </p:ext>
                </p:extLst>
              </p:nvPr>
            </p:nvGraphicFramePr>
            <p:xfrm>
              <a:off x="2194561" y="4111283"/>
              <a:ext cx="6782973" cy="1036320"/>
            </p:xfrm>
            <a:graphic>
              <a:graphicData uri="http://schemas.openxmlformats.org/drawingml/2006/table">
                <a:tbl>
                  <a:tblPr firstRow="1" bandRow="1">
                    <a:tableStyleId>{18603FDC-E32A-4AB5-989C-0864C3EAD2B8}</a:tableStyleId>
                  </a:tblPr>
                  <a:tblGrid>
                    <a:gridCol w="119983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9578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9578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9578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39578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bn-BD" dirty="0"/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smtClean="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800" smtClean="0">
                                  <a:latin typeface="Cambria Math"/>
                                </a:rPr>
                                <m:t>x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      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 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 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      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400" smtClean="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       </a:t>
                          </a:r>
                          <a:r>
                            <a:rPr lang="en-US" sz="28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  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  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      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53834328"/>
                  </p:ext>
                </p:extLst>
              </p:nvPr>
            </p:nvGraphicFramePr>
            <p:xfrm>
              <a:off x="2194561" y="4111283"/>
              <a:ext cx="6782973" cy="1036320"/>
            </p:xfrm>
            <a:graphic>
              <a:graphicData uri="http://schemas.openxmlformats.org/drawingml/2006/table">
                <a:tbl>
                  <a:tblPr firstRow="1" bandRow="1">
                    <a:tableStyleId>{18603FDC-E32A-4AB5-989C-0864C3EAD2B8}</a:tableStyleId>
                  </a:tblPr>
                  <a:tblGrid>
                    <a:gridCol w="119983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9578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9578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9578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39578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076" t="-10465" r="-471066" b="-1313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      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 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 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      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076" t="-111765" r="-471066" b="-3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       </a:t>
                          </a:r>
                          <a:r>
                            <a:rPr lang="en-US" sz="28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  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  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      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476500" y="5767209"/>
                <a:ext cx="71628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যেহেতু,</a:t>
                </a:r>
                <a14:m>
                  <m:oMath xmlns:m="http://schemas.openxmlformats.org/officeDocument/2006/math">
                    <m:r>
                      <a:rPr lang="bn-BD" sz="24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4</m:t>
                    </m:r>
                    <m:r>
                      <a:rPr lang="en-US" sz="24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∉</m:t>
                    </m:r>
                    <m:r>
                      <a:rPr lang="en-US" sz="24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𝐴</m:t>
                    </m:r>
                    <m:r>
                      <a:rPr lang="en-US" sz="24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, </m:t>
                    </m:r>
                    <m:r>
                      <a:rPr lang="bn-BD" sz="24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কাজেই</m:t>
                    </m:r>
                    <m:r>
                      <a:rPr lang="bn-BD" sz="24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d>
                      <m:dPr>
                        <m:ctrlPr>
                          <a:rPr lang="bn-BD" sz="24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24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4</m:t>
                        </m:r>
                      </m:e>
                    </m:d>
                    <m:r>
                      <a:rPr lang="en-US" sz="24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∉</m:t>
                    </m:r>
                    <m:r>
                      <a:rPr lang="en-US" sz="24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𝑅</m:t>
                    </m:r>
                    <m:r>
                      <a:rPr lang="en-US" sz="24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∴</m:t>
                    </m:r>
                    <m:r>
                      <a:rPr lang="en-US" sz="24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𝑅</m:t>
                    </m:r>
                    <m:r>
                      <a:rPr lang="en-US" sz="24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  <a:cs typeface="NikoshBAN" panose="02000000000000000000" pitchFamily="2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  <a:ea typeface="Cambria Math"/>
                                <a:cs typeface="NikoshBAN" panose="02000000000000000000" pitchFamily="2" charset="0"/>
                              </a:rPr>
                              <m:t>0</m:t>
                            </m:r>
                            <m:r>
                              <a:rPr lang="en-US" sz="24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  <a:ea typeface="Cambria Math"/>
                                <a:cs typeface="NikoshBAN" panose="02000000000000000000" pitchFamily="2" charset="0"/>
                              </a:rPr>
                              <m:t>,</m:t>
                            </m:r>
                            <m:r>
                              <a:rPr lang="en-US" sz="24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  <a:ea typeface="Cambria Math"/>
                                <a:cs typeface="NikoshBAN" panose="02000000000000000000" pitchFamily="2" charset="0"/>
                              </a:rPr>
                              <m:t>1</m:t>
                            </m:r>
                          </m:e>
                        </m:d>
                        <m:r>
                          <a:rPr lang="en-US" sz="24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,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  <a:ea typeface="Cambria Math"/>
                                <a:cs typeface="NikoshBAN" panose="02000000000000000000" pitchFamily="2" charset="0"/>
                              </a:rPr>
                              <m:t>1</m:t>
                            </m:r>
                            <m:r>
                              <a:rPr lang="en-US" sz="24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  <a:ea typeface="Cambria Math"/>
                                <a:cs typeface="NikoshBAN" panose="02000000000000000000" pitchFamily="2" charset="0"/>
                              </a:rPr>
                              <m:t>,</m:t>
                            </m:r>
                            <m:r>
                              <a:rPr lang="en-US" sz="24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  <a:ea typeface="Cambria Math"/>
                                <a:cs typeface="NikoshBAN" panose="02000000000000000000" pitchFamily="2" charset="0"/>
                              </a:rPr>
                              <m:t>2</m:t>
                            </m:r>
                          </m:e>
                        </m:d>
                        <m:r>
                          <a:rPr lang="en-US" sz="24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,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  <a:ea typeface="Cambria Math"/>
                                <a:cs typeface="NikoshBAN" panose="02000000000000000000" pitchFamily="2" charset="0"/>
                              </a:rPr>
                              <m:t>2</m:t>
                            </m:r>
                            <m:r>
                              <a:rPr lang="en-US" sz="24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  <a:ea typeface="Cambria Math"/>
                                <a:cs typeface="NikoshBAN" panose="02000000000000000000" pitchFamily="2" charset="0"/>
                              </a:rPr>
                              <m:t>,</m:t>
                            </m:r>
                            <m:r>
                              <a:rPr lang="en-US" sz="24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  <a:ea typeface="Cambria Math"/>
                                <a:cs typeface="NikoshBAN" panose="02000000000000000000" pitchFamily="2" charset="0"/>
                              </a:rPr>
                              <m:t>3</m:t>
                            </m:r>
                          </m:e>
                        </m:d>
                      </m:e>
                    </m:d>
                  </m:oMath>
                </a14:m>
                <a:endParaRPr 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anose="02000000000000000000" pitchFamily="2" charset="0"/>
                  <a:ea typeface="Cambria Math"/>
                  <a:cs typeface="NikoshBAN" panose="02000000000000000000" pitchFamily="2" charset="0"/>
                </a:endParaRPr>
              </a:p>
              <a:p>
                <a:r>
                  <a:rPr lang="bn-BD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ডোম </a:t>
                </a:r>
                <a14:m>
                  <m:oMath xmlns:m="http://schemas.openxmlformats.org/officeDocument/2006/math">
                    <m:r>
                      <a:rPr lang="bn-BD" sz="24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𝑅</m:t>
                    </m:r>
                    <m:r>
                      <a:rPr lang="en-US" sz="24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0</m:t>
                        </m:r>
                        <m:r>
                          <a:rPr lang="en-US" sz="24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a:rPr lang="en-US" sz="24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</m:e>
                    </m:d>
                    <m:r>
                      <a:rPr lang="en-US" sz="24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,</m:t>
                    </m:r>
                    <m:r>
                      <a:rPr lang="bn-BD" sz="24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এবং</m:t>
                    </m:r>
                    <m:r>
                      <a:rPr lang="bn-BD" sz="24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রেঞ্জ</m:t>
                    </m:r>
                    <m:r>
                      <a:rPr lang="bn-BD" sz="24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𝑅</m:t>
                    </m:r>
                    <m:r>
                      <a:rPr lang="en-US" sz="24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a:rPr lang="en-US" sz="24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3</m:t>
                        </m:r>
                      </m:e>
                    </m:d>
                    <m:r>
                      <a:rPr lang="en-US" sz="24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 (</m:t>
                    </m:r>
                    <m:r>
                      <a:rPr lang="en-US" sz="24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𝐴𝑛𝑠</m:t>
                    </m:r>
                    <m:r>
                      <a:rPr lang="en-US" sz="24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6500" y="5767209"/>
                <a:ext cx="7162800" cy="830997"/>
              </a:xfrm>
              <a:prstGeom prst="rect">
                <a:avLst/>
              </a:prstGeom>
              <a:blipFill>
                <a:blip r:embed="rId5"/>
                <a:stretch>
                  <a:fillRect l="-1277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76870B2-9801-4B7F-954E-2229C4BA5CAC}"/>
              </a:ext>
            </a:extLst>
          </p:cNvPr>
          <p:cNvSpPr txBox="1"/>
          <p:nvPr/>
        </p:nvSpPr>
        <p:spPr>
          <a:xfrm>
            <a:off x="10792918" y="524656"/>
            <a:ext cx="101933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৫মিঃ </a:t>
            </a:r>
            <a:endParaRPr lang="en-US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87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381000"/>
            <a:ext cx="845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ফাংশনের লেখচিত্রঃ ফাংশনের চিত্ররুপকে  লেখচিত্র বলে। ফাংশনের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ধারণাকে সুস্পষ্ট করার জন্য লেখচিত্রের গুরুত্ব অপরিসীম।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C:\Users\Doel-1612i3\Desktop\graphs-of-functions-of-two-variab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6" y="1600201"/>
            <a:ext cx="3800475" cy="4514717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057400" y="1752601"/>
                <a:ext cx="44958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#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cs typeface="NikoshBAN" panose="02000000000000000000" pitchFamily="2" charset="0"/>
                      </a:rPr>
                      <m:t>  </m:t>
                    </m:r>
                    <m:r>
                      <a:rPr lang="en-US" sz="2800" i="1">
                        <a:latin typeface="Cambria Math"/>
                        <a:cs typeface="NikoshBAN" panose="02000000000000000000" pitchFamily="2" charset="0"/>
                      </a:rPr>
                      <m:t>𝑦</m:t>
                    </m:r>
                    <m:r>
                      <a:rPr lang="en-US" sz="2800" i="1"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i="1">
                        <a:latin typeface="Cambria Math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800" i="1">
                        <a:latin typeface="Cambria Math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800" i="1">
                        <a:latin typeface="Cambria Math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i="1">
                        <a:latin typeface="Cambria Math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800" i="1"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i="1">
                        <a:latin typeface="Cambria Math"/>
                        <a:cs typeface="NikoshBAN" panose="02000000000000000000" pitchFamily="2" charset="0"/>
                      </a:rPr>
                      <m:t>ফাংশনের</m:t>
                    </m:r>
                    <m:r>
                      <a:rPr lang="bn-BD" sz="2800" i="1"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i="1">
                        <a:latin typeface="Cambria Math"/>
                        <a:cs typeface="NikoshBAN" panose="02000000000000000000" pitchFamily="2" charset="0"/>
                      </a:rPr>
                      <m:t>লেখচিত্র।</m:t>
                    </m:r>
                  </m:oMath>
                </a14:m>
                <a:endParaRPr lang="bn-BD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যেখানে </a:t>
                </a:r>
                <a14:m>
                  <m:oMath xmlns:m="http://schemas.openxmlformats.org/officeDocument/2006/math">
                    <m:r>
                      <a:rPr lang="bn-BD" sz="2800" i="1"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i="1">
                        <a:latin typeface="Cambria Math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i="1">
                        <a:latin typeface="Cambria Math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800" i="1"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≤</m:t>
                    </m:r>
                    <m:r>
                      <a:rPr lang="en-US" sz="2800" i="1"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800" i="1"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≤</m:t>
                    </m:r>
                    <m:r>
                      <a:rPr lang="en-US" sz="2800" i="1"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5</m:t>
                    </m:r>
                    <m:r>
                      <a:rPr lang="en-US" sz="2800" i="1"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,</m:t>
                    </m:r>
                    <m:r>
                      <a:rPr lang="bn-BD" sz="2800"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bn-BD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1752601"/>
                <a:ext cx="4495800" cy="954107"/>
              </a:xfrm>
              <a:prstGeom prst="rect">
                <a:avLst/>
              </a:prstGeom>
              <a:blipFill>
                <a:blip r:embed="rId3"/>
                <a:stretch>
                  <a:fillRect l="-2849" t="-5769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905000" y="2771833"/>
          <a:ext cx="4267200" cy="126676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1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33383">
                <a:tc>
                  <a:txBody>
                    <a:bodyPr/>
                    <a:lstStyle/>
                    <a:p>
                      <a:r>
                        <a:rPr lang="en-US" dirty="0"/>
                        <a:t>    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3383">
                <a:tc>
                  <a:txBody>
                    <a:bodyPr/>
                    <a:lstStyle/>
                    <a:p>
                      <a:r>
                        <a:rPr lang="en-US" dirty="0"/>
                        <a:t>    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905000" y="4419601"/>
            <a:ext cx="4648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ছক কাগজে প্রতি ক্ষুদ্রবর্গের বাহুর দৈর্ঘ্যকে একক ধরে ,তালিকায় বিন্দুগুলো চিহ্নিত করি ও মুক্ত হস্তে যোগ করি। 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3CC2A0-A506-4BCE-B8A1-041AA6C12F5B}"/>
              </a:ext>
            </a:extLst>
          </p:cNvPr>
          <p:cNvSpPr txBox="1"/>
          <p:nvPr/>
        </p:nvSpPr>
        <p:spPr>
          <a:xfrm>
            <a:off x="10515600" y="539646"/>
            <a:ext cx="13266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৫ মিঃ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68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799" y="457201"/>
            <a:ext cx="7723163" cy="646331"/>
          </a:xfrm>
          <a:prstGeom prst="rect">
            <a:avLst/>
          </a:prstGeom>
          <a:ln w="76200"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মূল্যায়ণঃ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676400" y="1600200"/>
                <a:ext cx="8915400" cy="43197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1</a:t>
                </a:r>
                <a:r>
                  <a:rPr lang="bn-BD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।যদি </a:t>
                </a:r>
                <a14:m>
                  <m:oMath xmlns:m="http://schemas.openxmlformats.org/officeDocument/2006/math">
                    <m:r>
                      <a:rPr lang="bn-BD" sz="32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𝑃</m:t>
                    </m:r>
                    <m:r>
                      <a:rPr lang="en-US" sz="32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4</m:t>
                        </m:r>
                      </m:e>
                    </m:d>
                    <m:r>
                      <a:rPr lang="en-US" sz="32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,  </m:t>
                    </m:r>
                    <m:r>
                      <a:rPr lang="en-US" sz="32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𝑄</m:t>
                    </m:r>
                    <m:r>
                      <a:rPr lang="en-US" sz="32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4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6</m:t>
                        </m:r>
                      </m:e>
                    </m:d>
                    <m:r>
                      <a:rPr lang="bn-BD" sz="32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এবং</m:t>
                    </m:r>
                    <m:r>
                      <a:rPr lang="bn-BD" sz="32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𝑃</m:t>
                    </m:r>
                    <m:r>
                      <a:rPr lang="en-US" sz="32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2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ও</m:t>
                    </m:r>
                    <m:r>
                      <a:rPr lang="bn-BD" sz="32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𝑄</m:t>
                    </m:r>
                    <m:r>
                      <a:rPr lang="en-US" sz="32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2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এর</m:t>
                    </m:r>
                    <m:r>
                      <a:rPr lang="bn-BD" sz="32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2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উপাদান</m:t>
                    </m:r>
                    <m:r>
                      <a:rPr lang="bn-BD" sz="32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2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গুলোর</m:t>
                    </m:r>
                    <m:r>
                      <a:rPr lang="bn-BD" sz="32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2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মধ্যে</m:t>
                    </m:r>
                    <m:r>
                      <a:rPr lang="bn-BD" sz="3200" i="1" smtClean="0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bn-BD" sz="3200" i="1" dirty="0">
                  <a:solidFill>
                    <a:srgbClr val="002060"/>
                  </a:solidFill>
                  <a:latin typeface="Cambria Math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rgbClr val="00206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𝑦</m:t>
                      </m:r>
                      <m:r>
                        <a:rPr lang="en-US" sz="3200" i="1">
                          <a:solidFill>
                            <a:srgbClr val="00206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3200" i="1">
                          <a:solidFill>
                            <a:srgbClr val="00206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2</m:t>
                      </m:r>
                      <m:r>
                        <a:rPr lang="en-US" sz="3200" i="1">
                          <a:solidFill>
                            <a:srgbClr val="00206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𝑥</m:t>
                      </m:r>
                      <m:r>
                        <a:rPr lang="en-US" sz="3200" i="1">
                          <a:solidFill>
                            <a:srgbClr val="00206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200" i="1">
                          <a:solidFill>
                            <a:srgbClr val="00206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সম্পর্ক</m:t>
                      </m:r>
                      <m:r>
                        <a:rPr lang="bn-BD" sz="3200" i="1">
                          <a:solidFill>
                            <a:srgbClr val="00206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200" i="1">
                          <a:solidFill>
                            <a:srgbClr val="00206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বিবেচনায়</m:t>
                      </m:r>
                      <m:r>
                        <a:rPr lang="bn-BD" sz="3200" i="1">
                          <a:solidFill>
                            <a:srgbClr val="00206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200" i="1">
                          <a:solidFill>
                            <a:srgbClr val="00206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থাকে</m:t>
                      </m:r>
                      <m:r>
                        <a:rPr lang="bn-BD" sz="3200" i="1">
                          <a:solidFill>
                            <a:srgbClr val="00206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200" i="1">
                          <a:solidFill>
                            <a:srgbClr val="00206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তবে</m:t>
                      </m:r>
                      <m:r>
                        <a:rPr lang="bn-BD" sz="3200" i="1">
                          <a:solidFill>
                            <a:srgbClr val="00206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200" i="1">
                          <a:solidFill>
                            <a:srgbClr val="00206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অন্বয়</m:t>
                      </m:r>
                      <m:r>
                        <a:rPr lang="bn-BD" sz="3200" i="1">
                          <a:solidFill>
                            <a:srgbClr val="00206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200" i="1">
                          <a:solidFill>
                            <a:srgbClr val="00206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নির্ণয়</m:t>
                      </m:r>
                      <m:r>
                        <a:rPr lang="bn-BD" sz="3200" i="1">
                          <a:solidFill>
                            <a:srgbClr val="00206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200" i="1">
                          <a:solidFill>
                            <a:srgbClr val="00206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কর।</m:t>
                      </m:r>
                    </m:oMath>
                  </m:oMathPara>
                </a14:m>
                <a:endParaRPr lang="bn-BD" sz="3200" i="1" dirty="0">
                  <a:solidFill>
                    <a:srgbClr val="002060"/>
                  </a:solidFill>
                  <a:latin typeface="Cambria Math"/>
                  <a:cs typeface="NikoshBAN" panose="02000000000000000000" pitchFamily="2" charset="0"/>
                </a:endParaRPr>
              </a:p>
              <a:p>
                <a:r>
                  <a:rPr lang="bn-BD" sz="3200" dirty="0">
                    <a:solidFill>
                      <a:srgbClr val="002060"/>
                    </a:solidFill>
                    <a:cs typeface="NikoshBAN" panose="02000000000000000000" pitchFamily="2" charset="0"/>
                  </a:rPr>
                  <a:t>২। </a:t>
                </a:r>
                <a14:m>
                  <m:oMath xmlns:m="http://schemas.openxmlformats.org/officeDocument/2006/math">
                    <m:r>
                      <a:rPr lang="bn-BD" sz="32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যদি</m:t>
                    </m:r>
                    <m:r>
                      <a:rPr lang="bn-BD" sz="32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𝑔</m:t>
                    </m:r>
                    <m:d>
                      <m:dPr>
                        <m:ctrlP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2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32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2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হলে</m:t>
                    </m:r>
                    <m:r>
                      <a:rPr lang="bn-BD" sz="32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 ,</m:t>
                    </m:r>
                    <m:r>
                      <a:rPr lang="bn-BD" sz="32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দেখাও</m:t>
                    </m:r>
                    <m:r>
                      <a:rPr lang="bn-BD" sz="32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2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যে</m:t>
                    </m:r>
                    <m:r>
                      <a:rPr lang="bn-BD" sz="32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𝑔</m:t>
                    </m:r>
                    <m:d>
                      <m:dPr>
                        <m:ctrlP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cs typeface="NikoshBAN" panose="02000000000000000000" pitchFamily="2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cs typeface="NikoshBAN" panose="02000000000000000000" pitchFamily="2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sz="32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𝑔</m:t>
                    </m:r>
                    <m:d>
                      <m:dPr>
                        <m:ctrlP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bn-BD" sz="32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  </m:t>
                    </m:r>
                  </m:oMath>
                </a14:m>
                <a:endParaRPr lang="bn-BD" sz="32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৩। নিচের অন্বয় গুলোকে তালিকা পদ্ধতিতে </a:t>
                </a:r>
                <a:r>
                  <a:rPr lang="bn-IN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</a:t>
                </a:r>
                <a:r>
                  <a:rPr lang="bn-BD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কাশ কর এবং ডোম ও রেঞ্জ নির্ণয় </a:t>
                </a:r>
              </a:p>
              <a:p>
                <a:r>
                  <a:rPr lang="bn-BD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কর।</a:t>
                </a:r>
                <a:r>
                  <a:rPr lang="bn-IN" sz="320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bn-BD" sz="32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200" i="1">
                          <a:solidFill>
                            <a:srgbClr val="00206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200" i="1">
                          <a:solidFill>
                            <a:srgbClr val="00206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𝑅</m:t>
                      </m:r>
                      <m:r>
                        <a:rPr lang="en-US" sz="3200" i="1">
                          <a:solidFill>
                            <a:srgbClr val="00206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={</m:t>
                      </m:r>
                      <m:d>
                        <m:dPr>
                          <m:ctrlPr>
                            <a:rPr lang="en-US" sz="3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rgbClr val="00206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𝑥</m:t>
                          </m:r>
                          <m:r>
                            <a:rPr lang="en-US" sz="3200" i="1">
                              <a:solidFill>
                                <a:srgbClr val="00206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,</m:t>
                          </m:r>
                          <m:r>
                            <a:rPr lang="en-US" sz="3200" i="1">
                              <a:solidFill>
                                <a:srgbClr val="00206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𝑦</m:t>
                          </m:r>
                        </m:e>
                      </m:d>
                      <m:r>
                        <a:rPr lang="en-US" sz="3200" i="1">
                          <a:solidFill>
                            <a:srgbClr val="00206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:</m:t>
                      </m:r>
                      <m:r>
                        <a:rPr lang="en-US" sz="3200" i="1">
                          <a:solidFill>
                            <a:srgbClr val="00206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𝑥</m:t>
                      </m:r>
                      <m:r>
                        <a:rPr lang="en-US" sz="3200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∈</m:t>
                      </m:r>
                      <m:r>
                        <a:rPr lang="en-US" sz="3200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𝐴</m:t>
                      </m:r>
                      <m:r>
                        <a:rPr lang="en-US" sz="3200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,</m:t>
                      </m:r>
                      <m:r>
                        <a:rPr lang="en-US" sz="3200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𝑦</m:t>
                      </m:r>
                      <m:r>
                        <a:rPr lang="en-US" sz="3200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∈</m:t>
                      </m:r>
                      <m:r>
                        <a:rPr lang="en-US" sz="3200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𝐴</m:t>
                      </m:r>
                      <m:r>
                        <a:rPr lang="en-US" sz="3200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200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এবং</m:t>
                      </m:r>
                      <m:r>
                        <a:rPr lang="bn-BD" sz="3200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200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𝑥</m:t>
                      </m:r>
                      <m:r>
                        <a:rPr lang="en-US" sz="3200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3200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𝑦</m:t>
                      </m:r>
                      <m:r>
                        <a:rPr lang="en-US" sz="3200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3200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1</m:t>
                      </m:r>
                      <m:r>
                        <a:rPr lang="en-US" sz="3200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}</m:t>
                      </m:r>
                    </m:oMath>
                  </m:oMathPara>
                </a14:m>
                <a:endParaRPr lang="en-US" sz="32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1600200"/>
                <a:ext cx="8915400" cy="4319709"/>
              </a:xfrm>
              <a:prstGeom prst="rect">
                <a:avLst/>
              </a:prstGeom>
              <a:blipFill>
                <a:blip r:embed="rId2"/>
                <a:stretch>
                  <a:fillRect l="-1709" t="-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1402278-64EA-4D70-8DC2-5E105C6D09D5}"/>
              </a:ext>
            </a:extLst>
          </p:cNvPr>
          <p:cNvSpPr txBox="1"/>
          <p:nvPr/>
        </p:nvSpPr>
        <p:spPr>
          <a:xfrm>
            <a:off x="10118361" y="457201"/>
            <a:ext cx="1768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৫ মিঃ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74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199" y="457201"/>
            <a:ext cx="6853311" cy="646331"/>
          </a:xfrm>
          <a:prstGeom prst="rect">
            <a:avLst/>
          </a:prstGeom>
          <a:ln w="762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কাজঃ 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638300" y="2017932"/>
                <a:ext cx="8915400" cy="4409797"/>
              </a:xfrm>
              <a:prstGeom prst="rect">
                <a:avLst/>
              </a:prstGeom>
              <a:ln w="76200"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600" i="1" smtClean="0">
                          <a:solidFill>
                            <a:srgbClr val="00206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600" i="1">
                          <a:solidFill>
                            <a:srgbClr val="00206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𝑓</m:t>
                      </m:r>
                      <m:d>
                        <m:dPr>
                          <m:ctrlPr>
                            <a:rPr lang="en-US" sz="36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solidFill>
                                <a:srgbClr val="00206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𝑎</m:t>
                          </m:r>
                        </m:e>
                      </m:d>
                      <m:r>
                        <a:rPr lang="en-US" sz="3600" i="1">
                          <a:solidFill>
                            <a:srgbClr val="00206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rgbClr val="00206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5</m:t>
                          </m:r>
                          <m:r>
                            <a:rPr lang="en-US" sz="3600" i="1">
                              <a:solidFill>
                                <a:srgbClr val="00206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𝑎</m:t>
                          </m:r>
                          <m:r>
                            <a:rPr lang="en-US" sz="3600" i="1">
                              <a:solidFill>
                                <a:srgbClr val="00206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+</m:t>
                          </m:r>
                          <m:r>
                            <a:rPr lang="en-US" sz="3600" i="1">
                              <a:solidFill>
                                <a:srgbClr val="00206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rgbClr val="00206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5</m:t>
                          </m:r>
                          <m:r>
                            <a:rPr lang="en-US" sz="3600" i="1">
                              <a:solidFill>
                                <a:srgbClr val="00206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𝑎</m:t>
                          </m:r>
                          <m:r>
                            <a:rPr lang="en-US" sz="3600" i="1">
                              <a:solidFill>
                                <a:srgbClr val="00206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−</m:t>
                          </m:r>
                          <m:r>
                            <a:rPr lang="en-US" sz="3600" i="1">
                              <a:solidFill>
                                <a:srgbClr val="00206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1</m:t>
                          </m:r>
                        </m:den>
                      </m:f>
                      <m:r>
                        <a:rPr lang="en-US" sz="3600" i="1">
                          <a:solidFill>
                            <a:srgbClr val="00206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</m:oMath>
                  </m:oMathPara>
                </a14:m>
                <a:endParaRPr lang="en-US" sz="36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36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(ক) </a:t>
                </a:r>
                <a14:m>
                  <m:oMath xmlns:m="http://schemas.openxmlformats.org/officeDocument/2006/math">
                    <m:r>
                      <a:rPr lang="bn-BD" sz="36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6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𝑓</m:t>
                    </m:r>
                    <m:d>
                      <m:dPr>
                        <m:ctrlP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3600" i="1">
                            <a:solidFill>
                              <a:srgbClr val="00206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0</m:t>
                        </m:r>
                      </m:e>
                    </m:d>
                    <m:r>
                      <a:rPr lang="bn-BD" sz="36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এবং</m:t>
                    </m:r>
                    <m:r>
                      <a:rPr lang="bn-BD" sz="36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6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𝑓</m:t>
                    </m:r>
                    <m:d>
                      <m:dPr>
                        <m:ctrlP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3600" i="1">
                            <a:solidFill>
                              <a:srgbClr val="00206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3</m:t>
                        </m:r>
                      </m:e>
                    </m:d>
                    <m:r>
                      <a:rPr lang="en-US" sz="36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6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এর</m:t>
                    </m:r>
                    <m:r>
                      <a:rPr lang="bn-BD" sz="36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6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মান</m:t>
                    </m:r>
                    <m:r>
                      <a:rPr lang="bn-BD" sz="36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6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নির্ণয়</m:t>
                    </m:r>
                    <m:r>
                      <a:rPr lang="bn-BD" sz="36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6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কর।</m:t>
                    </m:r>
                    <m:r>
                      <a:rPr lang="bn-BD" sz="36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  </m:t>
                    </m:r>
                  </m:oMath>
                </a14:m>
                <a:endParaRPr lang="bn-BD" sz="36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36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36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(খ)  </a:t>
                </a:r>
                <a14:m>
                  <m:oMath xmlns:m="http://schemas.openxmlformats.org/officeDocument/2006/math">
                    <m:r>
                      <a:rPr lang="bn-BD" sz="36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f>
                      <m:fPr>
                        <m:ctrlPr>
                          <a:rPr lang="bn-BD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00206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36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3600" i="1">
                            <a:solidFill>
                              <a:srgbClr val="00206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3600" i="1">
                            <a:solidFill>
                              <a:srgbClr val="00206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00206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36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3600" i="1">
                            <a:solidFill>
                              <a:srgbClr val="00206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600" i="1">
                            <a:solidFill>
                              <a:srgbClr val="00206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</m:den>
                    </m:f>
                    <m:r>
                      <a:rPr lang="en-US" sz="36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6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এর</m:t>
                    </m:r>
                    <m:r>
                      <a:rPr lang="bn-BD" sz="36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6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মান</m:t>
                    </m:r>
                    <m:r>
                      <a:rPr lang="bn-BD" sz="36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6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নির্ণয়</m:t>
                    </m:r>
                    <m:r>
                      <a:rPr lang="bn-BD" sz="36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6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কর।</m:t>
                    </m:r>
                    <m:r>
                      <a:rPr lang="bn-BD" sz="36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bn-BD" sz="36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36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(গ)  দেখাও যে, </a:t>
                </a:r>
                <a14:m>
                  <m:oMath xmlns:m="http://schemas.openxmlformats.org/officeDocument/2006/math">
                    <m:r>
                      <a:rPr lang="bn-BD" sz="36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f>
                      <m:fPr>
                        <m:ctrlPr>
                          <a:rPr lang="bn-BD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00206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36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6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36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cs typeface="NikoshBAN" panose="02000000000000000000" pitchFamily="2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6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cs typeface="NikoshBAN" panose="02000000000000000000" pitchFamily="2" charset="0"/>
                                  </a:rPr>
                                  <m:t>𝑎</m:t>
                                </m:r>
                              </m:den>
                            </m:f>
                          </m:e>
                        </m:d>
                        <m:r>
                          <a:rPr lang="en-US" sz="3600" i="1">
                            <a:solidFill>
                              <a:srgbClr val="00206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3600" i="1">
                            <a:solidFill>
                              <a:srgbClr val="00206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00206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36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6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36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cs typeface="NikoshBAN" panose="02000000000000000000" pitchFamily="2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6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cs typeface="NikoshBAN" panose="02000000000000000000" pitchFamily="2" charset="0"/>
                                  </a:rPr>
                                  <m:t>𝑎</m:t>
                                </m:r>
                              </m:den>
                            </m:f>
                          </m:e>
                        </m:d>
                        <m:r>
                          <a:rPr lang="en-US" sz="3600" i="1">
                            <a:solidFill>
                              <a:srgbClr val="00206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600" i="1">
                            <a:solidFill>
                              <a:srgbClr val="00206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</m:den>
                    </m:f>
                    <m:r>
                      <a:rPr lang="en-US" sz="36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00206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5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00206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𝑎</m:t>
                        </m:r>
                      </m:den>
                    </m:f>
                  </m:oMath>
                </a14:m>
                <a:endParaRPr lang="en-US" sz="36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8300" y="2017932"/>
                <a:ext cx="8915400" cy="4409797"/>
              </a:xfrm>
              <a:prstGeom prst="rect">
                <a:avLst/>
              </a:prstGeom>
              <a:blipFill>
                <a:blip r:embed="rId2"/>
                <a:stretch>
                  <a:fillRect l="-1695"/>
                </a:stretch>
              </a:blipFill>
              <a:ln w="762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2903F42-6E3A-4780-8B4F-04E0DD4F1745}"/>
              </a:ext>
            </a:extLst>
          </p:cNvPr>
          <p:cNvSpPr txBox="1"/>
          <p:nvPr/>
        </p:nvSpPr>
        <p:spPr>
          <a:xfrm>
            <a:off x="10223292" y="457201"/>
            <a:ext cx="1169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 মিঃ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381001"/>
            <a:ext cx="6553200" cy="1323439"/>
          </a:xfrm>
          <a:prstGeom prst="rect">
            <a:avLst/>
          </a:prstGeom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80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সমাপ্তি ঘোষণাঃ</a:t>
            </a:r>
            <a:endParaRPr lang="en-US" sz="3600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2209800"/>
            <a:ext cx="8001000" cy="3416320"/>
          </a:xfrm>
          <a:prstGeom prst="rect">
            <a:avLst/>
          </a:prstGeom>
          <a:ln w="7620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 শিক্ষার্থীকে ধন্যবাদ জানিয়ে আজকের পাঠদান সমাপ্তি ঘোষণা করছি ।</a:t>
            </a:r>
            <a:endParaRPr lang="en-US" sz="4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89C595-E80E-47BF-BC96-AB12D0843804}"/>
              </a:ext>
            </a:extLst>
          </p:cNvPr>
          <p:cNvSpPr txBox="1"/>
          <p:nvPr/>
        </p:nvSpPr>
        <p:spPr>
          <a:xfrm>
            <a:off x="10178321" y="539646"/>
            <a:ext cx="15439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২ মিঃ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01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429492"/>
            <a:ext cx="6324600" cy="101566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ঘোষণা ও পরিচিতিঃ 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4850" y="2065883"/>
            <a:ext cx="3924300" cy="31700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সুদীপ্ত কুমার বর্মা </a:t>
            </a:r>
            <a:endParaRPr lang="bn-BD" sz="4000" dirty="0">
              <a:solidFill>
                <a:schemeClr val="accent3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সিনিয়র শিক্ষক (গণিত)</a:t>
            </a:r>
            <a:endParaRPr lang="bn-IN" sz="4000" dirty="0">
              <a:solidFill>
                <a:schemeClr val="accent3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কালীরহাট উচ্চ বিদ্যালয় </a:t>
            </a:r>
          </a:p>
          <a:p>
            <a:r>
              <a:rPr lang="bn-IN" sz="4000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পাটগ্রাম,লালমনিরহাট </a:t>
            </a:r>
          </a:p>
          <a:p>
            <a:r>
              <a:rPr lang="bn-IN" sz="4000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মোবাঃ  ০১৭১৭২৯২১২৮ </a:t>
            </a:r>
            <a:r>
              <a:rPr lang="bn-BD" sz="4000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accent3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08313" y="2065882"/>
            <a:ext cx="3295651" cy="34163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নবম-দশম,</a:t>
            </a:r>
          </a:p>
          <a:p>
            <a:r>
              <a:rPr lang="bn-BD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গণিত</a:t>
            </a:r>
            <a:endParaRPr lang="bn-IN" sz="3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 অধ্যায় </a:t>
            </a:r>
            <a:r>
              <a:rPr lang="bn-BD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bn-BD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 পাঠঃ অনুশীলনী ২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bn-IN" sz="3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মিঃ </a:t>
            </a:r>
            <a:r>
              <a:rPr lang="bn-BD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8FB275-E958-4920-A159-48E211CDE3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249" y="2065882"/>
            <a:ext cx="2824965" cy="31701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988AE65-F9D2-4999-AEDD-4021C2733150}"/>
              </a:ext>
            </a:extLst>
          </p:cNvPr>
          <p:cNvSpPr txBox="1"/>
          <p:nvPr/>
        </p:nvSpPr>
        <p:spPr>
          <a:xfrm>
            <a:off x="10043410" y="429492"/>
            <a:ext cx="1379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/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 মিঃ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58817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759" y="457201"/>
            <a:ext cx="253452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 যাচাই</a:t>
            </a:r>
            <a:endParaRPr lang="en-US" sz="3600" dirty="0">
              <a:solidFill>
                <a:schemeClr val="accent3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C:\Users\Doel-1612i3\Desktop\relationclien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533" y="115668"/>
            <a:ext cx="6714220" cy="5751733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64024" y="6096001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কখন একে অপরের সাথে কুলাকুলি বা করমর্দন করি?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37D5C3-3C75-4BA4-BA14-F872EB928003}"/>
              </a:ext>
            </a:extLst>
          </p:cNvPr>
          <p:cNvSpPr txBox="1"/>
          <p:nvPr/>
        </p:nvSpPr>
        <p:spPr>
          <a:xfrm>
            <a:off x="10897849" y="314793"/>
            <a:ext cx="1294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১মিঃ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55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oel-1612i3\Desktop\build-relationship-with-blogg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892" y="457201"/>
            <a:ext cx="6794696" cy="5057775"/>
          </a:xfrm>
          <a:prstGeom prst="rect">
            <a:avLst/>
          </a:prstGeom>
          <a:ln w="228600" cap="sq" cmpd="thickThin">
            <a:solidFill>
              <a:srgbClr val="FFFF00"/>
            </a:solidFill>
            <a:prstDash val="solid"/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89440" y="5715001"/>
            <a:ext cx="8349961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সবার সাথেই কি এভাবে খেলা কর?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4AF62F-DA90-4645-92CA-4DBD2EF6CDA9}"/>
              </a:ext>
            </a:extLst>
          </p:cNvPr>
          <p:cNvSpPr txBox="1"/>
          <p:nvPr/>
        </p:nvSpPr>
        <p:spPr>
          <a:xfrm>
            <a:off x="10439402" y="584616"/>
            <a:ext cx="1177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/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 মিঃ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46116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381001"/>
            <a:ext cx="8686800" cy="1015663"/>
          </a:xfrm>
          <a:prstGeom prst="rect">
            <a:avLst/>
          </a:prstGeom>
          <a:ln w="762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শিক্ষর্থীরা- 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5000" y="1905001"/>
            <a:ext cx="8534400" cy="34778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অন্বয় ও ফাংশন ব্যাখ্যা করতে পারবে।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ডোমেন ও রেঞ্জ কি ব্যাখ্যা করতে পারবে।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ফাংশনের ডোমেন ও রেঞ্জ নির্ণয় করতে পারবে।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ফাংশনের লেখচিত্র অংকন করতে পারবে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D873E6-32F0-449A-A193-939F6CB3EC54}"/>
              </a:ext>
            </a:extLst>
          </p:cNvPr>
          <p:cNvSpPr txBox="1"/>
          <p:nvPr/>
        </p:nvSpPr>
        <p:spPr>
          <a:xfrm>
            <a:off x="10439400" y="381001"/>
            <a:ext cx="1432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 মিঃ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91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1169" y="381000"/>
            <a:ext cx="7033845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অন্বয় বা সম্পর্ক বা রিলেশনঃ 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098" name="Picture 2" descr="C:\Users\Doel-1612i3\Desktop\220px-Function_color_example_3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048113"/>
            <a:ext cx="3624598" cy="3888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Doel-1612i3\Desktop\300px-Simple_mathematical_relation.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868" y="1219200"/>
            <a:ext cx="4116170" cy="392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771868" y="4936318"/>
                <a:ext cx="8786930" cy="1200329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BD" sz="2400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যদি </a:t>
                </a:r>
                <a:r>
                  <a:rPr lang="en-US" sz="2400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A</a:t>
                </a:r>
                <a:r>
                  <a:rPr lang="bn-BD" sz="2400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:r>
                  <a:rPr lang="en-US" sz="2400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B </a:t>
                </a:r>
                <a:r>
                  <a:rPr lang="bn-BD" sz="2400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দুইটি সেট হয় ,তবে সেটদ্বয়ের কার্তেসীয় গুণজ </a:t>
                </a:r>
                <a:r>
                  <a:rPr lang="en-US" sz="2400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A×B </a:t>
                </a:r>
                <a:r>
                  <a:rPr lang="bn-BD" sz="2400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সেটের অন্তর্গত ক্রমজোড়</a:t>
                </a:r>
              </a:p>
              <a:p>
                <a:r>
                  <a:rPr lang="bn-BD" sz="2400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গুলোর অশুন্য উপসেট  </a:t>
                </a:r>
                <a:r>
                  <a:rPr lang="en-US" sz="2400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R </a:t>
                </a:r>
                <a:r>
                  <a:rPr lang="bn-BD" sz="2400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কে </a:t>
                </a:r>
                <a:r>
                  <a:rPr lang="en-US" sz="2400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A </a:t>
                </a:r>
                <a:r>
                  <a:rPr lang="bn-BD" sz="2400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সেট হতে </a:t>
                </a:r>
                <a:r>
                  <a:rPr lang="en-US" sz="2400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B </a:t>
                </a:r>
                <a:r>
                  <a:rPr lang="bn-BD" sz="2400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সেটের  একটি অন্বয় বা সম্পর্ক বলা হয়। </a:t>
                </a:r>
              </a:p>
              <a:p>
                <a:r>
                  <a:rPr lang="bn-BD" sz="2400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এখানে </a:t>
                </a:r>
                <a:r>
                  <a:rPr lang="en-US" sz="2400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R </a:t>
                </a:r>
                <a:r>
                  <a:rPr lang="bn-BD" sz="2400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সেট </a:t>
                </a:r>
                <a:r>
                  <a:rPr lang="en-US" sz="2400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A×B </a:t>
                </a:r>
                <a:r>
                  <a:rPr lang="bn-BD" sz="2400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সেটের একটি উপসেট  অর্থাৎ, </a:t>
                </a:r>
                <a:r>
                  <a:rPr lang="en-US" sz="2400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R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⊆</m:t>
                    </m:r>
                    <m:r>
                      <a:rPr lang="en-US" sz="24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𝐴</m:t>
                    </m:r>
                    <m:r>
                      <a:rPr lang="en-US" sz="24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×</m:t>
                    </m:r>
                    <m:r>
                      <a:rPr lang="en-US" sz="24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𝐵</m:t>
                    </m:r>
                    <m:r>
                      <a:rPr lang="en-US" sz="2400" i="1">
                        <a:latin typeface="Cambria Math"/>
                        <a:cs typeface="NikoshBAN" panose="02000000000000000000" pitchFamily="2" charset="0"/>
                      </a:rPr>
                      <m:t>.</m:t>
                    </m:r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1868" y="4936318"/>
                <a:ext cx="8786930" cy="1200329"/>
              </a:xfrm>
              <a:prstGeom prst="rect">
                <a:avLst/>
              </a:prstGeom>
              <a:blipFill>
                <a:blip r:embed="rId4"/>
                <a:stretch>
                  <a:fillRect l="-1110" t="-4040" b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EDB7199-6742-4D04-BDB6-FDB3B3D4FCD2}"/>
              </a:ext>
            </a:extLst>
          </p:cNvPr>
          <p:cNvSpPr txBox="1"/>
          <p:nvPr/>
        </p:nvSpPr>
        <p:spPr>
          <a:xfrm>
            <a:off x="10223292" y="381000"/>
            <a:ext cx="16489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/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২মিঃ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77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Doel-1612i3\Desktop\relation-not-functi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064" y="363798"/>
            <a:ext cx="4808537" cy="3065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780309" y="4409420"/>
                <a:ext cx="8686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0309" y="4409420"/>
                <a:ext cx="8686800" cy="523220"/>
              </a:xfrm>
              <a:prstGeom prst="rect">
                <a:avLst/>
              </a:prstGeom>
              <a:blipFill>
                <a:blip r:embed="rId3"/>
                <a:stretch>
                  <a:fillRect l="-491" t="-9302" b="-3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057400" y="4147810"/>
                <a:ext cx="8382000" cy="21544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 </m:t>
                    </m:r>
                    <m:r>
                      <a:rPr lang="en-US" sz="36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𝑋</m:t>
                    </m:r>
                    <m:r>
                      <a:rPr lang="en-US" sz="36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36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36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36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36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36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en-US" sz="36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36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4</m:t>
                        </m:r>
                        <m:r>
                          <a:rPr lang="en-US" sz="36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36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5</m:t>
                        </m:r>
                        <m:r>
                          <a:rPr lang="en-US" sz="36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</m:e>
                    </m:d>
                    <m:r>
                      <a:rPr lang="en-US" sz="36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 </m:t>
                    </m:r>
                    <m:r>
                      <a:rPr lang="en-US" sz="36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𝑌</m:t>
                    </m:r>
                    <m:r>
                      <a:rPr lang="en-US" sz="36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36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36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36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en-US" sz="36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36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4</m:t>
                        </m:r>
                        <m:r>
                          <a:rPr lang="en-US" sz="36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36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5</m:t>
                        </m:r>
                        <m:r>
                          <a:rPr lang="en-US" sz="36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36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6</m:t>
                        </m:r>
                        <m:r>
                          <a:rPr lang="en-US" sz="36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36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7</m:t>
                        </m:r>
                      </m:e>
                    </m:d>
                  </m:oMath>
                </a14:m>
                <a:r>
                  <a:rPr lang="en-US" sz="5400" dirty="0">
                    <a:solidFill>
                      <a:schemeClr val="accent6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>
                    <a:solidFill>
                      <a:schemeClr val="accent6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600" dirty="0">
                    <a:solidFill>
                      <a:schemeClr val="accent6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দুটি সেট।</a:t>
                </a:r>
              </a:p>
              <a:p>
                <a:r>
                  <a:rPr lang="bn-BD" sz="36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সেটদ্বয়ের অন্বয় </a:t>
                </a:r>
                <a:r>
                  <a:rPr lang="en-US" sz="44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R={(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32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32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32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),</m:t>
                    </m:r>
                    <m:d>
                      <m:dPr>
                        <m:ctrlP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3</m:t>
                        </m:r>
                      </m:e>
                    </m:d>
                    <m:r>
                      <a:rPr lang="en-US" sz="32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,</m:t>
                    </m:r>
                    <m:d>
                      <m:dPr>
                        <m:ctrlP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5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4</m:t>
                        </m:r>
                      </m:e>
                    </m:d>
                    <m:r>
                      <a:rPr lang="en-US" sz="32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,</m:t>
                    </m:r>
                    <m:d>
                      <m:dPr>
                        <m:ctrlP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5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5</m:t>
                        </m:r>
                      </m:e>
                    </m:d>
                    <m:r>
                      <a:rPr lang="en-US" sz="32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,(</m:t>
                    </m:r>
                    <m:r>
                      <a:rPr lang="en-US" sz="32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5</m:t>
                    </m:r>
                    <m:r>
                      <a:rPr lang="en-US" sz="32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32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7</m:t>
                    </m:r>
                    <m:r>
                      <a:rPr lang="en-US" sz="32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)} </m:t>
                    </m:r>
                    <m:r>
                      <a:rPr lang="bn-BD" sz="32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দেখানো</m:t>
                    </m:r>
                    <m:r>
                      <a:rPr lang="bn-BD" sz="32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2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হল।</m:t>
                    </m:r>
                    <m:r>
                      <a:rPr lang="bn-BD" sz="32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4147810"/>
                <a:ext cx="8382000" cy="2154436"/>
              </a:xfrm>
              <a:prstGeom prst="rect">
                <a:avLst/>
              </a:prstGeom>
              <a:blipFill>
                <a:blip r:embed="rId4"/>
                <a:stretch>
                  <a:fillRect l="-2982" r="-291" b="-12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5C3DE13B-4526-43F5-9960-81712FD999BE}"/>
              </a:ext>
            </a:extLst>
          </p:cNvPr>
          <p:cNvSpPr txBox="1"/>
          <p:nvPr/>
        </p:nvSpPr>
        <p:spPr>
          <a:xfrm>
            <a:off x="9398833" y="363798"/>
            <a:ext cx="1843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 মিঃ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80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828800" y="457200"/>
                <a:ext cx="8610600" cy="5201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4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যদি </a:t>
                </a:r>
                <a14:m>
                  <m:oMath xmlns:m="http://schemas.openxmlformats.org/officeDocument/2006/math">
                    <m:r>
                      <a:rPr lang="bn-BD" sz="24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𝐴</m:t>
                    </m:r>
                    <m:r>
                      <a:rPr lang="en-US" sz="24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3</m:t>
                        </m:r>
                      </m:e>
                    </m:d>
                    <m:r>
                      <a:rPr lang="en-US" sz="24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24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𝐵</m:t>
                    </m:r>
                    <m:r>
                      <a:rPr lang="en-US" sz="24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0</m:t>
                        </m:r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4</m:t>
                        </m:r>
                      </m:e>
                    </m:d>
                    <m:r>
                      <a:rPr lang="bn-BD" sz="24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এবং</m:t>
                    </m:r>
                    <m:r>
                      <a:rPr lang="bn-BD" sz="24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𝐴</m:t>
                    </m:r>
                    <m:r>
                      <a:rPr lang="en-US" sz="24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ও</m:t>
                    </m:r>
                    <m:r>
                      <a:rPr lang="bn-BD" sz="24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𝐵</m:t>
                    </m:r>
                    <m:r>
                      <a:rPr lang="bn-BD" sz="24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এর</m:t>
                    </m:r>
                    <m:r>
                      <a:rPr lang="bn-BD" sz="24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উপাদানের</m:t>
                    </m:r>
                    <m:r>
                      <a:rPr lang="bn-BD" sz="24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মধ্যে</m:t>
                    </m:r>
                    <m:r>
                      <a:rPr lang="bn-BD" sz="24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4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𝑦</m:t>
                    </m:r>
                    <m:r>
                      <a:rPr lang="en-US" sz="24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4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24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sz="24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8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সম্পর্ক বিবেচনায় থাকে ,তবে অন্বয়টি বর্ণনা কর। </a:t>
                </a:r>
              </a:p>
              <a:p>
                <a:endParaRPr lang="en-US" sz="28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8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সমাধানঃ</a:t>
                </a:r>
                <a:r>
                  <a:rPr lang="bn-BD" sz="28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দেওয়া আছে ,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𝐴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,</m:t>
                        </m:r>
                      </m:e>
                    </m:d>
                    <m:r>
                      <a:rPr lang="en-US" sz="28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, 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𝐵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0</m:t>
                        </m:r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4</m:t>
                        </m:r>
                      </m:e>
                    </m:d>
                  </m:oMath>
                </a14:m>
                <a:endParaRPr lang="en-US" sz="28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8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8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প্রশ্নানুসারে ,অন্বয়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𝑅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𝑥</m:t>
                            </m:r>
                            <m:r>
                              <a:rPr lang="en-US" sz="2800" i="1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,</m:t>
                            </m:r>
                            <m:r>
                              <a:rPr lang="en-US" sz="2800" i="1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𝑦</m:t>
                            </m:r>
                          </m:e>
                        </m:d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:</m:t>
                        </m:r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∈</m:t>
                        </m:r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𝐴</m:t>
                        </m:r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, </m:t>
                        </m:r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𝑦</m:t>
                        </m:r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∈</m:t>
                        </m:r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𝐵</m:t>
                        </m:r>
                        <m:r>
                          <a:rPr lang="bn-BD" sz="28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  </m:t>
                        </m:r>
                        <m:r>
                          <a:rPr lang="bn-BD" sz="28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এবং</m:t>
                        </m:r>
                        <m:r>
                          <a:rPr lang="bn-BD" sz="28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=</m:t>
                        </m:r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𝑦</m:t>
                        </m:r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1</m:t>
                        </m:r>
                      </m:e>
                    </m:d>
                  </m:oMath>
                </a14:m>
                <a:endParaRPr lang="en-US" sz="2800" dirty="0">
                  <a:solidFill>
                    <a:srgbClr val="002060"/>
                  </a:solidFill>
                  <a:latin typeface="NikoshBAN" panose="02000000000000000000" pitchFamily="2" charset="0"/>
                  <a:ea typeface="Cambria Math"/>
                  <a:cs typeface="NikoshBAN" panose="02000000000000000000" pitchFamily="2" charset="0"/>
                </a:endParaRPr>
              </a:p>
              <a:p>
                <a:endParaRPr lang="en-US" sz="28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8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এখানে, </a:t>
                </a:r>
                <a14:m>
                  <m:oMath xmlns:m="http://schemas.openxmlformats.org/officeDocument/2006/math">
                    <m:r>
                      <a:rPr lang="bn-BD" sz="28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𝐴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×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𝐵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3</m:t>
                        </m:r>
                      </m:e>
                    </m:d>
                    <m:r>
                      <a:rPr lang="en-US" sz="2800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×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0</m:t>
                        </m:r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4</m:t>
                        </m:r>
                      </m:e>
                    </m:d>
                  </m:oMath>
                </a14:m>
                <a:endParaRPr lang="en-US" sz="2800" dirty="0">
                  <a:solidFill>
                    <a:srgbClr val="002060"/>
                  </a:solidFill>
                  <a:latin typeface="NikoshBAN" panose="02000000000000000000" pitchFamily="2" charset="0"/>
                  <a:ea typeface="Cambria Math"/>
                  <a:cs typeface="NikoshBAN" panose="02000000000000000000" pitchFamily="2" charset="0"/>
                </a:endParaRPr>
              </a:p>
              <a:p>
                <a:r>
                  <a:rPr lang="en-US" sz="28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1</m:t>
                            </m:r>
                            <m:r>
                              <a:rPr lang="en-US" sz="2800" i="1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,</m:t>
                            </m:r>
                            <m:r>
                              <a:rPr lang="en-US" sz="2800" i="1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0</m:t>
                            </m:r>
                          </m:e>
                        </m:d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,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1</m:t>
                            </m:r>
                            <m:r>
                              <a:rPr lang="en-US" sz="2800" i="1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,</m:t>
                            </m:r>
                            <m:r>
                              <a:rPr lang="en-US" sz="2800" i="1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2</m:t>
                            </m:r>
                          </m:e>
                        </m:d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,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1</m:t>
                            </m:r>
                            <m:r>
                              <a:rPr lang="en-US" sz="2800" i="1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,</m:t>
                            </m:r>
                            <m:r>
                              <a:rPr lang="en-US" sz="2800" i="1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4</m:t>
                            </m:r>
                          </m:e>
                        </m:d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,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2</m:t>
                            </m:r>
                            <m:r>
                              <a:rPr lang="en-US" sz="2800" i="1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,</m:t>
                            </m:r>
                            <m:r>
                              <a:rPr lang="en-US" sz="2800" i="1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0</m:t>
                            </m:r>
                          </m:e>
                        </m:d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,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2</m:t>
                            </m:r>
                            <m:r>
                              <a:rPr lang="en-US" sz="2800" i="1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,</m:t>
                            </m:r>
                            <m:r>
                              <a:rPr lang="en-US" sz="2800" i="1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2</m:t>
                            </m:r>
                          </m:e>
                        </m:d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,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2</m:t>
                            </m:r>
                            <m:r>
                              <a:rPr lang="en-US" sz="2800" i="1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,</m:t>
                            </m:r>
                            <m:r>
                              <a:rPr lang="en-US" sz="2800" i="1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4</m:t>
                            </m:r>
                          </m:e>
                        </m:d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,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3</m:t>
                            </m:r>
                            <m:r>
                              <a:rPr lang="en-US" sz="2800" i="1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,</m:t>
                            </m:r>
                            <m:r>
                              <a:rPr lang="en-US" sz="2800" i="1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0</m:t>
                            </m:r>
                          </m:e>
                        </m:d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,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3</m:t>
                            </m:r>
                            <m:r>
                              <a:rPr lang="en-US" sz="2800" i="1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,</m:t>
                            </m:r>
                            <m:r>
                              <a:rPr lang="en-US" sz="2800" i="1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2</m:t>
                            </m:r>
                          </m:e>
                        </m:d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,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3</m:t>
                            </m:r>
                            <m:r>
                              <a:rPr lang="en-US" sz="2800" i="1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,</m:t>
                            </m:r>
                            <m:r>
                              <a:rPr lang="en-US" sz="2800" i="1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4</m:t>
                            </m:r>
                          </m:e>
                        </m:d>
                      </m:e>
                    </m:d>
                  </m:oMath>
                </a14:m>
                <a:endParaRPr lang="en-US" sz="28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00206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</m:oMath>
                  </m:oMathPara>
                </a14:m>
                <a:endParaRPr lang="en-US" sz="2800" i="1" dirty="0">
                  <a:solidFill>
                    <a:srgbClr val="002060"/>
                  </a:solidFill>
                  <a:latin typeface="Cambria Math"/>
                  <a:cs typeface="NikoshBAN" panose="02000000000000000000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∴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𝑅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={</m:t>
                    </m:r>
                    <m:d>
                      <m:dPr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2</m:t>
                        </m:r>
                      </m:e>
                    </m:d>
                    <m:r>
                      <a:rPr lang="en-US" sz="2800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,</m:t>
                    </m:r>
                    <m:d>
                      <m:dPr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4</m:t>
                        </m:r>
                      </m:e>
                    </m:d>
                    <m:r>
                      <a:rPr lang="en-US" sz="2800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}</m:t>
                    </m:r>
                  </m:oMath>
                </a14:m>
                <a:r>
                  <a:rPr lang="en-US" sz="28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(</a:t>
                </a:r>
                <a:r>
                  <a:rPr lang="en-US" sz="28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Ans</a:t>
                </a:r>
                <a:r>
                  <a:rPr lang="en-US" sz="28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457200"/>
                <a:ext cx="8610600" cy="5201424"/>
              </a:xfrm>
              <a:prstGeom prst="rect">
                <a:avLst/>
              </a:prstGeom>
              <a:blipFill>
                <a:blip r:embed="rId2"/>
                <a:stretch>
                  <a:fillRect l="-1415" t="-821" b="-2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4208DE8E-9B63-433B-BA53-9D88C261B77A}"/>
              </a:ext>
            </a:extLst>
          </p:cNvPr>
          <p:cNvSpPr txBox="1"/>
          <p:nvPr/>
        </p:nvSpPr>
        <p:spPr>
          <a:xfrm>
            <a:off x="10439400" y="569626"/>
            <a:ext cx="1477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/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৪মিঃ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12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457201"/>
            <a:ext cx="1752600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ফাংশনঃ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8" name="Picture 4" descr="C:\Users\Doel-1612i3\Desktop\function_diagra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36419"/>
            <a:ext cx="5802312" cy="3015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717964" y="3657601"/>
                <a:ext cx="8850312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উপরের চিত্রটি পর্যবেক্ষণ করলে দেখা যায়, যখন,</a:t>
                </a:r>
                <a14:m>
                  <m:oMath xmlns:m="http://schemas.openxmlformats.org/officeDocument/2006/math">
                    <m:r>
                      <a:rPr lang="bn-BD" sz="28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𝑌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3</m:t>
                        </m:r>
                      </m:sup>
                    </m:sSup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তখন</m:t>
                    </m:r>
                    <m:r>
                      <a:rPr lang="bn-BD" sz="28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0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হলে</m:t>
                    </m:r>
                    <m:r>
                      <a:rPr lang="bn-BD" sz="28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,</m:t>
                    </m:r>
                  </m:oMath>
                </a14:m>
                <a:endParaRPr lang="bn-BD" sz="28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28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8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𝑦</m:t>
                      </m:r>
                      <m:r>
                        <a:rPr lang="en-US" sz="28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8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0</m:t>
                      </m:r>
                      <m:r>
                        <a:rPr lang="en-US" sz="28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,</m:t>
                      </m:r>
                      <m:r>
                        <a:rPr lang="en-US" sz="28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𝑥</m:t>
                      </m:r>
                      <m:r>
                        <a:rPr lang="en-US" sz="28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8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1</m:t>
                      </m:r>
                      <m:r>
                        <a:rPr lang="bn-BD" sz="28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হলে</m:t>
                      </m:r>
                      <m:r>
                        <a:rPr lang="bn-BD" sz="28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,</m:t>
                      </m:r>
                      <m:r>
                        <a:rPr lang="en-US" sz="28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𝑦</m:t>
                      </m:r>
                      <m:r>
                        <a:rPr lang="en-US" sz="28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8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1</m:t>
                      </m:r>
                      <m:r>
                        <a:rPr lang="en-US" sz="28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, </m:t>
                      </m:r>
                      <m:r>
                        <a:rPr lang="en-US" sz="28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𝑥</m:t>
                      </m:r>
                      <m:r>
                        <a:rPr lang="en-US" sz="28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8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2</m:t>
                      </m:r>
                      <m:r>
                        <a:rPr lang="en-US" sz="28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,</m:t>
                      </m:r>
                      <m:r>
                        <a:rPr lang="bn-BD" sz="28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হলে</m:t>
                      </m:r>
                      <m:r>
                        <a:rPr lang="bn-BD" sz="28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,</m:t>
                      </m:r>
                      <m:r>
                        <a:rPr lang="en-US" sz="28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𝑦</m:t>
                      </m:r>
                      <m:r>
                        <a:rPr lang="en-US" sz="28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8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8</m:t>
                      </m:r>
                      <m:r>
                        <a:rPr lang="en-US" sz="28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,</m:t>
                      </m:r>
                      <m:r>
                        <a:rPr lang="en-US" sz="28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𝑥</m:t>
                      </m:r>
                      <m:r>
                        <a:rPr lang="en-US" sz="28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8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3</m:t>
                      </m:r>
                      <m:r>
                        <a:rPr lang="en-US" sz="28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হলে</m:t>
                      </m:r>
                      <m:r>
                        <a:rPr lang="bn-BD" sz="28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,</m:t>
                      </m:r>
                      <m:r>
                        <a:rPr lang="en-US" sz="28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𝑦</m:t>
                      </m:r>
                      <m:r>
                        <a:rPr lang="en-US" sz="28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8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27</m:t>
                      </m:r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8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অর্থাৎ ,</a:t>
                </a:r>
                <a14:m>
                  <m:oMath xmlns:m="http://schemas.openxmlformats.org/officeDocument/2006/math">
                    <m:r>
                      <a:rPr lang="bn-BD" sz="28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এর</m:t>
                    </m:r>
                    <m:r>
                      <a:rPr lang="bn-BD" sz="28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এক</m:t>
                    </m:r>
                    <m:r>
                      <a:rPr lang="bn-BD" sz="28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একটি</m:t>
                    </m:r>
                    <m:r>
                      <a:rPr lang="bn-BD" sz="28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মানের</m:t>
                    </m:r>
                    <m:r>
                      <a:rPr lang="bn-BD" sz="28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জন্য</m:t>
                    </m:r>
                    <m:r>
                      <a:rPr lang="bn-BD" sz="28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𝑦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এর</m:t>
                    </m:r>
                    <m:r>
                      <a:rPr lang="bn-BD" sz="28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ভিন্ন</m:t>
                    </m:r>
                    <m:r>
                      <a:rPr lang="bn-BD" sz="28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ভিন্ন</m:t>
                    </m:r>
                    <m:r>
                      <a:rPr lang="bn-BD" sz="28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মান</m:t>
                    </m:r>
                    <m:r>
                      <a:rPr lang="bn-BD" sz="28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পাওয়া</m:t>
                    </m:r>
                    <m:r>
                      <a:rPr lang="bn-BD" sz="28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যায়</m:t>
                    </m:r>
                    <m:r>
                      <a:rPr lang="bn-BD" sz="28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এবং</m:t>
                    </m:r>
                    <m:r>
                      <a:rPr lang="bn-BD" sz="28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ও</m:t>
                    </m:r>
                    <m:r>
                      <a:rPr lang="bn-BD" sz="28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sz="28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8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𝑦</m:t>
                      </m:r>
                      <m:r>
                        <a:rPr lang="en-US" sz="28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এর</m:t>
                      </m:r>
                      <m:r>
                        <a:rPr lang="bn-BD" sz="28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মধ্যে</m:t>
                      </m:r>
                      <m:r>
                        <a:rPr lang="bn-BD" sz="28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সম্পর্ক</m:t>
                      </m:r>
                      <m:r>
                        <a:rPr lang="bn-BD" sz="28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তৈরী</m:t>
                      </m:r>
                      <m:r>
                        <a:rPr lang="bn-BD" sz="28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হয়</m:t>
                      </m:r>
                      <m:r>
                        <a:rPr lang="bn-BD" sz="28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8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𝑦</m:t>
                      </m:r>
                      <m:r>
                        <a:rPr lang="en-US" sz="28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7030A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7030A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3</m:t>
                          </m:r>
                        </m:sup>
                      </m:sSup>
                      <m:r>
                        <a:rPr lang="en-US" sz="28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দ্বারা</m:t>
                      </m:r>
                      <m:r>
                        <a:rPr lang="bn-BD" sz="28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।</m:t>
                      </m:r>
                      <m:r>
                        <a:rPr lang="bn-BD" sz="28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সুতরাং</m:t>
                      </m:r>
                      <m:r>
                        <a:rPr lang="bn-BD" sz="28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,</m:t>
                      </m:r>
                      <m:r>
                        <a:rPr lang="bn-BD" sz="28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দুটি</m:t>
                      </m:r>
                      <m:r>
                        <a:rPr lang="bn-BD" sz="28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চলক</m:t>
                      </m:r>
                      <m:r>
                        <a:rPr lang="bn-BD" sz="28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8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𝑥</m:t>
                      </m:r>
                      <m:r>
                        <a:rPr lang="en-US" sz="28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ও</m:t>
                      </m:r>
                      <m:r>
                        <a:rPr lang="bn-BD" sz="28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8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𝑦</m:t>
                      </m:r>
                      <m:r>
                        <a:rPr lang="en-US" sz="28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এমন</m:t>
                      </m:r>
                      <m:r>
                        <a:rPr lang="bn-BD" sz="28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</m:oMath>
                  </m:oMathPara>
                </a14:m>
                <a:endParaRPr lang="bn-BD" sz="28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28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ভাবে</m:t>
                      </m:r>
                      <m:r>
                        <a:rPr lang="bn-BD" sz="28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সম্পর্কযুক্ত</m:t>
                      </m:r>
                      <m:r>
                        <a:rPr lang="bn-BD" sz="28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যেন</m:t>
                      </m:r>
                      <m:r>
                        <a:rPr lang="bn-BD" sz="28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8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𝑥</m:t>
                      </m:r>
                      <m:r>
                        <a:rPr lang="en-US" sz="28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এর</m:t>
                      </m:r>
                      <m:r>
                        <a:rPr lang="bn-BD" sz="28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যে</m:t>
                      </m:r>
                      <m:r>
                        <a:rPr lang="bn-BD" sz="28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কোন</m:t>
                      </m:r>
                      <m:r>
                        <a:rPr lang="bn-BD" sz="28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মানের</m:t>
                      </m:r>
                      <m:r>
                        <a:rPr lang="bn-BD" sz="28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জন্য</m:t>
                      </m:r>
                      <m:r>
                        <a:rPr lang="bn-BD" sz="28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8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𝑦</m:t>
                      </m:r>
                      <m:r>
                        <a:rPr lang="en-US" sz="28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এর</m:t>
                      </m:r>
                      <m:r>
                        <a:rPr lang="bn-BD" sz="28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একটি</m:t>
                      </m:r>
                      <m:r>
                        <a:rPr lang="bn-BD" sz="28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মান</m:t>
                      </m:r>
                      <m:r>
                        <a:rPr lang="bn-BD" sz="28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পাওয়া</m:t>
                      </m:r>
                      <m:r>
                        <a:rPr lang="bn-BD" sz="28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যায়</m:t>
                      </m:r>
                      <m:r>
                        <a:rPr lang="bn-BD" sz="28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,</m:t>
                      </m:r>
                    </m:oMath>
                  </m:oMathPara>
                </a14:m>
                <a:endParaRPr lang="bn-BD" sz="28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28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তবে</m:t>
                      </m:r>
                      <m:r>
                        <a:rPr lang="bn-BD" sz="28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8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𝑦</m:t>
                      </m:r>
                      <m:r>
                        <a:rPr lang="bn-BD" sz="28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কে</m:t>
                      </m:r>
                      <m:r>
                        <a:rPr lang="bn-BD" sz="28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8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𝑥</m:t>
                      </m:r>
                      <m:r>
                        <a:rPr lang="en-US" sz="28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এর</m:t>
                      </m:r>
                      <m:r>
                        <a:rPr lang="bn-BD" sz="28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ফাংশন</m:t>
                      </m:r>
                      <m:r>
                        <a:rPr lang="bn-BD" sz="28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বলা</m:t>
                      </m:r>
                      <m:r>
                        <a:rPr lang="bn-BD" sz="28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হয়।</m:t>
                      </m:r>
                      <m:r>
                        <a:rPr lang="bn-BD" sz="28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8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𝑥</m:t>
                      </m:r>
                      <m:r>
                        <a:rPr lang="en-US" sz="28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এরফাংশন</m:t>
                      </m:r>
                      <m:r>
                        <a:rPr lang="bn-BD" sz="28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কে</m:t>
                      </m:r>
                      <m:r>
                        <a:rPr lang="bn-BD" sz="28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8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𝑓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7030A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𝑥</m:t>
                          </m:r>
                        </m:e>
                      </m:d>
                      <m:r>
                        <a:rPr lang="en-US" sz="28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,</m:t>
                      </m:r>
                      <m:r>
                        <a:rPr lang="en-US" sz="28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𝑔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7030A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𝑥</m:t>
                          </m:r>
                        </m:e>
                      </m:d>
                      <m:r>
                        <a:rPr lang="en-US" sz="28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,</m:t>
                      </m:r>
                      <m:r>
                        <a:rPr lang="en-US" sz="28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𝐹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7030A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𝑥</m:t>
                          </m:r>
                        </m:e>
                      </m:d>
                      <m:r>
                        <a:rPr lang="bn-BD" sz="28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এ</m:t>
                      </m:r>
                      <m:r>
                        <a:rPr lang="bn-BD" sz="28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</m:oMath>
                  </m:oMathPara>
                </a14:m>
                <a:endParaRPr lang="bn-BD" sz="28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8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প্রকাশ করা হয়।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7964" y="3657601"/>
                <a:ext cx="8850312" cy="3108543"/>
              </a:xfrm>
              <a:prstGeom prst="rect">
                <a:avLst/>
              </a:prstGeom>
              <a:blipFill>
                <a:blip r:embed="rId3"/>
                <a:stretch>
                  <a:fillRect l="-1446" t="-1569" b="-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2BE74CEF-8403-438E-B813-4CDE67899A42}"/>
              </a:ext>
            </a:extLst>
          </p:cNvPr>
          <p:cNvSpPr txBox="1"/>
          <p:nvPr/>
        </p:nvSpPr>
        <p:spPr>
          <a:xfrm>
            <a:off x="9953469" y="209862"/>
            <a:ext cx="1868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৪ মিঃ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67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985</Words>
  <Application>Microsoft Office PowerPoint</Application>
  <PresentationFormat>Widescreen</PresentationFormat>
  <Paragraphs>134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9</cp:revision>
  <dcterms:created xsi:type="dcterms:W3CDTF">2020-10-12T15:40:07Z</dcterms:created>
  <dcterms:modified xsi:type="dcterms:W3CDTF">2020-10-12T16:47:06Z</dcterms:modified>
</cp:coreProperties>
</file>