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A8DC3-565B-42B5-86CC-4B3FB5557838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C25BF-DED8-4F60-B70D-914A8BEAE0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C25BF-DED8-4F60-B70D-914A8BEAE0A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akhrulbilkis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533400"/>
            <a:ext cx="2279855" cy="607784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120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ea typeface="Adobe Song Std L" pitchFamily="18" charset="-128"/>
                <a:cs typeface="NikoshBAN" pitchFamily="2" charset="0"/>
              </a:rPr>
              <a:t>স্বাগতম</a:t>
            </a:r>
            <a:endParaRPr lang="en-GB" sz="120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ea typeface="Adobe Song Std L" pitchFamily="18" charset="-128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Point Star 2"/>
          <p:cNvSpPr/>
          <p:nvPr/>
        </p:nvSpPr>
        <p:spPr>
          <a:xfrm>
            <a:off x="914400" y="457200"/>
            <a:ext cx="7543800" cy="838200"/>
          </a:xfrm>
          <a:prstGeom prst="star16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endParaRPr lang="en-GB" sz="28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0" y="17526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0" y="29718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0" y="42672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2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GB" sz="24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0" y="55626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5562600" y="57150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32-Point Star 8"/>
          <p:cNvSpPr/>
          <p:nvPr/>
        </p:nvSpPr>
        <p:spPr>
          <a:xfrm>
            <a:off x="5562600" y="44196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আরোহ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32-Point Star 9"/>
          <p:cNvSpPr/>
          <p:nvPr/>
        </p:nvSpPr>
        <p:spPr>
          <a:xfrm>
            <a:off x="5562600" y="32004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অবরোহ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32-Point Star 10"/>
          <p:cNvSpPr/>
          <p:nvPr/>
        </p:nvSpPr>
        <p:spPr>
          <a:xfrm>
            <a:off x="5562600" y="1981200"/>
            <a:ext cx="35814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Point Star 2"/>
          <p:cNvSpPr/>
          <p:nvPr/>
        </p:nvSpPr>
        <p:spPr>
          <a:xfrm>
            <a:off x="914400" y="457200"/>
            <a:ext cx="7543800" cy="838200"/>
          </a:xfrm>
          <a:prstGeom prst="star16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28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endParaRPr lang="en-GB" sz="28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0" y="1295400"/>
            <a:ext cx="9144000" cy="914400"/>
          </a:xfrm>
          <a:prstGeom prst="star3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৯।  </a:t>
            </a:r>
            <a:r>
              <a:rPr lang="en-GB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6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36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GB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6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6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GB" sz="3600" b="1" i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32-Point Star 4"/>
          <p:cNvSpPr/>
          <p:nvPr/>
        </p:nvSpPr>
        <p:spPr>
          <a:xfrm>
            <a:off x="0" y="2133600"/>
            <a:ext cx="9144000" cy="914400"/>
          </a:xfrm>
          <a:prstGeom prst="star3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১০। </a:t>
            </a:r>
            <a:r>
              <a:rPr lang="en-GB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বিধেয়ক</a:t>
            </a:r>
            <a:endParaRPr lang="en-GB" sz="40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0" y="3048000"/>
            <a:ext cx="9144000" cy="914400"/>
          </a:xfrm>
          <a:prstGeom prst="star3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১১। </a:t>
            </a:r>
            <a:r>
              <a:rPr lang="en-GB" sz="40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সহানুমান</a:t>
            </a:r>
            <a:endParaRPr lang="en-GB" sz="40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0" y="3962400"/>
            <a:ext cx="9144000" cy="914400"/>
          </a:xfrm>
          <a:prstGeom prst="star32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১২। </a:t>
            </a:r>
            <a:r>
              <a:rPr lang="en-GB" sz="3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GB" sz="36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GB" sz="36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6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32-Point Star 11"/>
          <p:cNvSpPr/>
          <p:nvPr/>
        </p:nvSpPr>
        <p:spPr>
          <a:xfrm>
            <a:off x="0" y="4876800"/>
            <a:ext cx="9144000" cy="914400"/>
          </a:xfrm>
          <a:prstGeom prst="star3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১৩।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সাবেকী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32-Point Star 12"/>
          <p:cNvSpPr/>
          <p:nvPr/>
        </p:nvSpPr>
        <p:spPr>
          <a:xfrm>
            <a:off x="0" y="5791200"/>
            <a:ext cx="9144000" cy="914400"/>
          </a:xfrm>
          <a:prstGeom prst="star3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১৪। </a:t>
            </a:r>
            <a:r>
              <a:rPr lang="en-GB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40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Point Star 2"/>
          <p:cNvSpPr/>
          <p:nvPr/>
        </p:nvSpPr>
        <p:spPr>
          <a:xfrm>
            <a:off x="0" y="457200"/>
            <a:ext cx="9144000" cy="838200"/>
          </a:xfrm>
          <a:prstGeom prst="star16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পড়ব</a:t>
            </a:r>
            <a:r>
              <a:rPr lang="en-GB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48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868680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চিন্তাশীল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প্রক্রিয়াগুলো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19400"/>
            <a:ext cx="86868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মনই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191000"/>
            <a:ext cx="8686800" cy="10772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সহজাত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প্রবৃত্তি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লকের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পরিষ্কার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486400"/>
            <a:ext cx="86868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উৎকর্ষতা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অতীত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ও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ভবিষতের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জাল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বুনতে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685800"/>
            <a:ext cx="86868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কুসংস্কার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অন্ধবিশ্বাস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দূরীভূত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উচ্ছ্বাস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ভাবাবেগ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133600"/>
            <a:ext cx="8686800" cy="10772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তর্কবিতর্ক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নিয়মকানুনগুলো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8686800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স্লোগান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সুখ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চাই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চাই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অশান্তি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নিপুণতা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যুক্তিদিয়ে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সার্বিকজীবনে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স্থিতিশীলতা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আনয়ন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486400"/>
            <a:ext cx="8686800" cy="107721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সফলতা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পেতে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অনস্বীকার্য</a:t>
            </a:r>
            <a:r>
              <a:rPr lang="en-GB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533400"/>
            <a:ext cx="868680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বৈধ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76400"/>
            <a:ext cx="86868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অর্জিত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8686800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১১।ব্যক্তির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পারবারিক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জীবনেও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পরিবারকে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সুনিশ্চিত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572000"/>
            <a:ext cx="8686800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১২।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জীবনেও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সামজিক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কর্তব্যগুলো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যথাযথভাবে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নিয়মকানুন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আবশ্যক</a:t>
            </a:r>
            <a:r>
              <a:rPr lang="en-GB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1295400"/>
            <a:ext cx="868680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১৩।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জীবনেও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প্রয়োগেই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মূখ্য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আলন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971800"/>
            <a:ext cx="86868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১৪।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আয়ত্ত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8686800" cy="10772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১৫।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অবশেষে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মূল্যবান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2057400" y="381000"/>
            <a:ext cx="5638800" cy="1524000"/>
          </a:xfrm>
          <a:prstGeom prst="star3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5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304800" y="2819400"/>
            <a:ext cx="88392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১।যুক্তিবিদ্যার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GB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534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নিম্মের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04800" y="3581400"/>
            <a:ext cx="88392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২।যুক্তিবিদ্যা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?</a:t>
            </a:r>
            <a:endParaRPr lang="en-GB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304800" y="4343400"/>
            <a:ext cx="88392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এরিষ্টটলকে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GB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04800" y="5943600"/>
            <a:ext cx="88392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GB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304800" y="5105400"/>
            <a:ext cx="88392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GB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286000" y="457200"/>
            <a:ext cx="4876800" cy="1447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GB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8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200305_1118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79450" y="2597150"/>
            <a:ext cx="3098800" cy="232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3"/>
          <p:cNvSpPr/>
          <p:nvPr/>
        </p:nvSpPr>
        <p:spPr>
          <a:xfrm>
            <a:off x="3962400" y="2209800"/>
            <a:ext cx="4648200" cy="3657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অধ্যায়ের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যুক্তিবিদদের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86000" y="609600"/>
            <a:ext cx="43434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গ্রন্থসমূহ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828800"/>
          <a:ext cx="7848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009900"/>
                <a:gridCol w="29337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বইয়ের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লেখক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মাধ্যমিক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যুক্তিবিদ্যা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ড.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মো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.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শওকত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হোসেন</a:t>
                      </a:r>
                      <a:endParaRPr lang="en-GB" sz="2800" b="1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কাজী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শোয়েবুর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রহমান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মাধ্যমিক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যুক্তিবিদ্যা</a:t>
                      </a:r>
                      <a:endParaRPr lang="en-GB" sz="28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ফওজিয়া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মাধ্যমিক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যুক্তিবিদ্যা</a:t>
                      </a:r>
                      <a:endParaRPr lang="en-GB" sz="28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তাসমিনা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জাহান</a:t>
                      </a:r>
                      <a:endParaRPr lang="en-GB" sz="28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শাহানাজ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জাহান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খান</a:t>
                      </a:r>
                      <a:endParaRPr lang="en-GB" sz="2800" b="1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গৌতম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চন্দ্র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সেন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মাধ্যমিক</a:t>
                      </a:r>
                      <a:r>
                        <a:rPr lang="en-GB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যুক্তিবিদ্যা</a:t>
                      </a:r>
                      <a:endParaRPr lang="en-GB" sz="28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প্রফেসর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গোলাম</a:t>
                      </a:r>
                      <a:r>
                        <a:rPr lang="en-GB" sz="28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মোস্তফা</a:t>
                      </a:r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5867400"/>
            <a:ext cx="51816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কিনে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892" cy="6853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528834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GB" sz="96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96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GB" sz="96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20200220_113859-removebg-pre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1600" y="-1066800"/>
            <a:ext cx="47243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ফখরুল </a:t>
            </a:r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GB" sz="4800" b="1" i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4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GB" sz="44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4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GB" sz="44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GB" sz="4400" b="1" i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GB" sz="48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800" b="1" i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33600" y="4114800"/>
            <a:ext cx="5867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Email: </a:t>
            </a:r>
            <a:r>
              <a:rPr lang="en-GB" sz="3200" dirty="0" smtClean="0">
                <a:hlinkClick r:id="rId4"/>
              </a:rPr>
              <a:t>fakhrulbilkis@gmail.com</a:t>
            </a:r>
            <a:endParaRPr lang="en-GB" sz="3200" dirty="0" smtClean="0"/>
          </a:p>
          <a:p>
            <a:pPr algn="ctr"/>
            <a:r>
              <a:rPr lang="en-GB" sz="3200" dirty="0" smtClean="0"/>
              <a:t>Contact: 01715293395</a:t>
            </a:r>
            <a:endParaRPr lang="en-GB" sz="3200" dirty="0"/>
          </a:p>
        </p:txBody>
      </p:sp>
      <p:sp>
        <p:nvSpPr>
          <p:cNvPr id="7" name="Up Ribbon 6"/>
          <p:cNvSpPr/>
          <p:nvPr/>
        </p:nvSpPr>
        <p:spPr>
          <a:xfrm>
            <a:off x="0" y="228600"/>
            <a:ext cx="9144000" cy="1143000"/>
          </a:xfrm>
          <a:prstGeom prst="ribbon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GB" sz="48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48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91440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GB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GB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GB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ris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2857500" cy="2381250"/>
          </a:xfrm>
          <a:prstGeom prst="rect">
            <a:avLst/>
          </a:prstGeom>
        </p:spPr>
      </p:pic>
      <p:pic>
        <p:nvPicPr>
          <p:cNvPr id="4" name="Picture 3" descr="def 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3200400" cy="2057400"/>
          </a:xfrm>
          <a:prstGeom prst="rect">
            <a:avLst/>
          </a:prstGeom>
        </p:spPr>
      </p:pic>
      <p:pic>
        <p:nvPicPr>
          <p:cNvPr id="5" name="Picture 4" descr="mn 7 - Copy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886200"/>
            <a:ext cx="2143125" cy="2143125"/>
          </a:xfrm>
          <a:prstGeom prst="rect">
            <a:avLst/>
          </a:prstGeom>
        </p:spPr>
      </p:pic>
      <p:pic>
        <p:nvPicPr>
          <p:cNvPr id="6" name="Picture 5" descr="h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724400"/>
            <a:ext cx="2857500" cy="1600200"/>
          </a:xfrm>
          <a:prstGeom prst="rect">
            <a:avLst/>
          </a:prstGeom>
        </p:spPr>
      </p:pic>
      <p:pic>
        <p:nvPicPr>
          <p:cNvPr id="7" name="Picture 6" descr="k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4648200"/>
            <a:ext cx="2867025" cy="15906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57200" y="3886200"/>
            <a:ext cx="259080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এরিস্টটল</a:t>
            </a:r>
            <a:endParaRPr lang="en-GB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6400800"/>
            <a:ext cx="2362200" cy="4572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হাসি</a:t>
            </a:r>
            <a:endParaRPr lang="en-GB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6248400"/>
            <a:ext cx="2057400" cy="457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কান্না</a:t>
            </a:r>
            <a:endParaRPr lang="en-GB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10400" y="6096000"/>
            <a:ext cx="18288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endParaRPr lang="en-GB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24400" y="3657600"/>
            <a:ext cx="259080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বুদ্ধি</a:t>
            </a:r>
            <a:endParaRPr lang="en-GB" sz="3200" b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-Logic Final\Important pic for Content\SENARY of HOME\l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4038600" cy="3657600"/>
          </a:xfrm>
          <a:prstGeom prst="rect">
            <a:avLst/>
          </a:prstGeom>
          <a:noFill/>
        </p:spPr>
      </p:pic>
      <p:sp>
        <p:nvSpPr>
          <p:cNvPr id="4" name="Down Arrow Callout 3"/>
          <p:cNvSpPr/>
          <p:nvPr/>
        </p:nvSpPr>
        <p:spPr>
          <a:xfrm>
            <a:off x="1447800" y="381000"/>
            <a:ext cx="6400800" cy="190500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GB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l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667000"/>
            <a:ext cx="2286000" cy="2962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1676400"/>
            <a:ext cx="70104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GB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.......</a:t>
            </a:r>
            <a:endParaRPr lang="en-GB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91440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১।যুক্তিবিদ্যার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বিকাশের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914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GB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GB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4340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যুক্তিবিদদের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6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1440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৪।যুক্তিবিদ্যার </a:t>
            </a:r>
            <a:r>
              <a:rPr lang="en-GB" sz="36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GB" sz="36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6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36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6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Ribbon 10"/>
          <p:cNvSpPr/>
          <p:nvPr/>
        </p:nvSpPr>
        <p:spPr>
          <a:xfrm>
            <a:off x="0" y="0"/>
            <a:ext cx="9144000" cy="1371600"/>
          </a:xfrm>
          <a:prstGeom prst="ribb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8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GB" sz="8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209800" y="304800"/>
            <a:ext cx="4572000" cy="990600"/>
          </a:xfrm>
          <a:prstGeom prst="horizontalScroll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What is Logic ?</a:t>
            </a:r>
            <a:endParaRPr lang="en-GB" sz="4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বুঝি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অবৈধ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নীতিসমূহের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আড়াইহাজার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চর্চা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হলেও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শাখা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সুপ্রতিষ্ঠিত</a:t>
            </a:r>
            <a:r>
              <a:rPr lang="en-GB" sz="32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GB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এরিষ্টটল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যুক্তিবিদ্যাকে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শাস্ত্র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মূলত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সুসঙ্গত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পরপূর্ণ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রুপরেখা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524000" y="381000"/>
            <a:ext cx="6172200" cy="1371600"/>
          </a:xfrm>
          <a:prstGeom prst="wav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Origin of Logic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Quad Arrow 2"/>
          <p:cNvSpPr/>
          <p:nvPr/>
        </p:nvSpPr>
        <p:spPr>
          <a:xfrm>
            <a:off x="2819400" y="2667000"/>
            <a:ext cx="3429000" cy="1905000"/>
          </a:xfrm>
          <a:prstGeom prst="quad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819400" y="4495800"/>
            <a:ext cx="37338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32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276600"/>
            <a:ext cx="2819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Logos</a:t>
            </a:r>
            <a:endParaRPr lang="en-GB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48400" y="3352800"/>
            <a:ext cx="28956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Logike</a:t>
            </a:r>
            <a:endParaRPr lang="en-GB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1676400"/>
            <a:ext cx="3733800" cy="914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rgbClr val="FFC000"/>
                </a:solidFill>
              </a:rPr>
              <a:t>Logic</a:t>
            </a:r>
            <a:endParaRPr lang="en-GB" sz="66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334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0" y="457200"/>
            <a:ext cx="9144000" cy="1524000"/>
          </a:xfrm>
          <a:prstGeom prst="star3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Definition of logic</a:t>
            </a:r>
            <a:endParaRPr lang="en-GB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133600"/>
            <a:ext cx="6324600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আহরনের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আহরণের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বিশ্লেষনের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বিজ্ঞানকে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আবশ্যিকতা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ris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57400"/>
            <a:ext cx="1645920" cy="13716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81000" y="3429000"/>
            <a:ext cx="1676400" cy="304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এরিষ্টটল</a:t>
            </a:r>
            <a:endParaRPr lang="en-GB" sz="2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81200" y="2438400"/>
            <a:ext cx="8382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0" y="4191000"/>
            <a:ext cx="67818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Logic is the arts of reasoning. (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সম্বন্ধীয়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কলাবিদ্যা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।)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ldric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886199"/>
            <a:ext cx="1357311" cy="116147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543800" y="5105400"/>
            <a:ext cx="13716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781800" y="4191000"/>
            <a:ext cx="7620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286000" y="5562600"/>
            <a:ext cx="6858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Logic is the science of the laws of thought. (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সম্বন্ধনীয়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thmso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257800"/>
            <a:ext cx="1219200" cy="1174928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1447800" y="5638800"/>
            <a:ext cx="8382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28600" y="6477000"/>
            <a:ext cx="1295400" cy="2286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থমসন</a:t>
            </a:r>
            <a:endParaRPr lang="en-GB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609600"/>
            <a:ext cx="63246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নিয়ন্ত্রণকারী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95400" y="685800"/>
            <a:ext cx="8382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286000" y="2362200"/>
            <a:ext cx="6858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Logic is the science of the formal laws of thought. (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বিধি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447800" y="2514600"/>
            <a:ext cx="8382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W. Hamilton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0"/>
            <a:ext cx="1130300" cy="114300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04800" y="3276600"/>
            <a:ext cx="12192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হ্যামিলটন</a:t>
            </a:r>
            <a:endParaRPr lang="en-GB" sz="2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524000"/>
            <a:ext cx="1676400" cy="457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rgbClr val="FFC000"/>
                </a:solidFill>
              </a:rPr>
              <a:t>ওয়েলটন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1029" name="Picture 5" descr="C:\Users\Shamim01832613913\Downloads\welto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1000125" cy="109486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57200" y="4876800"/>
            <a:ext cx="83058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পরিশেষে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মিথ্যাকে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অবৈধ্যকে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বৈধ্যকে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শিখায়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3" grpId="0" animBg="1"/>
      <p:bldP spid="15" grpId="0" animBg="1"/>
      <p:bldP spid="18" grpId="0" animBg="1"/>
      <p:bldP spid="10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577</TotalTime>
  <Words>709</Words>
  <Application>Microsoft Office PowerPoint</Application>
  <PresentationFormat>On-screen Show (4:3)</PresentationFormat>
  <Paragraphs>107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86</cp:revision>
  <dcterms:created xsi:type="dcterms:W3CDTF">2006-08-16T00:00:00Z</dcterms:created>
  <dcterms:modified xsi:type="dcterms:W3CDTF">2020-10-12T18:32:15Z</dcterms:modified>
</cp:coreProperties>
</file>