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84" r:id="rId2"/>
    <p:sldMasterId id="2147483996" r:id="rId3"/>
    <p:sldMasterId id="2147484008" r:id="rId4"/>
    <p:sldMasterId id="2147484020" r:id="rId5"/>
    <p:sldMasterId id="2147484032" r:id="rId6"/>
    <p:sldMasterId id="2147484044" r:id="rId7"/>
    <p:sldMasterId id="2147484068" r:id="rId8"/>
    <p:sldMasterId id="2147484080" r:id="rId9"/>
    <p:sldMasterId id="2147484104" r:id="rId10"/>
    <p:sldMasterId id="2147484116" r:id="rId11"/>
    <p:sldMasterId id="2147484152" r:id="rId12"/>
    <p:sldMasterId id="2147484176" r:id="rId13"/>
    <p:sldMasterId id="2147484188" r:id="rId14"/>
  </p:sldMasterIdLst>
  <p:sldIdLst>
    <p:sldId id="283" r:id="rId15"/>
    <p:sldId id="277" r:id="rId16"/>
    <p:sldId id="282" r:id="rId17"/>
    <p:sldId id="256" r:id="rId18"/>
    <p:sldId id="257" r:id="rId19"/>
    <p:sldId id="284" r:id="rId20"/>
    <p:sldId id="285" r:id="rId21"/>
    <p:sldId id="278" r:id="rId22"/>
    <p:sldId id="279" r:id="rId23"/>
    <p:sldId id="260" r:id="rId24"/>
    <p:sldId id="261" r:id="rId25"/>
    <p:sldId id="263" r:id="rId26"/>
    <p:sldId id="264" r:id="rId27"/>
    <p:sldId id="281" r:id="rId28"/>
    <p:sldId id="266" r:id="rId29"/>
    <p:sldId id="267" r:id="rId30"/>
    <p:sldId id="268" r:id="rId31"/>
    <p:sldId id="269" r:id="rId32"/>
    <p:sldId id="270" r:id="rId33"/>
    <p:sldId id="271" r:id="rId34"/>
    <p:sldId id="274" r:id="rId35"/>
    <p:sldId id="27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9.xml"/><Relationship Id="rId1" Type="http://schemas.openxmlformats.org/officeDocument/2006/relationships/themeOverride" Target="../theme/themeOverrid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81200"/>
            <a:ext cx="91440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3471" y="381000"/>
            <a:ext cx="8229600" cy="1447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0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123" y="2209800"/>
            <a:ext cx="8839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s-IN" sz="31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ও পরিবেশের ধারণাঃ ভূগোল শাস্ত্রের দুটো গুরুত্বপূর্ণ উপাদান হচ্ছে  মানুষ ও পরিবেশ। তাই মানুষ ও পরিবেশের মধ্যে একটি নিবিড় সম্পর্ক বিদ্যমান । সৃষ্টির শুরু থেকেই মানুষ পরিবেশের বিভিন্ন উপাদানকে বিভিন্নভাবে ব্যবহার করে প্রতিকূল অবস্থাকে নিয়ন্ত্রণে এনে তার অস্তিত্বকে টিকিয়ে রেখে সভ্যতার সৃষ্টি করেছে। সভ্যতা বিকাশের ক্ষেত্রে প্রাকৃতিক পরিবেশ তথা ভূ-প্রকৃতি, জলবায়ু ও মৃত্তিকা ইত্যাদির সাথে মানুষের যে রকম সম্পর্ক রয়েছে তেমনি অপ্রাকৃতিক পরিবেশ তথা </a:t>
            </a:r>
            <a:r>
              <a:rPr lang="en-US" sz="31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</a:t>
            </a:r>
            <a:r>
              <a:rPr lang="as-IN" sz="31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সাথেও রয়েছে মানুষের নিবিড় সম্পর্ক। </a:t>
            </a:r>
            <a:endParaRPr lang="en-US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572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 এস আমরা মানব ভূগোলের ধারণাগুলো সম্পর্কে বিস্তারিত জেনে নেই।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9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77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100" dirty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বলতে আমাদের চার পাশের সামগ্রিক আবস্থাকে বোঝায়।</a:t>
            </a:r>
          </a:p>
          <a:p>
            <a:r>
              <a:rPr lang="bn-IN" sz="3100" dirty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ভূমিরুপ, জলবায়ু, আবহাওয়া , নদী নালা , গাছপালা, জীবজন্তু সবকিছু </a:t>
            </a:r>
          </a:p>
          <a:p>
            <a:r>
              <a:rPr lang="bn-IN" sz="3100" dirty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 আমাদের ভৌগোলিক পরিবেশ । অন্যদিকে ঘরবাড়ি, মানুষের আচার আচরন, চাল চলন, কথাবার্তা, আইন-কানুন সবই সাংস্কৃতিক পরিবেশের অন্তর্গত। </a:t>
            </a:r>
          </a:p>
          <a:p>
            <a:r>
              <a:rPr lang="bn-IN" sz="3100" dirty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মানুষের সব কর্মকান্ড প্রাকৃতিক পরিবেশ দ্বারা প্রভাবিত ও নিয়ন্ত্রিত হয়ে থাকে এই চিন্তাধারা ভূগোলে ‘পরিবেশবাদ’ নামে পরিচিত। </a:t>
            </a:r>
          </a:p>
          <a:p>
            <a:r>
              <a:rPr lang="bn-IN" sz="3100" dirty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অন্যদিকে মানব্জাতীর ইতিহাস, সংস্কৃতি , জীবনধারার ধরন ও বিকাশের পর্যায় যখন  পরিবেশের  প্রাকৃতিক বিষয়গুলো দ্বারা নিয়ন্ত্রিত হয় তখন থাকে নিয়ন্ত্রনবাদ বা নিমিত্তবাদ বলে । </a:t>
            </a:r>
            <a:endParaRPr lang="en-US" sz="3100" dirty="0">
              <a:solidFill>
                <a:srgbClr val="99FF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7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094982"/>
            <a:ext cx="8458200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আলোচনা থেকে আমরা মানুষ ও পরিবেশের মধ্যকার সম্পর্কের বিষয়টি বুঝতে পারলাম।</a:t>
            </a:r>
          </a:p>
        </p:txBody>
      </p:sp>
      <p:pic>
        <p:nvPicPr>
          <p:cNvPr id="4" name="Picture 2" descr="Relationships between man and nature and between settlement and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1"/>
            <a:ext cx="8458200" cy="44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58200" cy="59400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7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পরিসর বা স্থানের ধারণাঃ </a:t>
            </a:r>
            <a:r>
              <a:rPr lang="en-US" sz="3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</a:t>
            </a:r>
            <a:r>
              <a:rPr lang="bn-IN" sz="3800" dirty="0">
                <a:latin typeface="NikoshBAN" panose="02000000000000000000" pitchFamily="2" charset="0"/>
                <a:cs typeface="NikoshBAN" panose="02000000000000000000" pitchFamily="2" charset="0"/>
              </a:rPr>
              <a:t>ভূগোল পরিসর বা স্থান সম্পর্কে ধারণা প্রদান করে। এ সম্পর্কে কার্ল ও সাওয়ার তাদের  লেখা </a:t>
            </a:r>
            <a:r>
              <a:rPr lang="bn-IN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‘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 of landscape’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800" dirty="0">
                <a:latin typeface="NikoshBAN" panose="02000000000000000000" pitchFamily="2" charset="0"/>
                <a:cs typeface="NikoshBAN" panose="02000000000000000000" pitchFamily="2" charset="0"/>
              </a:rPr>
              <a:t>গ্রন্থে উল্লেখ করেন যে কোন এলাকার ভূ-দৃশ্যকে  প্রাকৃতিক ও সাংস্কৃতিক ভূ-দৃশ্য হিসেবে দুটি সতন্ত্র উপাদানে বিভিক্ত করা সম্ভব । কোন এলাকার বসতি স্থাপনের পুর্ব অবস্থান বা আদিম ভূ-দৃশ্যকে ঐ এলাকার প্রাকৃতিক ভূ-দৃশ্য হিসেবে এবং মানুষ দ্বারা পরিবর্তিত ভূ-দৃশ্যকে সাংস্কৃতিক ভূ-দৃশ্য হিসেবে চিহ্নিত করা হয়েছে। </a:t>
            </a:r>
          </a:p>
        </p:txBody>
      </p:sp>
      <p:pic>
        <p:nvPicPr>
          <p:cNvPr id="6" name="Picture 2" descr="Space | TeamSem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49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02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61722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"/>
            </a:pP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 </a:t>
            </a:r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ধারণাঃ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ভূগোলে অবস্থান 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location)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ধারণা পাওযা যায় । অবস্থান হলো কোন স্থানের অবস্থাকে বুঝায়। আবার ভূপৃষ্টের কোন স্থানের অবস্থান বলতে সংশ্লিষ্ট স্থান ঘটনা বা ক্রিয়া কোথায় অবস্থিত তাকে বুঝায়। </a:t>
            </a: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ভূ-পৃষ্ঠের কোন স্থানের গানিতিক অবস্থান নির্দিষ্ট করে বলার জন্য অক্ষাংশ ও দ্রাঘিমা রেখা ব্যবহার করা হয়।</a:t>
            </a: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থেকে আমরা অবস্থান সম্পর্কে ধারণা করতে পারি। </a:t>
            </a: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The Concept of Place | A-level Geography | AQA, OCR, Edexcel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5862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2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153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স্থানিক বিন্যাসের ধারণাঃ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ভূগোলে স্থানিক বিন্যাসের বা বন্টনের ধারণার গুরুত্ব অপরিসীম। স্থানিক বন্টনের ক্ষেত্রে একজাতীয় বা এক ধরনের বস্তু বা বিষয়ের বন্টন দেখানো হয় । যেমন- বাংলাদেশের জনসংখার বন্টনের  মানচিত্রে দেশের বিভিন্ন অংশের জনসংখ্যা দেখানো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3200" dirty="0" smtClean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উল্লেখ্য </a:t>
            </a:r>
            <a:r>
              <a:rPr lang="bn-IN" sz="3200" dirty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স্থানিক বিন্যাসের তিনটি দিক রয়েছে। যেমন-</a:t>
            </a:r>
          </a:p>
          <a:p>
            <a:r>
              <a:rPr lang="bn-IN" sz="3200" dirty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বন্টনের ঘনত্ব</a:t>
            </a:r>
          </a:p>
          <a:p>
            <a:r>
              <a:rPr lang="bn-IN" sz="3200" dirty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বিক্ষেপণ</a:t>
            </a:r>
          </a:p>
          <a:p>
            <a:r>
              <a:rPr lang="bn-IN" sz="3200" dirty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ধরন। </a:t>
            </a:r>
          </a:p>
          <a:p>
            <a:endParaRPr lang="bn-IN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থেকে আমরা স্থানিক বিন্যাসের ধারণা পেতে পারি। </a:t>
            </a:r>
          </a:p>
        </p:txBody>
      </p:sp>
      <p:pic>
        <p:nvPicPr>
          <p:cNvPr id="5" name="Picture 2" descr="Spatial distribution characteristics and optimized reconstruction analysis  of China's rural settlements during the process of rapid urbanization - 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4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153400" cy="11156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"/>
            </a:pPr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অঞ্চলের ধারণাঃ </a:t>
            </a:r>
            <a:r>
              <a:rPr lang="bn-IN" sz="3050" dirty="0">
                <a:latin typeface="NikoshBAN" panose="02000000000000000000" pitchFamily="2" charset="0"/>
                <a:cs typeface="NikoshBAN" panose="02000000000000000000" pitchFamily="2" charset="0"/>
              </a:rPr>
              <a:t>সুচিহ্নিত সীমানার মধ্যবর্তী এলাকায় যদি বিভিন্ন বৈশিষ্টের সহমর্মিতা দেখা যায় তাহলে তাকে অঞ্চল বলে । </a:t>
            </a:r>
          </a:p>
        </p:txBody>
      </p:sp>
      <p:pic>
        <p:nvPicPr>
          <p:cNvPr id="4" name="Picture 2" descr="Region Map - Psi Alp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7" y="2133600"/>
            <a:ext cx="815867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89995"/>
            <a:ext cx="8382000" cy="4401205"/>
          </a:xfrm>
          <a:prstGeom prst="rect">
            <a:avLst/>
          </a:prstGeom>
          <a:gradFill>
            <a:gsLst>
              <a:gs pos="46250">
                <a:schemeClr val="bg1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rgbClr val="00B0F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ÿ"/>
            </a:pPr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কালের বা সময়ের ধারণাঃ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মানব ভূগোলের বিভিন্ন বিষয়ে সমীক্ষার সময়ে কালের বা সময়ের ধারণা অতীব প্রয়োজন । কারণ ভূগোলের প্রতিটি বিষয় বা বস্তু কালের বা সময়ের সাথে সাথে পরিবর্তিত হয়। প্রতিটি স্থানের ভূ-দৃশ্য সময়ের সাথে সাথে বদলে এক নতুন রুপ ধারণ করে। যেমন- নগরায়নের মাধ্যমে জনবসতির পরিবর্তন। </a:t>
            </a:r>
          </a:p>
        </p:txBody>
      </p:sp>
      <p:pic>
        <p:nvPicPr>
          <p:cNvPr id="5" name="Picture 2" descr="Concepts of Time - Masterplan – IAAC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3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istanc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3" y="457200"/>
            <a:ext cx="87159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75" y="152400"/>
            <a:ext cx="8836025" cy="6617196"/>
          </a:xfrm>
          <a:prstGeom prst="rect">
            <a:avLst/>
          </a:prstGeom>
          <a:gradFill>
            <a:gsLst>
              <a:gs pos="46250">
                <a:schemeClr val="accent1">
                  <a:lumMod val="60000"/>
                  <a:lumOff val="4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rgbClr val="92D05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দূরত্বের ধারণাঃ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আবস্থানকে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আপেক্ষিক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দূরত্বঃ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আপেক্ষিক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আপেক্ষিক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খরচ,সময়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AutoShape 2" descr="Location of Himalayan Mountains: Where is the Himalaya and How t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cale (map)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29" y="954888"/>
            <a:ext cx="7335471" cy="50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990600"/>
            <a:ext cx="7467600" cy="4893647"/>
          </a:xfrm>
          <a:prstGeom prst="rect">
            <a:avLst/>
          </a:prstGeom>
          <a:gradFill>
            <a:gsLst>
              <a:gs pos="46250">
                <a:srgbClr val="99FF66"/>
              </a:gs>
              <a:gs pos="0">
                <a:srgbClr val="92D050"/>
              </a:gs>
              <a:gs pos="50000">
                <a:srgbClr val="92D050"/>
              </a:gs>
              <a:gs pos="100000">
                <a:srgbClr val="92D05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স্কেলের ধারণাঃ মানব ভূগোলে স্কেলের ধারণা অত্যন্ত গুরুত্বপূর্ণ। ভূগোলে বর্ণনাকৃত বিভিন্ন বিষয় মানচিত্রের মাধ্যমে প্রকাশ করা হয় যেখানে স্কেলের ব্যবহার হয়ে থাকে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স্কেল হচ্ছে মাচিত্রের দুটি স্থানের দূরত্ব ও ভূ-পৃষ্ঠের ঐ দুটি স্থানের প্রকৃত দূরত্বের অনুপাত।</a:t>
            </a:r>
          </a:p>
          <a:p>
            <a:endParaRPr lang="bn-IN" sz="32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utoShape 2" descr="Vegetati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Vegetati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Vegetati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Vegetati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ense Vegetation Free Stock Photo - Public Domain Pictur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ense Vegetation Free Stock Photo - Public Domain Picture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3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524000"/>
            <a:ext cx="2819400" cy="599440"/>
          </a:xfrm>
          <a:ln w="19050">
            <a:noFill/>
            <a:prstDash val="sysDash"/>
          </a:ln>
        </p:spPr>
        <p:txBody>
          <a:bodyPr/>
          <a:lstStyle/>
          <a:p>
            <a:pPr algn="l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 ঘোষনায়ঃ- 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2209800"/>
            <a:ext cx="3124200" cy="2743200"/>
          </a:xfrm>
          <a:ln w="38100">
            <a:solidFill>
              <a:schemeClr val="tx1"/>
            </a:solidFill>
            <a:prstDash val="dashDot"/>
          </a:ln>
        </p:spPr>
        <p:txBody>
          <a:bodyPr>
            <a:normAutofit fontScale="77500" lnSpcReduction="20000"/>
          </a:bodyPr>
          <a:lstStyle/>
          <a:p>
            <a:pPr algn="l">
              <a:lnSpc>
                <a:spcPct val="110000"/>
              </a:lnSpc>
            </a:pPr>
            <a:r>
              <a:rPr lang="bn-IN" sz="4200" dirty="0">
                <a:latin typeface="NikoshBAN" panose="02000000000000000000" pitchFamily="2" charset="0"/>
                <a:cs typeface="NikoshBAN" panose="02000000000000000000" pitchFamily="2" charset="0"/>
              </a:rPr>
              <a:t>মোঃ ফজলে সোবহান</a:t>
            </a:r>
          </a:p>
          <a:p>
            <a:pPr algn="l">
              <a:lnSpc>
                <a:spcPct val="110000"/>
              </a:lnSpc>
            </a:pPr>
            <a:r>
              <a:rPr lang="bn-IN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</a:t>
            </a:r>
            <a:r>
              <a:rPr lang="en-US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ভ</a:t>
            </a:r>
            <a:r>
              <a:rPr lang="en-US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IN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 </a:t>
            </a:r>
            <a:r>
              <a:rPr lang="bn-IN" sz="4200" dirty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</a:p>
          <a:p>
            <a:pPr algn="l">
              <a:lnSpc>
                <a:spcPct val="110000"/>
              </a:lnSpc>
            </a:pPr>
            <a:r>
              <a:rPr lang="bn-IN" sz="42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স্যার জে সি বোস ইনঃ ও কলেজ ।</a:t>
            </a:r>
          </a:p>
          <a:p>
            <a:pPr algn="l">
              <a:lnSpc>
                <a:spcPct val="110000"/>
              </a:lnSpc>
            </a:pPr>
            <a:r>
              <a:rPr lang="bn-IN" sz="4200" dirty="0">
                <a:latin typeface="NikoshBAN" panose="02000000000000000000" pitchFamily="2" charset="0"/>
                <a:cs typeface="NikoshBAN" panose="02000000000000000000" pitchFamily="2" charset="0"/>
              </a:rPr>
              <a:t>শ্রীনগর, মুন্সীগঞ্জ । </a:t>
            </a:r>
            <a:r>
              <a:rPr lang="en-US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b="10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811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971800"/>
            <a:ext cx="7620000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00B0F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মানব ভূগোলের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দাও।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মানব ভূগোলের জনক বলা হয় কাকে 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৩।পরিবেশ বলতে কি বুঝ?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পরিসর বা স্থান বলতে কি বুঝ?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অঞ্চল বলতে কি বুঝ?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507" y="6059078"/>
            <a:ext cx="7620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62484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9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মুল্যায়নঃ </a:t>
            </a:r>
            <a:endParaRPr lang="en-US" sz="9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7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286" y="3122474"/>
            <a:ext cx="7315200" cy="1754326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ও পরিবেশের ধারণা  সম্পর্কে  একটি অনুচ্ছেদ লিখবে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756314" y="990600"/>
            <a:ext cx="7625686" cy="175260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</p:spTree>
    <p:extLst>
      <p:ext uri="{BB962C8B-B14F-4D97-AF65-F5344CB8AC3E}">
        <p14:creationId xmlns:p14="http://schemas.microsoft.com/office/powerpoint/2010/main" val="188313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443552" y="533400"/>
            <a:ext cx="8305800" cy="57912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9600" b="1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819400"/>
            <a:ext cx="4419600" cy="1295400"/>
          </a:xfrm>
        </p:spPr>
        <p:txBody>
          <a:bodyPr>
            <a:normAutofit fontScale="90000"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1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1336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মানব ভূগোল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3155" y="35052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ভূগোল দ্বিতীয় পত্র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দ্বাদশ</a:t>
            </a:r>
          </a:p>
        </p:txBody>
      </p:sp>
    </p:spTree>
    <p:extLst>
      <p:ext uri="{BB962C8B-B14F-4D97-AF65-F5344CB8AC3E}">
        <p14:creationId xmlns:p14="http://schemas.microsoft.com/office/powerpoint/2010/main" val="166549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442" y="3122474"/>
            <a:ext cx="7924800" cy="1754326"/>
          </a:xfrm>
          <a:prstGeom prst="rect">
            <a:avLst/>
          </a:prstGeom>
          <a:noFill/>
          <a:ln w="57150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ভূগোল কী তা বলতে  পারবে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|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ভূগোলের ধারণা বা 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Concept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বলতে 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381000" y="1600200"/>
            <a:ext cx="8458200" cy="990600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ছাত্র-ছাত্রীরা যা জানতে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পারবেঃ-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1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দুজন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ভূগোলবিদের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Friedrich Ratzel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4038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dal de la Blache - Ge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6062"/>
            <a:ext cx="3762025" cy="479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6324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ফ্রেডরিখ রাটজেল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6324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ভিদাল ডি লা ব্লাশ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22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543800" cy="48320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ভূগোল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ভূগোল শাস্ত্রের একটি গুরুত্বপূর্ণ শাখা । মানব ভূগোলের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 এক সুদীর্ঘ ইতিহাস । ১৮০০ থেকে ১৯০০ শতাব্দীতে এই শাস্ত্রটি অধিক অধিক প্রাধান্য লাভ করে । গ্রিক ও রোমান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দার্শনিকগণের মধ্যে হেরোডোটাস আয়রিস্টটল ইরাটোসথেনিস প্রমুখ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মানবীয় পরিবেশের ক্ষেত্রে যথেষ্ট অবদান রেখেছেন । ১৮০০ শতাব্দির শেষ দিকে এবং ১৯০০ শতাব্দির শুরুর দিকে হামবোল্ট ও রিটার মানুষ ও তার পারিপার্শ্বিক পরিবেশ নিয়ে পর্যবেক্ষণমুলক গবেষণা সম্পন্ন করেন । পরবর্তীকালে ফ্রেডরিক রাটজেল মানব ভূগোল বিকাশের ক্ষেত্রে তাঁর 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Anthropogeography ‘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ভূগোলবিদ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ফ্রেডরিক রাটজেল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শাস্ত্রের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আবিহিত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4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077200" cy="7228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(Concept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Human Geography)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162800" cy="4114800"/>
          </a:xfrm>
          <a:ln w="28575">
            <a:solidFill>
              <a:srgbClr val="00B0F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শাস্ত্রের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ভূ-বিজ্ঞানীরা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দৃস্টিকোন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19200"/>
            <a:ext cx="6254044" cy="85830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মানব ভূগোলের ধারণা </a:t>
            </a: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(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Concept)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09800"/>
            <a:ext cx="7467600" cy="3962400"/>
          </a:xfrm>
          <a:noFill/>
          <a:ln w="38100">
            <a:solidFill>
              <a:srgbClr val="00B050"/>
            </a:solidFill>
            <a:prstDash val="dashDot"/>
          </a:ln>
        </p:spPr>
        <p:txBody>
          <a:bodyPr>
            <a:normAutofit fontScale="55000" lnSpcReduction="20000"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  <a:t>মানব ভূগোলের ধারণা </a:t>
            </a:r>
            <a:r>
              <a:rPr lang="bn-IN" sz="53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গুলোকে আমরা নিম্নরুপ ভাবে সাজাতে </a:t>
            </a:r>
            <a:r>
              <a:rPr lang="bn-IN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পারিঃ-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২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পরিসর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৪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স্থানিক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বিন্যাসের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৫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৬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৭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দূরত্বের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৮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b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704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Coutur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BlackTi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Slipstream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hatch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sti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ushp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tro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Horizo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NewsPrint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2.xml><?xml version="1.0" encoding="utf-8"?>
<a:themeOverride xmlns:a="http://schemas.openxmlformats.org/drawingml/2006/main">
  <a:clrScheme name="Thatch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833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Couture</vt:lpstr>
      <vt:lpstr>Hardcover</vt:lpstr>
      <vt:lpstr>Flow</vt:lpstr>
      <vt:lpstr>Austin</vt:lpstr>
      <vt:lpstr>Pushpin</vt:lpstr>
      <vt:lpstr>Metro</vt:lpstr>
      <vt:lpstr>Horizon</vt:lpstr>
      <vt:lpstr>NewsPrint</vt:lpstr>
      <vt:lpstr>Executive</vt:lpstr>
      <vt:lpstr>Verve</vt:lpstr>
      <vt:lpstr>BlackTie</vt:lpstr>
      <vt:lpstr>Opulent</vt:lpstr>
      <vt:lpstr>Slipstream</vt:lpstr>
      <vt:lpstr>Thatch</vt:lpstr>
      <vt:lpstr>PowerPoint Presentation</vt:lpstr>
      <vt:lpstr>পাঠ  ঘোষনায়ঃ- </vt:lpstr>
      <vt:lpstr>আজকের পাঠ </vt:lpstr>
      <vt:lpstr>অধ্যায়ঃ প্রথম</vt:lpstr>
      <vt:lpstr>PowerPoint Presentation</vt:lpstr>
      <vt:lpstr>এসো আমরা নিচের দুজন ভূগোলবিদের ছবি দেখি </vt:lpstr>
      <vt:lpstr>PowerPoint Presentation</vt:lpstr>
      <vt:lpstr>মানব ভূগোলের ধারণা (Concept of Human Geography)</vt:lpstr>
      <vt:lpstr>মানব ভূগোলের ধারণা ( Concept)</vt:lpstr>
      <vt:lpstr>PowerPoint Presentation</vt:lpstr>
      <vt:lpstr>PowerPoint Presentation</vt:lpstr>
      <vt:lpstr>PowerPoint Presentation</vt:lpstr>
      <vt:lpstr>PowerPoint Presentation</vt:lpstr>
      <vt:lpstr>অবস্থানের ধারণাঃ  মানব ভূগোলে অবস্থান (location) সম্পর্কে ধারণা পাওযা যায় । অবস্থান হলো কোন স্থানের অবস্থাকে বুঝায়। আবার ভূপৃষ্টের কোন স্থানের অবস্থান বলতে সংশ্লিষ্ট স্থান ঘটনা বা ক্রিয়া কোথায় অবস্থিত তাকে বুঝায়।   ভূ-পৃষ্ঠের কোন স্থানের গানিতিক অবস্থান নির্দিষ্ট করে বলার জন্য অক্ষাংশ ও দ্রাঘিমা রেখা ব্যবহার করা হয়।  নিচের চিত্র থেকে আমরা অবস্থান সম্পর্কে ধারণা করতে পারি।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অধ্যায়ঃ পঞ্চম</dc:title>
  <dc:creator>Afif Abdullah Saad</dc:creator>
  <cp:lastModifiedBy>User</cp:lastModifiedBy>
  <cp:revision>88</cp:revision>
  <dcterms:created xsi:type="dcterms:W3CDTF">2006-08-16T00:00:00Z</dcterms:created>
  <dcterms:modified xsi:type="dcterms:W3CDTF">2020-07-29T06:34:06Z</dcterms:modified>
</cp:coreProperties>
</file>