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71" r:id="rId8"/>
    <p:sldId id="264" r:id="rId9"/>
    <p:sldId id="263" r:id="rId10"/>
    <p:sldId id="266" r:id="rId11"/>
    <p:sldId id="265"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56398F-EA14-4499-BADF-A1E386E4139F}"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6067A-231D-4A28-9FA6-BE42E32BB1D8}" type="slidenum">
              <a:rPr lang="en-US" smtClean="0"/>
              <a:t>‹#›</a:t>
            </a:fld>
            <a:endParaRPr lang="en-US"/>
          </a:p>
        </p:txBody>
      </p:sp>
    </p:spTree>
    <p:extLst>
      <p:ext uri="{BB962C8B-B14F-4D97-AF65-F5344CB8AC3E}">
        <p14:creationId xmlns:p14="http://schemas.microsoft.com/office/powerpoint/2010/main" val="409814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56398F-EA14-4499-BADF-A1E386E4139F}"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6067A-231D-4A28-9FA6-BE42E32BB1D8}" type="slidenum">
              <a:rPr lang="en-US" smtClean="0"/>
              <a:t>‹#›</a:t>
            </a:fld>
            <a:endParaRPr lang="en-US"/>
          </a:p>
        </p:txBody>
      </p:sp>
    </p:spTree>
    <p:extLst>
      <p:ext uri="{BB962C8B-B14F-4D97-AF65-F5344CB8AC3E}">
        <p14:creationId xmlns:p14="http://schemas.microsoft.com/office/powerpoint/2010/main" val="1470520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56398F-EA14-4499-BADF-A1E386E4139F}"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6067A-231D-4A28-9FA6-BE42E32BB1D8}" type="slidenum">
              <a:rPr lang="en-US" smtClean="0"/>
              <a:t>‹#›</a:t>
            </a:fld>
            <a:endParaRPr lang="en-US"/>
          </a:p>
        </p:txBody>
      </p:sp>
    </p:spTree>
    <p:extLst>
      <p:ext uri="{BB962C8B-B14F-4D97-AF65-F5344CB8AC3E}">
        <p14:creationId xmlns:p14="http://schemas.microsoft.com/office/powerpoint/2010/main" val="2366742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56398F-EA14-4499-BADF-A1E386E4139F}"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6067A-231D-4A28-9FA6-BE42E32BB1D8}" type="slidenum">
              <a:rPr lang="en-US" smtClean="0"/>
              <a:t>‹#›</a:t>
            </a:fld>
            <a:endParaRPr lang="en-US"/>
          </a:p>
        </p:txBody>
      </p:sp>
    </p:spTree>
    <p:extLst>
      <p:ext uri="{BB962C8B-B14F-4D97-AF65-F5344CB8AC3E}">
        <p14:creationId xmlns:p14="http://schemas.microsoft.com/office/powerpoint/2010/main" val="2193085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756398F-EA14-4499-BADF-A1E386E4139F}" type="datetimeFigureOut">
              <a:rPr lang="en-US" smtClean="0"/>
              <a:t>10/13/2020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F6067A-231D-4A28-9FA6-BE42E32BB1D8}" type="slidenum">
              <a:rPr lang="en-US" smtClean="0"/>
              <a:t>‹#›</a:t>
            </a:fld>
            <a:endParaRPr lang="en-US"/>
          </a:p>
        </p:txBody>
      </p:sp>
    </p:spTree>
    <p:extLst>
      <p:ext uri="{BB962C8B-B14F-4D97-AF65-F5344CB8AC3E}">
        <p14:creationId xmlns:p14="http://schemas.microsoft.com/office/powerpoint/2010/main" val="3830267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56398F-EA14-4499-BADF-A1E386E4139F}"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6067A-231D-4A28-9FA6-BE42E32BB1D8}" type="slidenum">
              <a:rPr lang="en-US" smtClean="0"/>
              <a:t>‹#›</a:t>
            </a:fld>
            <a:endParaRPr lang="en-US"/>
          </a:p>
        </p:txBody>
      </p:sp>
    </p:spTree>
    <p:extLst>
      <p:ext uri="{BB962C8B-B14F-4D97-AF65-F5344CB8AC3E}">
        <p14:creationId xmlns:p14="http://schemas.microsoft.com/office/powerpoint/2010/main" val="2201517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56398F-EA14-4499-BADF-A1E386E4139F}" type="datetimeFigureOut">
              <a:rPr lang="en-US" smtClean="0"/>
              <a:t>10/13/2020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F6067A-231D-4A28-9FA6-BE42E32BB1D8}" type="slidenum">
              <a:rPr lang="en-US" smtClean="0"/>
              <a:t>‹#›</a:t>
            </a:fld>
            <a:endParaRPr lang="en-US"/>
          </a:p>
        </p:txBody>
      </p:sp>
    </p:spTree>
    <p:extLst>
      <p:ext uri="{BB962C8B-B14F-4D97-AF65-F5344CB8AC3E}">
        <p14:creationId xmlns:p14="http://schemas.microsoft.com/office/powerpoint/2010/main" val="41616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56398F-EA14-4499-BADF-A1E386E4139F}" type="datetimeFigureOut">
              <a:rPr lang="en-US" smtClean="0"/>
              <a:t>10/13/2020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F6067A-231D-4A28-9FA6-BE42E32BB1D8}" type="slidenum">
              <a:rPr lang="en-US" smtClean="0"/>
              <a:t>‹#›</a:t>
            </a:fld>
            <a:endParaRPr lang="en-US"/>
          </a:p>
        </p:txBody>
      </p:sp>
    </p:spTree>
    <p:extLst>
      <p:ext uri="{BB962C8B-B14F-4D97-AF65-F5344CB8AC3E}">
        <p14:creationId xmlns:p14="http://schemas.microsoft.com/office/powerpoint/2010/main" val="231368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56398F-EA14-4499-BADF-A1E386E4139F}" type="datetimeFigureOut">
              <a:rPr lang="en-US" smtClean="0"/>
              <a:t>10/13/2020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F6067A-231D-4A28-9FA6-BE42E32BB1D8}" type="slidenum">
              <a:rPr lang="en-US" smtClean="0"/>
              <a:t>‹#›</a:t>
            </a:fld>
            <a:endParaRPr lang="en-US"/>
          </a:p>
        </p:txBody>
      </p:sp>
    </p:spTree>
    <p:extLst>
      <p:ext uri="{BB962C8B-B14F-4D97-AF65-F5344CB8AC3E}">
        <p14:creationId xmlns:p14="http://schemas.microsoft.com/office/powerpoint/2010/main" val="2631218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56398F-EA14-4499-BADF-A1E386E4139F}"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6067A-231D-4A28-9FA6-BE42E32BB1D8}" type="slidenum">
              <a:rPr lang="en-US" smtClean="0"/>
              <a:t>‹#›</a:t>
            </a:fld>
            <a:endParaRPr lang="en-US"/>
          </a:p>
        </p:txBody>
      </p:sp>
    </p:spTree>
    <p:extLst>
      <p:ext uri="{BB962C8B-B14F-4D97-AF65-F5344CB8AC3E}">
        <p14:creationId xmlns:p14="http://schemas.microsoft.com/office/powerpoint/2010/main" val="1765108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756398F-EA14-4499-BADF-A1E386E4139F}" type="datetimeFigureOut">
              <a:rPr lang="en-US" smtClean="0"/>
              <a:t>10/13/2020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F6067A-231D-4A28-9FA6-BE42E32BB1D8}" type="slidenum">
              <a:rPr lang="en-US" smtClean="0"/>
              <a:t>‹#›</a:t>
            </a:fld>
            <a:endParaRPr lang="en-US"/>
          </a:p>
        </p:txBody>
      </p:sp>
    </p:spTree>
    <p:extLst>
      <p:ext uri="{BB962C8B-B14F-4D97-AF65-F5344CB8AC3E}">
        <p14:creationId xmlns:p14="http://schemas.microsoft.com/office/powerpoint/2010/main" val="3344453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6398F-EA14-4499-BADF-A1E386E4139F}" type="datetimeFigureOut">
              <a:rPr lang="en-US" smtClean="0"/>
              <a:t>10/13/2020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6067A-231D-4A28-9FA6-BE42E32BB1D8}" type="slidenum">
              <a:rPr lang="en-US" smtClean="0"/>
              <a:t>‹#›</a:t>
            </a:fld>
            <a:endParaRPr lang="en-US"/>
          </a:p>
        </p:txBody>
      </p:sp>
    </p:spTree>
    <p:extLst>
      <p:ext uri="{BB962C8B-B14F-4D97-AF65-F5344CB8AC3E}">
        <p14:creationId xmlns:p14="http://schemas.microsoft.com/office/powerpoint/2010/main" val="1788258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bn.wikipedia.org/wiki/%E0%A6%85%E0%A7%8D%E0%A6%AF%E0%A6%BE%E0%A6%AC%E0%A6%BE%E0%A6%95%E0%A6%BE%E0%A6%B8#cite_note-1"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Decision 2"/>
          <p:cNvSpPr/>
          <p:nvPr/>
        </p:nvSpPr>
        <p:spPr>
          <a:xfrm>
            <a:off x="2661312" y="-57849"/>
            <a:ext cx="6714699" cy="1692322"/>
          </a:xfrm>
          <a:prstGeom prst="flowChartDecision">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4640238" y="338329"/>
            <a:ext cx="3152633" cy="1323439"/>
          </a:xfrm>
          <a:prstGeom prst="rect">
            <a:avLst/>
          </a:prstGeom>
          <a:noFill/>
        </p:spPr>
        <p:txBody>
          <a:bodyPr wrap="square" rtlCol="0">
            <a:spAutoFit/>
          </a:bodyPr>
          <a:lstStyle/>
          <a:p>
            <a:pPr algn="ctr"/>
            <a:r>
              <a:rPr lang="bn-IN" sz="8000" b="1" dirty="0" smtClean="0">
                <a:latin typeface="NikoshBAN" panose="02000000000000000000" pitchFamily="2" charset="0"/>
                <a:cs typeface="NikoshBAN" panose="02000000000000000000" pitchFamily="2" charset="0"/>
              </a:rPr>
              <a:t>স্বাগতম </a:t>
            </a:r>
            <a:endParaRPr lang="en-US" sz="8000" b="1" dirty="0">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761" y="1847771"/>
            <a:ext cx="9829800" cy="4806570"/>
          </a:xfrm>
          <a:prstGeom prst="rect">
            <a:avLst/>
          </a:prstGeom>
        </p:spPr>
      </p:pic>
    </p:spTree>
    <p:extLst>
      <p:ext uri="{BB962C8B-B14F-4D97-AF65-F5344CB8AC3E}">
        <p14:creationId xmlns:p14="http://schemas.microsoft.com/office/powerpoint/2010/main" val="39534057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path" presetSubtype="0" accel="50000" decel="50000" fill="hold" grpId="0" nodeType="clickEffect">
                                  <p:stCondLst>
                                    <p:cond delay="0"/>
                                  </p:stCondLst>
                                  <p:childTnLst>
                                    <p:animMotion origin="layout" path="M 0 0 C 0.012 -0.018 0.033 -0.044 0.058 -0.044 C 0.095 -0.044 0.125 -0.017 0.125 0.017 C 0.125 0.028 0.122 0.038 0.116 0.047 C 0.117 0.047 0 0.182 0 0.183 C 0 0.182 -0.117 0.047 -0.116 0.047 C -0.122 0.038 -0.125 0.028 -0.125 0.017 C -0.125 -0.017 -0.095 -0.044 -0.057 -0.044 C -0.033 -0.044 -0.012 -0.018 0 0 Z" pathEditMode="relative" ptsTypes="">
                                      <p:cBhvr>
                                        <p:cTn id="6"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TextBox 2"/>
          <p:cNvSpPr txBox="1"/>
          <p:nvPr/>
        </p:nvSpPr>
        <p:spPr>
          <a:xfrm>
            <a:off x="1122528" y="1116614"/>
            <a:ext cx="9012071" cy="4154984"/>
          </a:xfrm>
          <a:prstGeom prst="rect">
            <a:avLst/>
          </a:prstGeom>
          <a:noFill/>
        </p:spPr>
        <p:txBody>
          <a:bodyPr wrap="square" rtlCol="0">
            <a:spAutoFit/>
          </a:bodyPr>
          <a:lstStyle/>
          <a:p>
            <a:r>
              <a:rPr lang="bn-IN" sz="3200" dirty="0" smtClean="0">
                <a:latin typeface="NikoshBAN" panose="02000000000000000000" pitchFamily="2" charset="0"/>
                <a:cs typeface="NikoshBAN" panose="02000000000000000000" pitchFamily="2" charset="0"/>
              </a:rPr>
              <a:t> ** </a:t>
            </a:r>
            <a:r>
              <a:rPr lang="bn-IN" sz="4400" b="1" dirty="0" smtClean="0">
                <a:solidFill>
                  <a:srgbClr val="00B050"/>
                </a:solidFill>
                <a:latin typeface="NikoshBAN" panose="02000000000000000000" pitchFamily="2" charset="0"/>
                <a:cs typeface="NikoshBAN" panose="02000000000000000000" pitchFamily="2" charset="0"/>
              </a:rPr>
              <a:t>এবার আসি স্প্রেডশিটের ধারণায় </a:t>
            </a:r>
            <a:r>
              <a:rPr lang="bn-IN" sz="4400" dirty="0" smtClean="0">
                <a:latin typeface="NikoshBAN" panose="02000000000000000000" pitchFamily="2" charset="0"/>
                <a:cs typeface="NikoshBAN" panose="02000000000000000000" pitchFamily="2" charset="0"/>
              </a:rPr>
              <a:t>– স্প্রেডশিটের আভিধানিক অর্থ হলো ছড়ানো বড় মাপের কাগজ । ব্যাবসায় প্রতিষ্টানে আর্থিক হিসাব সংরক্ষণের জন্য এ ধরনের কাগজ ব্যবহার করা হয় ।এ কাগজে ছক করে ( রো ও কলাম ) প্রতিষ্ঠানের পূর্ণাঙ্গ আর্থিক চিত্র তুলে ধরা হয় । </a:t>
            </a:r>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4206135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1999" cy="2377440"/>
          </a:xfrm>
          <a:prstGeom prst="rect">
            <a:avLst/>
          </a:prstGeom>
          <a:ln w="57150">
            <a:solidFill>
              <a:srgbClr val="FF0000"/>
            </a:solidFill>
          </a:ln>
        </p:spPr>
      </p:pic>
      <p:sp>
        <p:nvSpPr>
          <p:cNvPr id="4" name="Rectangle 3"/>
          <p:cNvSpPr/>
          <p:nvPr/>
        </p:nvSpPr>
        <p:spPr>
          <a:xfrm>
            <a:off x="259080" y="2862501"/>
            <a:ext cx="11734800" cy="4401205"/>
          </a:xfrm>
          <a:prstGeom prst="rect">
            <a:avLst/>
          </a:prstGeom>
        </p:spPr>
        <p:txBody>
          <a:bodyPr wrap="square">
            <a:spAutoFit/>
          </a:bodyPr>
          <a:lstStyle/>
          <a:p>
            <a:pPr algn="just"/>
            <a:r>
              <a:rPr lang="bn-BD" sz="2800" dirty="0">
                <a:latin typeface="solaimanlipi"/>
              </a:rPr>
              <a:t>	স্প্রেডশিট হলো একধরনের কম্পিউটার প্রোগ্রাম। এটিকে কখনো কখনো ওয়ার্কবুক বলা হয়। স্প্রেডশিট এর আভিধানিক অর্থ হলো ছড়ানো কাগজ। একে একটি রেজিস্টার খাতার সাথে তুলনা করা যেতে পারে। একটি রেজিস্টার খাতায় যেমন অনেকগুলো পৃষ্ঠা থাকে, তেমনি একটি ওয়ার্কবুকে অনেকগুলো ওয়ার্কশিট থাকে। এক একটা ওয়ার্কবুকে অনেকগুলো সারি ও কলাম থাকে। কলামগুলোকে </a:t>
            </a:r>
            <a:r>
              <a:rPr lang="en-US" sz="2000" dirty="0">
                <a:latin typeface="times new roman" panose="02020603050405020304" pitchFamily="18" charset="0"/>
              </a:rPr>
              <a:t>ABCD</a:t>
            </a:r>
            <a:r>
              <a:rPr lang="en-US" sz="2800" dirty="0">
                <a:latin typeface="solaimanlipi"/>
              </a:rPr>
              <a:t> </a:t>
            </a:r>
            <a:r>
              <a:rPr lang="bn-BD" sz="2800" dirty="0">
                <a:latin typeface="solaimanlipi"/>
              </a:rPr>
              <a:t>ও রো গুলোকে </a:t>
            </a:r>
            <a:r>
              <a:rPr lang="bn-BD" sz="2000" dirty="0">
                <a:latin typeface="times new roman" panose="02020603050405020304" pitchFamily="18" charset="0"/>
              </a:rPr>
              <a:t>1234</a:t>
            </a:r>
            <a:r>
              <a:rPr lang="bn-BD" sz="2800" dirty="0">
                <a:latin typeface="solaimanlipi"/>
              </a:rPr>
              <a:t> দিয়ে চিহ্নিত করা হয়ে থাকে। ছোট ছোট ঘরগুলোকে বলা হয় সেল। একটি ওয়ার্কশিটে অসংখ্য সেল থাকে। ওয়ার্কশিটে কোনোকিছু লিখতে হলে তা সেলে লিখতে হয়।</a:t>
            </a:r>
            <a:endParaRPr lang="bn-BD" sz="2800" dirty="0"/>
          </a:p>
          <a:p>
            <a:pPr algn="just"/>
            <a:r>
              <a:rPr lang="bn-BD" sz="2800" dirty="0"/>
              <a:t/>
            </a:r>
            <a:br>
              <a:rPr lang="bn-BD" sz="2800" dirty="0"/>
            </a:br>
            <a:endParaRPr lang="bn-BD" sz="2800" dirty="0"/>
          </a:p>
        </p:txBody>
      </p:sp>
    </p:spTree>
    <p:extLst>
      <p:ext uri="{BB962C8B-B14F-4D97-AF65-F5344CB8AC3E}">
        <p14:creationId xmlns:p14="http://schemas.microsoft.com/office/powerpoint/2010/main" val="53834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path" presetSubtype="0" accel="50000" decel="50000" fill="hold" nodeType="clickEffect">
                                  <p:stCondLst>
                                    <p:cond delay="0"/>
                                  </p:stCondLst>
                                  <p:childTnLst>
                                    <p:animMotion origin="layout" path="M 0 0 C 0 0 0.017 -0.065 0.017 -0.065 C 0.034 -0.118 0.061 -0.139 0.1 -0.139 C 0.12 -0.139 0.138 -0.131 0.152 -0.118 C 0.162 -0.109 0.174 -0.104 0.187 -0.104 C 0.212 -0.104 0.233 -0.122 0.241 -0.148 C 0.241 -0.148 0.25 -0.179 0.25 -0.179 C 0.25 -0.179 0.232 -0.113 0.232 -0.113 C 0.215 -0.061 0.188 -0.04 0.15 -0.04 C 0.13 -0.04 0.111 -0.048 0.096 -0.062 C 0.087 -0.07 0.075 -0.075 0.063 -0.075 C 0.038 -0.075 0.017 -0.057 0.009 -0.031 C 0.009 -0.031 0 0 0 0 Z"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1548" y="282409"/>
            <a:ext cx="6547649" cy="4453364"/>
          </a:xfrm>
          <a:prstGeom prst="rect">
            <a:avLst/>
          </a:prstGeom>
          <a:ln w="228600" cap="sq" cmpd="thickThin">
            <a:solidFill>
              <a:srgbClr val="002060"/>
            </a:solidFill>
            <a:prstDash val="solid"/>
            <a:miter lim="800000"/>
          </a:ln>
          <a:effectLst>
            <a:innerShdw blurRad="76200">
              <a:srgbClr val="000000"/>
            </a:innerShdw>
          </a:effectLst>
        </p:spPr>
      </p:pic>
      <p:sp>
        <p:nvSpPr>
          <p:cNvPr id="3" name="TextBox 2"/>
          <p:cNvSpPr txBox="1"/>
          <p:nvPr/>
        </p:nvSpPr>
        <p:spPr>
          <a:xfrm>
            <a:off x="382137" y="736979"/>
            <a:ext cx="2101756" cy="707886"/>
          </a:xfrm>
          <a:prstGeom prst="rect">
            <a:avLst/>
          </a:prstGeom>
          <a:solidFill>
            <a:schemeClr val="accent4">
              <a:lumMod val="40000"/>
              <a:lumOff val="60000"/>
            </a:schemeClr>
          </a:solidFill>
        </p:spPr>
        <p:txBody>
          <a:bodyPr wrap="square" rtlCol="0">
            <a:spAutoFit/>
          </a:bodyPr>
          <a:lstStyle/>
          <a:p>
            <a:r>
              <a:rPr lang="bn-IN" sz="4000" dirty="0" smtClean="0">
                <a:latin typeface="NikoshBAN" panose="02000000000000000000" pitchFamily="2" charset="0"/>
                <a:cs typeface="NikoshBAN" panose="02000000000000000000" pitchFamily="2" charset="0"/>
              </a:rPr>
              <a:t>চিত্রের মতো </a:t>
            </a:r>
            <a:endParaRPr lang="en-US" sz="4000" dirty="0">
              <a:latin typeface="NikoshBAN" panose="02000000000000000000" pitchFamily="2" charset="0"/>
              <a:cs typeface="NikoshBAN" panose="02000000000000000000" pitchFamily="2" charset="0"/>
            </a:endParaRPr>
          </a:p>
        </p:txBody>
      </p:sp>
      <p:sp>
        <p:nvSpPr>
          <p:cNvPr id="4" name="TextBox 3"/>
          <p:cNvSpPr txBox="1"/>
          <p:nvPr/>
        </p:nvSpPr>
        <p:spPr>
          <a:xfrm>
            <a:off x="382137" y="5431809"/>
            <a:ext cx="5240741"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A,B,C---- </a:t>
            </a:r>
            <a:r>
              <a:rPr lang="en-US" sz="3200" dirty="0" err="1" smtClean="0">
                <a:latin typeface="NikoshBAN" panose="02000000000000000000" pitchFamily="2" charset="0"/>
                <a:cs typeface="NikoshBAN" panose="02000000000000000000" pitchFamily="2" charset="0"/>
              </a:rPr>
              <a:t>ঘর</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গুলোকে</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বলে</a:t>
            </a:r>
            <a:r>
              <a:rPr lang="en-US" sz="3200" dirty="0" smtClean="0">
                <a:latin typeface="NikoshBAN" panose="02000000000000000000" pitchFamily="2" charset="0"/>
                <a:cs typeface="NikoshBAN" panose="02000000000000000000" pitchFamily="2" charset="0"/>
              </a:rPr>
              <a:t> </a:t>
            </a:r>
            <a:r>
              <a:rPr lang="en-US" sz="3200" dirty="0" err="1" smtClean="0">
                <a:latin typeface="NikoshBAN" panose="02000000000000000000" pitchFamily="2" charset="0"/>
                <a:cs typeface="NikoshBAN" panose="02000000000000000000" pitchFamily="2" charset="0"/>
              </a:rPr>
              <a:t>কলাম</a:t>
            </a:r>
            <a:r>
              <a:rPr lang="en-US" sz="3200" dirty="0" smtClean="0">
                <a:latin typeface="NikoshBAN" panose="02000000000000000000" pitchFamily="2" charset="0"/>
                <a:cs typeface="NikoshBAN" panose="02000000000000000000" pitchFamily="2" charset="0"/>
              </a:rPr>
              <a:t> । </a:t>
            </a:r>
            <a:endParaRPr lang="en-US" sz="3200" dirty="0">
              <a:latin typeface="NikoshBAN" panose="02000000000000000000" pitchFamily="2" charset="0"/>
              <a:cs typeface="NikoshBAN" panose="02000000000000000000" pitchFamily="2" charset="0"/>
            </a:endParaRPr>
          </a:p>
        </p:txBody>
      </p:sp>
      <p:sp>
        <p:nvSpPr>
          <p:cNvPr id="5" name="TextBox 4"/>
          <p:cNvSpPr txBox="1"/>
          <p:nvPr/>
        </p:nvSpPr>
        <p:spPr>
          <a:xfrm>
            <a:off x="109182" y="5390866"/>
            <a:ext cx="5513696" cy="584775"/>
          </a:xfrm>
          <a:prstGeom prst="rect">
            <a:avLst/>
          </a:prstGeom>
          <a:noFill/>
        </p:spPr>
        <p:txBody>
          <a:bodyPr wrap="square" rtlCol="0">
            <a:spAutoFit/>
          </a:bodyPr>
          <a:lstStyle/>
          <a:p>
            <a:r>
              <a:rPr lang="en-US" sz="3200" dirty="0" smtClean="0">
                <a:latin typeface="NikoshBAN" panose="02000000000000000000" pitchFamily="2" charset="0"/>
                <a:cs typeface="NikoshBAN" panose="02000000000000000000" pitchFamily="2" charset="0"/>
              </a:rPr>
              <a:t>  </a:t>
            </a:r>
            <a:endParaRPr lang="en-US" sz="3200" dirty="0">
              <a:latin typeface="NikoshBAN" panose="02000000000000000000" pitchFamily="2" charset="0"/>
              <a:cs typeface="NikoshBAN" panose="02000000000000000000" pitchFamily="2" charset="0"/>
            </a:endParaRPr>
          </a:p>
        </p:txBody>
      </p:sp>
      <p:sp>
        <p:nvSpPr>
          <p:cNvPr id="7" name="TextBox 6"/>
          <p:cNvSpPr txBox="1"/>
          <p:nvPr/>
        </p:nvSpPr>
        <p:spPr>
          <a:xfrm>
            <a:off x="5945372" y="5390866"/>
            <a:ext cx="5846294" cy="646331"/>
          </a:xfrm>
          <a:prstGeom prst="rect">
            <a:avLst/>
          </a:prstGeom>
          <a:solidFill>
            <a:srgbClr val="92D050"/>
          </a:solidFill>
        </p:spPr>
        <p:txBody>
          <a:bodyPr wrap="square" rtlCol="0">
            <a:spAutoFit/>
          </a:bodyPr>
          <a:lstStyle/>
          <a:p>
            <a:r>
              <a:rPr lang="en-US" sz="3600" dirty="0" smtClean="0"/>
              <a:t>1 ,2 ,3….</a:t>
            </a:r>
            <a:r>
              <a:rPr lang="bn-IN" sz="3600" dirty="0" smtClean="0">
                <a:latin typeface="NikoshBAN" panose="02000000000000000000" pitchFamily="2" charset="0"/>
                <a:cs typeface="NikoshBAN" panose="02000000000000000000" pitchFamily="2" charset="0"/>
              </a:rPr>
              <a:t>ঘর গুলোকে বলে রো </a:t>
            </a:r>
            <a:r>
              <a:rPr lang="en-US" sz="3600" dirty="0" smtClean="0"/>
              <a:t> </a:t>
            </a:r>
            <a:endParaRPr lang="en-US" sz="3600" dirty="0"/>
          </a:p>
        </p:txBody>
      </p:sp>
      <p:sp>
        <p:nvSpPr>
          <p:cNvPr id="8" name="TextBox 7"/>
          <p:cNvSpPr txBox="1"/>
          <p:nvPr/>
        </p:nvSpPr>
        <p:spPr>
          <a:xfrm>
            <a:off x="450376" y="6102487"/>
            <a:ext cx="4831308" cy="584775"/>
          </a:xfrm>
          <a:prstGeom prst="rect">
            <a:avLst/>
          </a:prstGeom>
          <a:solidFill>
            <a:srgbClr val="00B050"/>
          </a:solidFill>
        </p:spPr>
        <p:txBody>
          <a:bodyPr wrap="square" rtlCol="0">
            <a:spAutoFit/>
          </a:bodyPr>
          <a:lstStyle/>
          <a:p>
            <a:r>
              <a:rPr lang="bn-IN" sz="3200" dirty="0" smtClean="0">
                <a:latin typeface="NikoshBAN" panose="02000000000000000000" pitchFamily="2" charset="0"/>
                <a:cs typeface="NikoshBAN" panose="02000000000000000000" pitchFamily="2" charset="0"/>
              </a:rPr>
              <a:t>ছোট ছোট ঘর গুলোকে বলে সেল ।</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48358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Cloud Callout 2"/>
          <p:cNvSpPr/>
          <p:nvPr/>
        </p:nvSpPr>
        <p:spPr>
          <a:xfrm>
            <a:off x="2415654" y="0"/>
            <a:ext cx="6045958" cy="2538483"/>
          </a:xfrm>
          <a:prstGeom prst="cloud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316406" y="611284"/>
            <a:ext cx="3316406" cy="1323439"/>
          </a:xfrm>
          <a:prstGeom prst="rect">
            <a:avLst/>
          </a:prstGeom>
          <a:noFill/>
        </p:spPr>
        <p:txBody>
          <a:bodyPr wrap="square" rtlCol="0">
            <a:spAutoFit/>
          </a:bodyPr>
          <a:lstStyle/>
          <a:p>
            <a:pPr algn="ctr"/>
            <a:r>
              <a:rPr lang="bn-IN" sz="8000" b="1" dirty="0" smtClean="0">
                <a:solidFill>
                  <a:srgbClr val="92D050"/>
                </a:solidFill>
                <a:latin typeface="NikoshBAN" panose="02000000000000000000" pitchFamily="2" charset="0"/>
                <a:cs typeface="NikoshBAN" panose="02000000000000000000" pitchFamily="2" charset="0"/>
              </a:rPr>
              <a:t>মূল্যায়ন </a:t>
            </a:r>
            <a:endParaRPr lang="en-US" sz="8000" b="1" dirty="0">
              <a:solidFill>
                <a:srgbClr val="92D050"/>
              </a:solidFill>
              <a:latin typeface="NikoshBAN" panose="02000000000000000000" pitchFamily="2" charset="0"/>
              <a:cs typeface="NikoshBAN" panose="02000000000000000000" pitchFamily="2" charset="0"/>
            </a:endParaRPr>
          </a:p>
        </p:txBody>
      </p:sp>
      <p:sp>
        <p:nvSpPr>
          <p:cNvPr id="7" name="TextBox 6"/>
          <p:cNvSpPr txBox="1"/>
          <p:nvPr/>
        </p:nvSpPr>
        <p:spPr>
          <a:xfrm>
            <a:off x="1158240" y="3790303"/>
            <a:ext cx="9662160" cy="2769989"/>
          </a:xfrm>
          <a:prstGeom prst="rect">
            <a:avLst/>
          </a:prstGeom>
          <a:noFill/>
        </p:spPr>
        <p:txBody>
          <a:bodyPr wrap="square" rtlCol="0">
            <a:spAutoFit/>
          </a:bodyPr>
          <a:lstStyle/>
          <a:p>
            <a:r>
              <a:rPr lang="bn-IN" sz="6600" dirty="0" smtClean="0">
                <a:solidFill>
                  <a:srgbClr val="00B050"/>
                </a:solidFill>
                <a:latin typeface="NikoshBAN" panose="02000000000000000000" pitchFamily="2" charset="0"/>
                <a:cs typeface="NikoshBAN" panose="02000000000000000000" pitchFamily="2" charset="0"/>
              </a:rPr>
              <a:t>১। </a:t>
            </a:r>
            <a:r>
              <a:rPr lang="bn-IN" sz="5400" dirty="0" smtClean="0">
                <a:solidFill>
                  <a:srgbClr val="00B050"/>
                </a:solidFill>
                <a:latin typeface="NikoshBAN" panose="02000000000000000000" pitchFamily="2" charset="0"/>
                <a:cs typeface="NikoshBAN" panose="02000000000000000000" pitchFamily="2" charset="0"/>
              </a:rPr>
              <a:t>রো বা সারি কাকে বলে ?</a:t>
            </a:r>
          </a:p>
          <a:p>
            <a:r>
              <a:rPr lang="bn-IN" sz="5400" dirty="0" smtClean="0">
                <a:solidFill>
                  <a:srgbClr val="00B050"/>
                </a:solidFill>
                <a:latin typeface="NikoshBAN" panose="02000000000000000000" pitchFamily="2" charset="0"/>
                <a:cs typeface="NikoshBAN" panose="02000000000000000000" pitchFamily="2" charset="0"/>
              </a:rPr>
              <a:t>২। সেল কোন গুলো ? </a:t>
            </a:r>
          </a:p>
          <a:p>
            <a:r>
              <a:rPr lang="bn-IN" sz="5400" dirty="0" smtClean="0">
                <a:solidFill>
                  <a:srgbClr val="00B050"/>
                </a:solidFill>
                <a:latin typeface="NikoshBAN" panose="02000000000000000000" pitchFamily="2" charset="0"/>
                <a:cs typeface="NikoshBAN" panose="02000000000000000000" pitchFamily="2" charset="0"/>
              </a:rPr>
              <a:t>৩। কলাম এর ঘর কোনটি ?  </a:t>
            </a:r>
            <a:endParaRPr lang="en-US" sz="5400"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3574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0 0 L -0.25 0 E" pathEditMode="relative" ptsTypes="">
                                      <p:cBhvr>
                                        <p:cTn id="6" dur="2000" fill="hold"/>
                                        <p:tgtEl>
                                          <p:spTgt spid="7">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4" name="TextBox 3"/>
          <p:cNvSpPr txBox="1"/>
          <p:nvPr/>
        </p:nvSpPr>
        <p:spPr>
          <a:xfrm>
            <a:off x="4904323" y="187884"/>
            <a:ext cx="4879757" cy="1200329"/>
          </a:xfrm>
          <a:prstGeom prst="rect">
            <a:avLst/>
          </a:prstGeom>
          <a:noFill/>
        </p:spPr>
        <p:txBody>
          <a:bodyPr wrap="square" rtlCol="0">
            <a:spAutoFit/>
          </a:bodyPr>
          <a:lstStyle/>
          <a:p>
            <a:pPr algn="ctr"/>
            <a:r>
              <a:rPr lang="bn-IN" sz="7200" b="1" dirty="0" smtClean="0">
                <a:solidFill>
                  <a:schemeClr val="bg1"/>
                </a:solidFill>
                <a:latin typeface="NikoshBAN" panose="02000000000000000000" pitchFamily="2" charset="0"/>
                <a:cs typeface="NikoshBAN" panose="02000000000000000000" pitchFamily="2" charset="0"/>
              </a:rPr>
              <a:t>বাড়ির কাজ</a:t>
            </a:r>
            <a:endParaRPr lang="en-US" sz="7200" b="1" dirty="0">
              <a:solidFill>
                <a:schemeClr val="bg1"/>
              </a:solidFill>
              <a:latin typeface="NikoshBAN" panose="02000000000000000000" pitchFamily="2" charset="0"/>
              <a:cs typeface="NikoshBAN" panose="02000000000000000000" pitchFamily="2" charset="0"/>
            </a:endParaRPr>
          </a:p>
        </p:txBody>
      </p:sp>
      <p:sp>
        <p:nvSpPr>
          <p:cNvPr id="5" name="TextBox 4"/>
          <p:cNvSpPr txBox="1"/>
          <p:nvPr/>
        </p:nvSpPr>
        <p:spPr>
          <a:xfrm>
            <a:off x="624841" y="2221594"/>
            <a:ext cx="11003280" cy="1446550"/>
          </a:xfrm>
          <a:prstGeom prst="rect">
            <a:avLst/>
          </a:prstGeom>
          <a:solidFill>
            <a:srgbClr val="FFC000"/>
          </a:solidFill>
        </p:spPr>
        <p:txBody>
          <a:bodyPr wrap="square" rtlCol="0">
            <a:spAutoFit/>
          </a:bodyPr>
          <a:lstStyle/>
          <a:p>
            <a:r>
              <a:rPr lang="bn-IN" sz="4400" dirty="0" smtClean="0">
                <a:latin typeface="NikoshBAN" panose="02000000000000000000" pitchFamily="2" charset="0"/>
                <a:cs typeface="NikoshBAN" panose="02000000000000000000" pitchFamily="2" charset="0"/>
              </a:rPr>
              <a:t>স্প্রেডশিট প্রোগ্রামের মাধ্যমে করা যায় দু”টি কাজের বর্ণনা লেখ ।</a:t>
            </a:r>
          </a:p>
          <a:p>
            <a:endParaRPr lang="en-US" sz="44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333834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5" name="Rectangle 4"/>
          <p:cNvSpPr/>
          <p:nvPr/>
        </p:nvSpPr>
        <p:spPr>
          <a:xfrm>
            <a:off x="4540844" y="150614"/>
            <a:ext cx="3012363" cy="1446550"/>
          </a:xfrm>
          <a:prstGeom prst="rect">
            <a:avLst/>
          </a:prstGeom>
          <a:blipFill>
            <a:blip r:embed="rId2"/>
            <a:tile tx="0" ty="0" sx="100000" sy="100000" flip="none" algn="tl"/>
          </a:blipFill>
        </p:spPr>
        <p:txBody>
          <a:bodyPr wrap="none">
            <a:spAutoFit/>
          </a:bodyPr>
          <a:lstStyle/>
          <a:p>
            <a:pPr algn="ctr"/>
            <a:r>
              <a:rPr lang="bn-IN" sz="8800" b="1" dirty="0">
                <a:latin typeface="NikoshBAN" panose="02000000000000000000" pitchFamily="2" charset="0"/>
                <a:cs typeface="NikoshBAN" panose="02000000000000000000" pitchFamily="2" charset="0"/>
              </a:rPr>
              <a:t>ধন্যবাদ </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32560" y="1743730"/>
            <a:ext cx="10302240" cy="4931390"/>
          </a:xfrm>
          <a:prstGeom prst="rect">
            <a:avLst/>
          </a:prstGeom>
        </p:spPr>
      </p:pic>
    </p:spTree>
    <p:extLst>
      <p:ext uri="{BB962C8B-B14F-4D97-AF65-F5344CB8AC3E}">
        <p14:creationId xmlns:p14="http://schemas.microsoft.com/office/powerpoint/2010/main" val="223157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agnetic Disk 1"/>
          <p:cNvSpPr/>
          <p:nvPr/>
        </p:nvSpPr>
        <p:spPr>
          <a:xfrm>
            <a:off x="436728" y="1337482"/>
            <a:ext cx="5459104" cy="5390866"/>
          </a:xfrm>
          <a:prstGeom prst="flowChartMagneticDisk">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518615" y="2203947"/>
            <a:ext cx="5295331" cy="3231654"/>
          </a:xfrm>
          <a:prstGeom prst="rect">
            <a:avLst/>
          </a:prstGeom>
          <a:solidFill>
            <a:schemeClr val="accent4">
              <a:lumMod val="40000"/>
              <a:lumOff val="60000"/>
            </a:schemeClr>
          </a:solidFill>
        </p:spPr>
        <p:txBody>
          <a:bodyPr wrap="square" rtlCol="0">
            <a:spAutoFit/>
          </a:bodyPr>
          <a:lstStyle/>
          <a:p>
            <a:r>
              <a:rPr lang="bn-IN" sz="5400" dirty="0" smtClean="0">
                <a:latin typeface="NikoshBAN" panose="02000000000000000000" pitchFamily="2" charset="0"/>
                <a:cs typeface="NikoshBAN" panose="02000000000000000000" pitchFamily="2" charset="0"/>
              </a:rPr>
              <a:t>শ্রেণি – অষ্টম </a:t>
            </a:r>
          </a:p>
          <a:p>
            <a:r>
              <a:rPr lang="bn-IN" sz="5400" dirty="0" smtClean="0">
                <a:latin typeface="NikoshBAN" panose="02000000000000000000" pitchFamily="2" charset="0"/>
                <a:cs typeface="NikoshBAN" panose="02000000000000000000" pitchFamily="2" charset="0"/>
              </a:rPr>
              <a:t>বিষয় -</a:t>
            </a:r>
            <a:r>
              <a:rPr lang="bn-IN" sz="3600" dirty="0" smtClean="0">
                <a:latin typeface="NikoshBAN" panose="02000000000000000000" pitchFamily="2" charset="0"/>
                <a:cs typeface="NikoshBAN" panose="02000000000000000000" pitchFamily="2" charset="0"/>
              </a:rPr>
              <a:t>তথ্য ও যোগাযোগ প্রযুক্তি</a:t>
            </a:r>
          </a:p>
          <a:p>
            <a:r>
              <a:rPr lang="bn-IN" sz="4800" dirty="0" smtClean="0">
                <a:latin typeface="NikoshBAN" panose="02000000000000000000" pitchFamily="2" charset="0"/>
                <a:cs typeface="NikoshBAN" panose="02000000000000000000" pitchFamily="2" charset="0"/>
              </a:rPr>
              <a:t>অধ্যায় – চতুর্থ </a:t>
            </a:r>
            <a:r>
              <a:rPr lang="bn-IN" sz="4800" dirty="0" smtClean="0">
                <a:latin typeface="NikoshBAN" panose="02000000000000000000" pitchFamily="2" charset="0"/>
                <a:cs typeface="NikoshBAN" panose="02000000000000000000" pitchFamily="2" charset="0"/>
              </a:rPr>
              <a:t>  </a:t>
            </a:r>
            <a:endParaRPr lang="bn-IN" sz="4800" dirty="0" smtClean="0">
              <a:latin typeface="NikoshBAN" panose="02000000000000000000" pitchFamily="2" charset="0"/>
              <a:cs typeface="NikoshBAN" panose="02000000000000000000" pitchFamily="2" charset="0"/>
            </a:endParaRPr>
          </a:p>
          <a:p>
            <a:r>
              <a:rPr lang="bn-IN" sz="4800" dirty="0" smtClean="0">
                <a:latin typeface="NikoshBAN" panose="02000000000000000000" pitchFamily="2" charset="0"/>
                <a:cs typeface="NikoshBAN" panose="02000000000000000000" pitchFamily="2" charset="0"/>
              </a:rPr>
              <a:t>তারিখ  </a:t>
            </a:r>
            <a:r>
              <a:rPr lang="bn-IN" sz="4800" dirty="0" smtClean="0">
                <a:latin typeface="NikoshBAN" panose="02000000000000000000" pitchFamily="2" charset="0"/>
                <a:cs typeface="NikoshBAN" panose="02000000000000000000" pitchFamily="2" charset="0"/>
              </a:rPr>
              <a:t>-</a:t>
            </a:r>
            <a:r>
              <a:rPr lang="bn-BD" sz="4800" dirty="0" smtClean="0">
                <a:latin typeface="NikoshBAN" panose="02000000000000000000" pitchFamily="2" charset="0"/>
                <a:cs typeface="NikoshBAN" panose="02000000000000000000" pitchFamily="2" charset="0"/>
              </a:rPr>
              <a:t>১৩</a:t>
            </a:r>
            <a:r>
              <a:rPr lang="bn-IN" sz="4800" dirty="0" smtClean="0">
                <a:latin typeface="NikoshBAN" panose="02000000000000000000" pitchFamily="2" charset="0"/>
                <a:cs typeface="NikoshBAN" panose="02000000000000000000" pitchFamily="2" charset="0"/>
              </a:rPr>
              <a:t>-</a:t>
            </a:r>
            <a:r>
              <a:rPr lang="bn-BD" sz="4800" dirty="0" smtClean="0">
                <a:latin typeface="NikoshBAN" panose="02000000000000000000" pitchFamily="2" charset="0"/>
                <a:cs typeface="NikoshBAN" panose="02000000000000000000" pitchFamily="2" charset="0"/>
              </a:rPr>
              <a:t>১</a:t>
            </a:r>
            <a:r>
              <a:rPr lang="bn-IN" sz="4800" dirty="0" smtClean="0">
                <a:latin typeface="NikoshBAN" panose="02000000000000000000" pitchFamily="2" charset="0"/>
                <a:cs typeface="NikoshBAN" panose="02000000000000000000" pitchFamily="2" charset="0"/>
              </a:rPr>
              <a:t> ০- </a:t>
            </a:r>
            <a:r>
              <a:rPr lang="bn-IN" sz="4800" dirty="0" smtClean="0">
                <a:latin typeface="NikoshBAN" panose="02000000000000000000" pitchFamily="2" charset="0"/>
                <a:cs typeface="NikoshBAN" panose="02000000000000000000" pitchFamily="2" charset="0"/>
              </a:rPr>
              <a:t>২০ ইং </a:t>
            </a:r>
            <a:endParaRPr lang="en-US" sz="4800" dirty="0">
              <a:latin typeface="NikoshBAN" panose="02000000000000000000" pitchFamily="2" charset="0"/>
              <a:cs typeface="NikoshBAN" panose="02000000000000000000" pitchFamily="2" charset="0"/>
            </a:endParaRPr>
          </a:p>
        </p:txBody>
      </p:sp>
      <p:sp>
        <p:nvSpPr>
          <p:cNvPr id="6" name="Flowchart: Decision 5"/>
          <p:cNvSpPr/>
          <p:nvPr/>
        </p:nvSpPr>
        <p:spPr>
          <a:xfrm>
            <a:off x="3166280" y="17440"/>
            <a:ext cx="5704764" cy="185230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735772" y="510822"/>
            <a:ext cx="2565779" cy="1015663"/>
          </a:xfrm>
          <a:prstGeom prst="rect">
            <a:avLst/>
          </a:prstGeom>
          <a:noFill/>
        </p:spPr>
        <p:txBody>
          <a:bodyPr wrap="square" rtlCol="0">
            <a:spAutoFit/>
          </a:bodyPr>
          <a:lstStyle/>
          <a:p>
            <a:pPr algn="ctr"/>
            <a:r>
              <a:rPr lang="bn-IN" sz="6000" b="1" dirty="0" smtClean="0">
                <a:solidFill>
                  <a:schemeClr val="bg1"/>
                </a:solidFill>
                <a:latin typeface="NikoshBAN" panose="02000000000000000000" pitchFamily="2" charset="0"/>
                <a:cs typeface="NikoshBAN" panose="02000000000000000000" pitchFamily="2" charset="0"/>
              </a:rPr>
              <a:t>পরিচিতি</a:t>
            </a:r>
            <a:r>
              <a:rPr lang="bn-IN" sz="6000" dirty="0" smtClean="0">
                <a:latin typeface="NikoshBAN" panose="02000000000000000000" pitchFamily="2" charset="0"/>
                <a:cs typeface="NikoshBAN" panose="02000000000000000000" pitchFamily="2" charset="0"/>
              </a:rPr>
              <a:t> </a:t>
            </a:r>
            <a:endParaRPr lang="en-US" sz="6000" dirty="0">
              <a:latin typeface="NikoshBAN" panose="02000000000000000000" pitchFamily="2" charset="0"/>
              <a:cs typeface="NikoshBAN" panose="02000000000000000000" pitchFamily="2" charset="0"/>
            </a:endParaRPr>
          </a:p>
        </p:txBody>
      </p:sp>
      <p:sp>
        <p:nvSpPr>
          <p:cNvPr id="9" name="Content Placeholder 2"/>
          <p:cNvSpPr txBox="1">
            <a:spLocks/>
          </p:cNvSpPr>
          <p:nvPr/>
        </p:nvSpPr>
        <p:spPr>
          <a:xfrm>
            <a:off x="6952396" y="1769933"/>
            <a:ext cx="4648200" cy="4525963"/>
          </a:xfrm>
          <a:prstGeom prst="rect">
            <a:avLst/>
          </a:prstGeom>
          <a:solidFill>
            <a:srgbClr val="00B050"/>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4400" dirty="0" smtClean="0">
                <a:solidFill>
                  <a:schemeClr val="bg1"/>
                </a:solidFill>
                <a:latin typeface="NikoshBAN" pitchFamily="2" charset="0"/>
                <a:cs typeface="NikoshBAN" pitchFamily="2" charset="0"/>
              </a:rPr>
              <a:t>    </a:t>
            </a:r>
            <a:r>
              <a:rPr lang="bn-BD" sz="4400" dirty="0" smtClean="0">
                <a:solidFill>
                  <a:schemeClr val="bg1"/>
                </a:solidFill>
                <a:latin typeface="NikoshBAN" pitchFamily="2" charset="0"/>
                <a:cs typeface="NikoshBAN" pitchFamily="2" charset="0"/>
              </a:rPr>
              <a:t>মোসাম্মৎ</a:t>
            </a:r>
            <a:r>
              <a:rPr lang="en-US" sz="4400" dirty="0" smtClean="0">
                <a:solidFill>
                  <a:schemeClr val="bg1"/>
                </a:solidFill>
                <a:latin typeface="NikoshBAN" pitchFamily="2" charset="0"/>
                <a:cs typeface="NikoshBAN" pitchFamily="2" charset="0"/>
              </a:rPr>
              <a:t> </a:t>
            </a:r>
            <a:r>
              <a:rPr lang="en-US" sz="4400" dirty="0" err="1" smtClean="0">
                <a:solidFill>
                  <a:schemeClr val="bg1"/>
                </a:solidFill>
                <a:latin typeface="NikoshBAN" pitchFamily="2" charset="0"/>
                <a:cs typeface="NikoshBAN" pitchFamily="2" charset="0"/>
              </a:rPr>
              <a:t>মরামুন্নেসা</a:t>
            </a:r>
            <a:endParaRPr lang="en-US" sz="4400" dirty="0" smtClean="0">
              <a:solidFill>
                <a:schemeClr val="bg1"/>
              </a:solidFill>
              <a:latin typeface="NikoshBAN" pitchFamily="2" charset="0"/>
              <a:cs typeface="NikoshBAN" pitchFamily="2" charset="0"/>
            </a:endParaRPr>
          </a:p>
          <a:p>
            <a:pPr marL="0" indent="0" algn="ctr">
              <a:buFont typeface="Arial" panose="020B0604020202020204" pitchFamily="34" charset="0"/>
              <a:buNone/>
            </a:pPr>
            <a:r>
              <a:rPr lang="en-US" sz="4400" dirty="0" err="1" smtClean="0">
                <a:solidFill>
                  <a:schemeClr val="bg1"/>
                </a:solidFill>
                <a:latin typeface="NikoshBAN" pitchFamily="2" charset="0"/>
                <a:cs typeface="NikoshBAN" pitchFamily="2" charset="0"/>
              </a:rPr>
              <a:t>সহকারী</a:t>
            </a:r>
            <a:r>
              <a:rPr lang="en-US" sz="4400" dirty="0" smtClean="0">
                <a:solidFill>
                  <a:schemeClr val="bg1"/>
                </a:solidFill>
                <a:latin typeface="NikoshBAN" pitchFamily="2" charset="0"/>
                <a:cs typeface="NikoshBAN" pitchFamily="2" charset="0"/>
              </a:rPr>
              <a:t> </a:t>
            </a:r>
            <a:r>
              <a:rPr lang="en-US" sz="4400" dirty="0" err="1" smtClean="0">
                <a:solidFill>
                  <a:schemeClr val="bg1"/>
                </a:solidFill>
                <a:latin typeface="NikoshBAN" pitchFamily="2" charset="0"/>
                <a:cs typeface="NikoshBAN" pitchFamily="2" charset="0"/>
              </a:rPr>
              <a:t>শিক্ষক</a:t>
            </a:r>
            <a:r>
              <a:rPr lang="en-US" sz="4400" dirty="0" smtClean="0">
                <a:solidFill>
                  <a:schemeClr val="bg1"/>
                </a:solidFill>
                <a:latin typeface="NikoshBAN" pitchFamily="2" charset="0"/>
                <a:cs typeface="NikoshBAN" pitchFamily="2" charset="0"/>
              </a:rPr>
              <a:t> </a:t>
            </a:r>
            <a:r>
              <a:rPr lang="en-US" sz="4400" dirty="0" err="1" smtClean="0">
                <a:solidFill>
                  <a:schemeClr val="bg1"/>
                </a:solidFill>
                <a:latin typeface="NikoshBAN" pitchFamily="2" charset="0"/>
                <a:cs typeface="NikoshBAN" pitchFamily="2" charset="0"/>
              </a:rPr>
              <a:t>আই</a:t>
            </a:r>
            <a:r>
              <a:rPr lang="en-US" sz="4400" dirty="0" smtClean="0">
                <a:solidFill>
                  <a:schemeClr val="bg1"/>
                </a:solidFill>
                <a:latin typeface="NikoshBAN" pitchFamily="2" charset="0"/>
                <a:cs typeface="NikoshBAN" pitchFamily="2" charset="0"/>
              </a:rPr>
              <a:t> </a:t>
            </a:r>
            <a:r>
              <a:rPr lang="en-US" sz="4400" dirty="0" err="1" smtClean="0">
                <a:solidFill>
                  <a:schemeClr val="bg1"/>
                </a:solidFill>
                <a:latin typeface="NikoshBAN" pitchFamily="2" charset="0"/>
                <a:cs typeface="NikoshBAN" pitchFamily="2" charset="0"/>
              </a:rPr>
              <a:t>সি</a:t>
            </a:r>
            <a:r>
              <a:rPr lang="en-US" sz="4400" dirty="0" smtClean="0">
                <a:solidFill>
                  <a:schemeClr val="bg1"/>
                </a:solidFill>
                <a:latin typeface="NikoshBAN" pitchFamily="2" charset="0"/>
                <a:cs typeface="NikoshBAN" pitchFamily="2" charset="0"/>
              </a:rPr>
              <a:t> </a:t>
            </a:r>
            <a:r>
              <a:rPr lang="en-US" sz="4400" dirty="0" err="1" smtClean="0">
                <a:solidFill>
                  <a:schemeClr val="bg1"/>
                </a:solidFill>
                <a:latin typeface="NikoshBAN" pitchFamily="2" charset="0"/>
                <a:cs typeface="NikoshBAN" pitchFamily="2" charset="0"/>
              </a:rPr>
              <a:t>টি</a:t>
            </a:r>
            <a:endParaRPr lang="en-US" sz="4400" dirty="0" smtClean="0">
              <a:solidFill>
                <a:schemeClr val="bg1"/>
              </a:solidFill>
              <a:latin typeface="NikoshBAN" pitchFamily="2" charset="0"/>
              <a:cs typeface="NikoshBAN" pitchFamily="2" charset="0"/>
            </a:endParaRPr>
          </a:p>
          <a:p>
            <a:pPr marL="0" indent="0" algn="ctr">
              <a:buFont typeface="Arial" panose="020B0604020202020204" pitchFamily="34" charset="0"/>
              <a:buNone/>
            </a:pPr>
            <a:r>
              <a:rPr lang="en-US" sz="4400" dirty="0" err="1" smtClean="0">
                <a:solidFill>
                  <a:schemeClr val="bg1"/>
                </a:solidFill>
                <a:latin typeface="NikoshBAN" pitchFamily="2" charset="0"/>
                <a:cs typeface="NikoshBAN" pitchFamily="2" charset="0"/>
              </a:rPr>
              <a:t>উজলহাটি</a:t>
            </a:r>
            <a:r>
              <a:rPr lang="en-US" sz="4400" dirty="0" smtClean="0">
                <a:solidFill>
                  <a:schemeClr val="bg1"/>
                </a:solidFill>
                <a:latin typeface="NikoshBAN" pitchFamily="2" charset="0"/>
                <a:cs typeface="NikoshBAN" pitchFamily="2" charset="0"/>
              </a:rPr>
              <a:t> </a:t>
            </a:r>
            <a:r>
              <a:rPr lang="en-US" sz="4400" dirty="0" err="1" smtClean="0">
                <a:solidFill>
                  <a:schemeClr val="bg1"/>
                </a:solidFill>
                <a:latin typeface="NikoshBAN" pitchFamily="2" charset="0"/>
                <a:cs typeface="NikoshBAN" pitchFamily="2" charset="0"/>
              </a:rPr>
              <a:t>ছায়েদিয়া</a:t>
            </a:r>
            <a:r>
              <a:rPr lang="en-US" sz="4400" dirty="0" smtClean="0">
                <a:solidFill>
                  <a:schemeClr val="bg1"/>
                </a:solidFill>
                <a:latin typeface="NikoshBAN" pitchFamily="2" charset="0"/>
                <a:cs typeface="NikoshBAN" pitchFamily="2" charset="0"/>
              </a:rPr>
              <a:t> </a:t>
            </a:r>
            <a:r>
              <a:rPr lang="en-US" sz="4400" dirty="0" err="1" smtClean="0">
                <a:solidFill>
                  <a:schemeClr val="bg1"/>
                </a:solidFill>
                <a:latin typeface="NikoshBAN" pitchFamily="2" charset="0"/>
                <a:cs typeface="NikoshBAN" pitchFamily="2" charset="0"/>
              </a:rPr>
              <a:t>দেওবন্দিয়া</a:t>
            </a:r>
            <a:r>
              <a:rPr lang="en-US" sz="4400" dirty="0" smtClean="0">
                <a:solidFill>
                  <a:schemeClr val="bg1"/>
                </a:solidFill>
                <a:latin typeface="NikoshBAN" pitchFamily="2" charset="0"/>
                <a:cs typeface="NikoshBAN" pitchFamily="2" charset="0"/>
              </a:rPr>
              <a:t> </a:t>
            </a:r>
            <a:r>
              <a:rPr lang="en-US" sz="4400" dirty="0" err="1" smtClean="0">
                <a:solidFill>
                  <a:schemeClr val="bg1"/>
                </a:solidFill>
                <a:latin typeface="NikoshBAN" pitchFamily="2" charset="0"/>
                <a:cs typeface="NikoshBAN" pitchFamily="2" charset="0"/>
              </a:rPr>
              <a:t>দাখিল</a:t>
            </a:r>
            <a:r>
              <a:rPr lang="en-US" sz="4400" dirty="0" smtClean="0">
                <a:solidFill>
                  <a:schemeClr val="bg1"/>
                </a:solidFill>
                <a:latin typeface="NikoshBAN" pitchFamily="2" charset="0"/>
                <a:cs typeface="NikoshBAN" pitchFamily="2" charset="0"/>
              </a:rPr>
              <a:t> </a:t>
            </a:r>
            <a:r>
              <a:rPr lang="en-US" sz="4400" dirty="0" err="1" smtClean="0">
                <a:solidFill>
                  <a:schemeClr val="bg1"/>
                </a:solidFill>
                <a:latin typeface="NikoshBAN" pitchFamily="2" charset="0"/>
                <a:cs typeface="NikoshBAN" pitchFamily="2" charset="0"/>
              </a:rPr>
              <a:t>মাদ্রাসা</a:t>
            </a:r>
            <a:endParaRPr lang="en-US" sz="4400" dirty="0" smtClean="0">
              <a:solidFill>
                <a:schemeClr val="bg1"/>
              </a:solidFill>
              <a:latin typeface="NikoshBAN" pitchFamily="2" charset="0"/>
              <a:cs typeface="NikoshBAN" pitchFamily="2" charset="0"/>
            </a:endParaRPr>
          </a:p>
          <a:p>
            <a:pPr marL="0" indent="0" algn="ctr">
              <a:buFont typeface="Arial" panose="020B0604020202020204" pitchFamily="34" charset="0"/>
              <a:buNone/>
            </a:pPr>
            <a:r>
              <a:rPr lang="en-US" sz="4400" dirty="0" err="1" smtClean="0">
                <a:solidFill>
                  <a:schemeClr val="bg1"/>
                </a:solidFill>
                <a:latin typeface="NikoshBAN" pitchFamily="2" charset="0"/>
                <a:cs typeface="NikoshBAN" pitchFamily="2" charset="0"/>
              </a:rPr>
              <a:t>ফুলবাড়িয়া</a:t>
            </a:r>
            <a:r>
              <a:rPr lang="en-US" sz="4400" dirty="0" smtClean="0">
                <a:solidFill>
                  <a:schemeClr val="bg1"/>
                </a:solidFill>
                <a:latin typeface="NikoshBAN" pitchFamily="2" charset="0"/>
                <a:cs typeface="NikoshBAN" pitchFamily="2" charset="0"/>
              </a:rPr>
              <a:t> ,</a:t>
            </a:r>
            <a:r>
              <a:rPr lang="en-US" sz="4400" dirty="0" err="1" smtClean="0">
                <a:solidFill>
                  <a:schemeClr val="bg1"/>
                </a:solidFill>
                <a:latin typeface="NikoshBAN" pitchFamily="2" charset="0"/>
                <a:cs typeface="NikoshBAN" pitchFamily="2" charset="0"/>
              </a:rPr>
              <a:t>ময়ময়সিং</a:t>
            </a:r>
            <a:r>
              <a:rPr lang="bn-BD" sz="4400" dirty="0" smtClean="0">
                <a:solidFill>
                  <a:schemeClr val="bg1"/>
                </a:solidFill>
                <a:latin typeface="NikoshBAN" pitchFamily="2" charset="0"/>
                <a:cs typeface="NikoshBAN" pitchFamily="2" charset="0"/>
              </a:rPr>
              <a:t>হ।</a:t>
            </a:r>
            <a:endParaRPr lang="bn-BD" sz="4000" dirty="0" smtClean="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2934330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anim calcmode="lin" valueType="num">
                                      <p:cBhvr additive="base">
                                        <p:cTn id="7" dur="500" fill="hold"/>
                                        <p:tgtEl>
                                          <p:spTgt spid="9">
                                            <p:bg/>
                                          </p:spTgt>
                                        </p:tgtEl>
                                        <p:attrNameLst>
                                          <p:attrName>ppt_x</p:attrName>
                                        </p:attrNameLst>
                                      </p:cBhvr>
                                      <p:tavLst>
                                        <p:tav tm="0">
                                          <p:val>
                                            <p:strVal val="#ppt_x"/>
                                          </p:val>
                                        </p:tav>
                                        <p:tav tm="100000">
                                          <p:val>
                                            <p:strVal val="#ppt_x"/>
                                          </p:val>
                                        </p:tav>
                                      </p:tavLst>
                                    </p:anim>
                                    <p:anim calcmode="lin" valueType="num">
                                      <p:cBhvr additive="base">
                                        <p:cTn id="8" dur="500" fill="hold"/>
                                        <p:tgtEl>
                                          <p:spTgt spid="9">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 calcmode="lin" valueType="num">
                                      <p:cBhvr additive="base">
                                        <p:cTn id="25"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3" end="3"/>
                                            </p:txEl>
                                          </p:spTgt>
                                        </p:tgtEl>
                                        <p:attrNameLst>
                                          <p:attrName>style.visibility</p:attrName>
                                        </p:attrNameLst>
                                      </p:cBhvr>
                                      <p:to>
                                        <p:strVal val="visible"/>
                                      </p:to>
                                    </p:set>
                                    <p:anim calcmode="lin" valueType="num">
                                      <p:cBhvr additive="base">
                                        <p:cTn id="31"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196" y="231686"/>
            <a:ext cx="3479460" cy="283592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556" y="3382724"/>
            <a:ext cx="5300924" cy="265359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00995" y="3246844"/>
            <a:ext cx="3240340" cy="2925356"/>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59881" y="363773"/>
            <a:ext cx="4495800" cy="2571750"/>
          </a:xfrm>
          <a:prstGeom prst="rect">
            <a:avLst/>
          </a:prstGeom>
        </p:spPr>
      </p:pic>
    </p:spTree>
    <p:extLst>
      <p:ext uri="{BB962C8B-B14F-4D97-AF65-F5344CB8AC3E}">
        <p14:creationId xmlns:p14="http://schemas.microsoft.com/office/powerpoint/2010/main" val="421227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8" presetClass="path" presetSubtype="0" accel="50000" decel="50000" fill="hold" nodeType="clickEffect">
                                  <p:stCondLst>
                                    <p:cond delay="0"/>
                                  </p:stCondLst>
                                  <p:childTnLst>
                                    <p:animMotion origin="layout" path="M 0 0 C 0.008 0.008 0.017 0.016 0.021 0.026 C 0.025 0.037 0.027 0.05 0.029 0.063 C 0.031 0.076 0.029 0.087 0.027 0.099 C 0.025 0.11 0.022 0.122 0.015 0.132 C 0.009 0.142 -0.001 0.15 -0.012 0.156 C -0.022 0.162 -0.034 0.166 -0.046 0.168 C -0.058 0.17 -0.07 0.17 -0.081 0.168 C -0.093 0.166 -0.104 0.161 -0.113 0.153 C -0.122 0.146 -0.13 0.137 -0.134 0.126 C -0.139 0.116 -0.141 0.102 -0.141 0.091 C -0.142 0.08 -0.141 0.067 -0.136 0.056 C -0.131 0.046 -0.122 0.038 -0.11 0.034 C -0.098 0.031 -0.086 0.035 -0.078 0.042 C -0.071 0.049 -0.066 0.06 -0.065 0.073 C -0.065 0.086 -0.066 0.098 -0.071 0.108 C -0.076 0.118 -0.075 0.12 -0.095 0.133 C -0.113 0.147 -0.131 0.143 -0.142 0.144 C -0.153 0.144 -0.162 0.14 -0.173 0.136 C -0.185 0.131 -0.195 0.122 -0.202 0.114 C -0.209 0.106 -0.212 0.096 -0.216 0.08 C -0.219 0.064 -0.219 0.056 -0.219 0.044 C -0.219 0.032 -0.219 0.02 -0.219 0.008 E" pathEditMode="relative" ptsTypes="">
                                      <p:cBhvr>
                                        <p:cTn id="11" dur="2000" fill="hold"/>
                                        <p:tgtEl>
                                          <p:spTgt spid="6"/>
                                        </p:tgtEl>
                                        <p:attrNameLst>
                                          <p:attrName>ppt_x</p:attrName>
                                          <p:attrName>ppt_y</p:attrName>
                                        </p:attrNameLst>
                                      </p:cBhvr>
                                    </p:animMotion>
                                  </p:childTnLst>
                                </p:cTn>
                              </p:par>
                            </p:childTnLst>
                          </p:cTn>
                        </p:par>
                      </p:childTnLst>
                    </p:cTn>
                  </p:par>
                  <p:par>
                    <p:cTn id="12" fill="hold">
                      <p:stCondLst>
                        <p:cond delay="indefinite"/>
                      </p:stCondLst>
                      <p:childTnLst>
                        <p:par>
                          <p:cTn id="13" fill="hold">
                            <p:stCondLst>
                              <p:cond delay="0"/>
                            </p:stCondLst>
                            <p:childTnLst>
                              <p:par>
                                <p:cTn id="14" presetID="7" presetClass="path" presetSubtype="0" accel="50000" decel="50000" fill="hold" nodeType="clickEffect">
                                  <p:stCondLst>
                                    <p:cond delay="0"/>
                                  </p:stCondLst>
                                  <p:childTnLst>
                                    <p:animMotion origin="layout" path="M 0 0 L 0.25 0 L 0.25 0.25 L 0 0.25 L 0 0 Z" pathEditMode="relative" ptsTypes="">
                                      <p:cBhvr>
                                        <p:cTn id="15" dur="2000" fill="hold"/>
                                        <p:tgtEl>
                                          <p:spTgt spid="4"/>
                                        </p:tgtEl>
                                        <p:attrNameLst>
                                          <p:attrName>ppt_x</p:attrName>
                                          <p:attrName>ppt_y</p:attrName>
                                        </p:attrNameLst>
                                      </p:cBhvr>
                                    </p:animMotion>
                                  </p:childTnLst>
                                </p:cTn>
                              </p:par>
                            </p:childTnLst>
                          </p:cTn>
                        </p:par>
                      </p:childTnLst>
                    </p:cTn>
                  </p:par>
                  <p:par>
                    <p:cTn id="16" fill="hold">
                      <p:stCondLst>
                        <p:cond delay="indefinite"/>
                      </p:stCondLst>
                      <p:childTnLst>
                        <p:par>
                          <p:cTn id="17" fill="hold">
                            <p:stCondLst>
                              <p:cond delay="0"/>
                            </p:stCondLst>
                            <p:childTnLst>
                              <p:par>
                                <p:cTn id="18" presetID="18" presetClass="path" presetSubtype="0" accel="50000" decel="50000" fill="hold" nodeType="clickEffect">
                                  <p:stCondLst>
                                    <p:cond delay="0"/>
                                  </p:stCondLst>
                                  <p:childTnLst>
                                    <p:animMotion origin="layout" path="M 0 0 C 0.001 0.034 0.011 0.065 0.028 0.085 C 0.028 0.086 0.055 0.113 0.055 0.112 C 0.07 0.127 0.079 0.148 0.079 0.17 C 0.079 0.214 0.044 0.249 0 0.25 C -0.044 0.249 -0.079 0.214 -0.079 0.17 C -0.079 0.148 -0.07 0.127 -0.055 0.112 C -0.055 0.113 -0.028 0.086 -0.028 0.085 C -0.011 0.065 -0.001 0.034 0 0 Z" pathEditMode="relative" ptsTypes="">
                                      <p:cBhvr>
                                        <p:cTn id="19"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extBox 2"/>
          <p:cNvSpPr txBox="1"/>
          <p:nvPr/>
        </p:nvSpPr>
        <p:spPr>
          <a:xfrm>
            <a:off x="3928280" y="2390329"/>
            <a:ext cx="6191080" cy="1846659"/>
          </a:xfrm>
          <a:prstGeom prst="rect">
            <a:avLst/>
          </a:prstGeom>
          <a:noFill/>
        </p:spPr>
        <p:txBody>
          <a:bodyPr wrap="square" rtlCol="0">
            <a:spAutoFit/>
          </a:bodyPr>
          <a:lstStyle/>
          <a:p>
            <a:r>
              <a:rPr lang="bn-IN" sz="5400" b="1" u="sng" dirty="0" smtClean="0">
                <a:solidFill>
                  <a:srgbClr val="FF0000"/>
                </a:solidFill>
                <a:latin typeface="NikoshBAN" panose="02000000000000000000" pitchFamily="2" charset="0"/>
                <a:cs typeface="NikoshBAN" panose="02000000000000000000" pitchFamily="2" charset="0"/>
              </a:rPr>
              <a:t>তাহলে আজকের পাঠ</a:t>
            </a:r>
          </a:p>
          <a:p>
            <a:pPr algn="ctr"/>
            <a:r>
              <a:rPr lang="bn-IN" sz="6000" b="1" dirty="0" smtClean="0">
                <a:solidFill>
                  <a:srgbClr val="00B050"/>
                </a:solidFill>
                <a:latin typeface="NikoshBAN" panose="02000000000000000000" pitchFamily="2" charset="0"/>
                <a:cs typeface="NikoshBAN" panose="02000000000000000000" pitchFamily="2" charset="0"/>
              </a:rPr>
              <a:t>“ স্প্রেডশিট”  </a:t>
            </a:r>
            <a:endParaRPr lang="en-US" sz="6000" b="1"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94445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1310185" y="54592"/>
            <a:ext cx="10495127" cy="6277970"/>
          </a:xfrm>
          <a:prstGeom prst="bevel">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148920" y="423081"/>
            <a:ext cx="3698543" cy="1015663"/>
          </a:xfrm>
          <a:prstGeom prst="rect">
            <a:avLst/>
          </a:prstGeom>
          <a:solidFill>
            <a:schemeClr val="accent3">
              <a:lumMod val="40000"/>
              <a:lumOff val="60000"/>
            </a:schemeClr>
          </a:solidFill>
        </p:spPr>
        <p:txBody>
          <a:bodyPr wrap="square" rtlCol="0">
            <a:spAutoFit/>
          </a:bodyPr>
          <a:lstStyle/>
          <a:p>
            <a:pPr algn="ctr"/>
            <a:r>
              <a:rPr lang="bn-IN" sz="6000" b="1" dirty="0" smtClean="0">
                <a:latin typeface="NikoshBAN" panose="02000000000000000000" pitchFamily="2" charset="0"/>
                <a:cs typeface="NikoshBAN" panose="02000000000000000000" pitchFamily="2" charset="0"/>
              </a:rPr>
              <a:t>শিখনফল ;</a:t>
            </a:r>
            <a:r>
              <a:rPr lang="bn-IN" sz="6000" dirty="0" smtClean="0">
                <a:latin typeface="NikoshBAN" panose="02000000000000000000" pitchFamily="2" charset="0"/>
                <a:cs typeface="NikoshBAN" panose="02000000000000000000" pitchFamily="2" charset="0"/>
              </a:rPr>
              <a:t>-</a:t>
            </a:r>
            <a:endParaRPr lang="en-US" sz="6000" dirty="0">
              <a:latin typeface="NikoshBAN" panose="02000000000000000000" pitchFamily="2" charset="0"/>
              <a:cs typeface="NikoshBAN" panose="02000000000000000000" pitchFamily="2" charset="0"/>
            </a:endParaRPr>
          </a:p>
        </p:txBody>
      </p:sp>
      <p:sp>
        <p:nvSpPr>
          <p:cNvPr id="4" name="TextBox 3"/>
          <p:cNvSpPr txBox="1"/>
          <p:nvPr/>
        </p:nvSpPr>
        <p:spPr>
          <a:xfrm>
            <a:off x="2231407" y="1624085"/>
            <a:ext cx="4899547" cy="707886"/>
          </a:xfrm>
          <a:prstGeom prst="rect">
            <a:avLst/>
          </a:prstGeom>
          <a:solidFill>
            <a:schemeClr val="accent1">
              <a:lumMod val="20000"/>
              <a:lumOff val="80000"/>
            </a:schemeClr>
          </a:solidFill>
        </p:spPr>
        <p:txBody>
          <a:bodyPr wrap="square" rtlCol="0">
            <a:spAutoFit/>
          </a:bodyPr>
          <a:lstStyle/>
          <a:p>
            <a:r>
              <a:rPr lang="bn-IN" sz="4000" dirty="0" smtClean="0">
                <a:latin typeface="NikoshBAN" panose="02000000000000000000" pitchFamily="2" charset="0"/>
                <a:cs typeface="NikoshBAN" panose="02000000000000000000" pitchFamily="2" charset="0"/>
              </a:rPr>
              <a:t>এই পাঠ শেষে -----</a:t>
            </a:r>
            <a:endParaRPr lang="en-US" sz="4000" dirty="0">
              <a:latin typeface="NikoshBAN" panose="02000000000000000000" pitchFamily="2" charset="0"/>
              <a:cs typeface="NikoshBAN" panose="02000000000000000000" pitchFamily="2" charset="0"/>
            </a:endParaRPr>
          </a:p>
        </p:txBody>
      </p:sp>
      <p:sp>
        <p:nvSpPr>
          <p:cNvPr id="5" name="TextBox 4"/>
          <p:cNvSpPr txBox="1"/>
          <p:nvPr/>
        </p:nvSpPr>
        <p:spPr>
          <a:xfrm>
            <a:off x="2231407" y="2517312"/>
            <a:ext cx="9041641" cy="2862322"/>
          </a:xfrm>
          <a:prstGeom prst="rect">
            <a:avLst/>
          </a:prstGeom>
          <a:solidFill>
            <a:srgbClr val="00B050"/>
          </a:solidFill>
        </p:spPr>
        <p:txBody>
          <a:bodyPr wrap="square" rtlCol="0">
            <a:spAutoFit/>
          </a:bodyPr>
          <a:lstStyle/>
          <a:p>
            <a:endParaRPr lang="bn-IN" sz="3600" dirty="0" smtClean="0">
              <a:latin typeface="NikoshBAN" panose="02000000000000000000" pitchFamily="2" charset="0"/>
              <a:cs typeface="NikoshBAN" panose="02000000000000000000" pitchFamily="2" charset="0"/>
            </a:endParaRPr>
          </a:p>
          <a:p>
            <a:r>
              <a:rPr lang="en-US" sz="3600" dirty="0" smtClean="0">
                <a:solidFill>
                  <a:schemeClr val="bg1"/>
                </a:solidFill>
                <a:latin typeface="NikoshBAN" panose="02000000000000000000" pitchFamily="2" charset="0"/>
                <a:cs typeface="NikoshBAN" panose="02000000000000000000" pitchFamily="2" charset="0"/>
              </a:rPr>
              <a:t>১।</a:t>
            </a:r>
            <a:r>
              <a:rPr lang="bn-IN" sz="3600" dirty="0" smtClean="0">
                <a:solidFill>
                  <a:schemeClr val="bg1"/>
                </a:solidFill>
                <a:latin typeface="NikoshBAN" panose="02000000000000000000" pitchFamily="2" charset="0"/>
                <a:cs typeface="NikoshBAN" panose="02000000000000000000" pitchFamily="2" charset="0"/>
              </a:rPr>
              <a:t> অ্যাবাকাস ,ক্যালকুলেটর,আবিস্কারের কথা বলতে পারবে ।</a:t>
            </a:r>
          </a:p>
          <a:p>
            <a:r>
              <a:rPr lang="en-US" sz="3600" dirty="0" smtClean="0">
                <a:solidFill>
                  <a:schemeClr val="bg1"/>
                </a:solidFill>
                <a:latin typeface="NikoshBAN" panose="02000000000000000000" pitchFamily="2" charset="0"/>
                <a:cs typeface="NikoshBAN" panose="02000000000000000000" pitchFamily="2" charset="0"/>
              </a:rPr>
              <a:t>২।</a:t>
            </a:r>
            <a:r>
              <a:rPr lang="bn-IN" sz="3600" dirty="0" smtClean="0">
                <a:solidFill>
                  <a:schemeClr val="bg1"/>
                </a:solidFill>
                <a:latin typeface="NikoshBAN" panose="02000000000000000000" pitchFamily="2" charset="0"/>
                <a:cs typeface="NikoshBAN" panose="02000000000000000000" pitchFamily="2" charset="0"/>
              </a:rPr>
              <a:t>স্প্রেডশিটের ধারণা লাভ করবে ।</a:t>
            </a:r>
          </a:p>
          <a:p>
            <a:r>
              <a:rPr lang="en-US" sz="3600" dirty="0" smtClean="0">
                <a:solidFill>
                  <a:schemeClr val="bg1"/>
                </a:solidFill>
                <a:latin typeface="NikoshBAN" panose="02000000000000000000" pitchFamily="2" charset="0"/>
                <a:cs typeface="NikoshBAN" panose="02000000000000000000" pitchFamily="2" charset="0"/>
              </a:rPr>
              <a:t>৩।</a:t>
            </a:r>
            <a:r>
              <a:rPr lang="bn-IN" sz="3600" dirty="0" smtClean="0">
                <a:solidFill>
                  <a:schemeClr val="bg1"/>
                </a:solidFill>
                <a:latin typeface="NikoshBAN" panose="02000000000000000000" pitchFamily="2" charset="0"/>
                <a:cs typeface="NikoshBAN" panose="02000000000000000000" pitchFamily="2" charset="0"/>
              </a:rPr>
              <a:t>স্প্রেডশিট প্রোগ্রাম কী – তা লিখতে পারবে ।</a:t>
            </a:r>
          </a:p>
          <a:p>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9950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29840" y="2482271"/>
            <a:ext cx="6659880" cy="3523987"/>
          </a:xfrm>
          <a:prstGeom prst="rect">
            <a:avLst/>
          </a:prstGeom>
        </p:spPr>
      </p:pic>
      <p:sp>
        <p:nvSpPr>
          <p:cNvPr id="3" name="TextBox 2"/>
          <p:cNvSpPr txBox="1"/>
          <p:nvPr/>
        </p:nvSpPr>
        <p:spPr>
          <a:xfrm>
            <a:off x="2852381" y="270226"/>
            <a:ext cx="4904779" cy="1661993"/>
          </a:xfrm>
          <a:prstGeom prst="rect">
            <a:avLst/>
          </a:prstGeom>
          <a:noFill/>
        </p:spPr>
        <p:txBody>
          <a:bodyPr wrap="square" rtlCol="0">
            <a:spAutoFit/>
          </a:bodyPr>
          <a:lstStyle/>
          <a:p>
            <a:r>
              <a:rPr lang="bn-IN" sz="5400" b="1" u="sng" dirty="0" smtClean="0">
                <a:solidFill>
                  <a:srgbClr val="00B050"/>
                </a:solidFill>
                <a:latin typeface="NikoshBAN" panose="02000000000000000000" pitchFamily="2" charset="0"/>
                <a:cs typeface="NikoshBAN" panose="02000000000000000000" pitchFamily="2" charset="0"/>
              </a:rPr>
              <a:t>অ্যাবাকাস কি </a:t>
            </a:r>
            <a:r>
              <a:rPr lang="bn-IN" sz="5400" u="sng" dirty="0" smtClean="0">
                <a:solidFill>
                  <a:srgbClr val="00B050"/>
                </a:solidFill>
                <a:latin typeface="NikoshBAN" panose="02000000000000000000" pitchFamily="2" charset="0"/>
                <a:cs typeface="NikoshBAN" panose="02000000000000000000" pitchFamily="2" charset="0"/>
              </a:rPr>
              <a:t>--- </a:t>
            </a:r>
            <a:r>
              <a:rPr lang="bn-IN" sz="4800" b="1" u="sng" dirty="0" smtClean="0">
                <a:solidFill>
                  <a:schemeClr val="bg1"/>
                </a:solidFill>
                <a:latin typeface="NikoshBAN" panose="02000000000000000000" pitchFamily="2" charset="0"/>
                <a:cs typeface="NikoshBAN" panose="02000000000000000000" pitchFamily="2" charset="0"/>
              </a:rPr>
              <a:t>গণনাযন্ত্র । আদিকালের ।</a:t>
            </a:r>
            <a:endParaRPr lang="en-US" sz="4800" b="1" u="sng"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81944054"/>
      </p:ext>
    </p:extLst>
  </p:cSld>
  <p:clrMapOvr>
    <a:masterClrMapping/>
  </p:clrMapOvr>
  <p:transition spd="slow">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520" y="161003"/>
            <a:ext cx="11551920" cy="6986528"/>
          </a:xfrm>
          <a:prstGeom prst="rect">
            <a:avLst/>
          </a:prstGeom>
        </p:spPr>
        <p:txBody>
          <a:bodyPr wrap="square">
            <a:spAutoFit/>
          </a:bodyPr>
          <a:lstStyle/>
          <a:p>
            <a:r>
              <a:rPr lang="as-IN" sz="3200" b="1" dirty="0"/>
              <a:t>অ্যাবাকাস</a:t>
            </a:r>
            <a:r>
              <a:rPr lang="as-IN" sz="3200" dirty="0"/>
              <a:t> পাটিগাণিতিক গণনা সম্পাদনের একটি প্রাচীন যন্ত্র, যাতে একটি কাঠের ফ্রেমের বসানো তারে লাগানো গুটি উপরে নিচে সরিয়ে গণনা করা হয়।</a:t>
            </a:r>
            <a:r>
              <a:rPr lang="as-IN" sz="3200" baseline="30000" dirty="0">
                <a:hlinkClick r:id="rId2"/>
              </a:rPr>
              <a:t>[১]</a:t>
            </a:r>
            <a:r>
              <a:rPr lang="as-IN" sz="3200" dirty="0"/>
              <a:t> ফ্রেমে বসানো একটি তারের উপর গুটিগুলি বসানো থাকে। তারগুলির সাথে লম্বভাবে একটি আড়াআড়ি দণ্ড থাকে যা গুটিগুলিকে দুইভাগে ভাগ করে। </a:t>
            </a:r>
          </a:p>
          <a:p>
            <a:r>
              <a:rPr lang="as-IN" sz="3200" dirty="0"/>
              <a:t>প্রতিটি তার দশমিক ব্যবস্থার একটি ঘর নির্দেশ করে। সবচেয়ে ডানদিকের তারটি হল এককের ঘর। তার বামপাশেরটি হল দশকের ঘর, ইত্যাদি। প্রতিটি তারে আড়াআড়ি দণ্ডের নিচে পাঁচটি গুটি থাকে, যা এক একক নির্দেশ করে। আড়াআড়ি দণ্ডের উপরে অবস্থিত তারে দুইটি গুটি থাকে, যেগুলির প্রতিটি পাঁচ একক নির্দেশ করে। উদাহরণস্বরূপ, দশকের ঘরে নিচের পাঁচটি গুটির প্রতিটি ১০ নির্দেশ করে এবং উপরের দুইটি গুটি প্রতিটি ৫০ নির্দেশ করে। যে গুটিগুলিকে কোন সংখ্যার অংশ হিসেবে গণ্য করা হবে, সেগুলিকে আড়াআড়ি দণ্ডের উপরে বসানো হয়। </a:t>
            </a:r>
          </a:p>
        </p:txBody>
      </p:sp>
    </p:spTree>
    <p:extLst>
      <p:ext uri="{BB962C8B-B14F-4D97-AF65-F5344CB8AC3E}">
        <p14:creationId xmlns:p14="http://schemas.microsoft.com/office/powerpoint/2010/main" val="3569567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424" y="1088195"/>
            <a:ext cx="4289023" cy="4289023"/>
          </a:xfrm>
          <a:prstGeom prst="rect">
            <a:avLst/>
          </a:prstGeom>
        </p:spPr>
      </p:pic>
      <p:sp>
        <p:nvSpPr>
          <p:cNvPr id="3" name="Left Arrow Callout 2"/>
          <p:cNvSpPr/>
          <p:nvPr/>
        </p:nvSpPr>
        <p:spPr>
          <a:xfrm>
            <a:off x="3630304" y="928048"/>
            <a:ext cx="8434318" cy="4449170"/>
          </a:xfrm>
          <a:prstGeom prst="leftArrowCallou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673755" y="1487606"/>
            <a:ext cx="5390867" cy="3416320"/>
          </a:xfrm>
          <a:prstGeom prst="rect">
            <a:avLst/>
          </a:prstGeom>
          <a:solidFill>
            <a:schemeClr val="accent1">
              <a:lumMod val="60000"/>
              <a:lumOff val="40000"/>
            </a:schemeClr>
          </a:solidFill>
        </p:spPr>
        <p:txBody>
          <a:bodyPr wrap="square" rtlCol="0">
            <a:spAutoFit/>
          </a:bodyPr>
          <a:lstStyle/>
          <a:p>
            <a:endParaRPr lang="bn-IN" sz="3600" dirty="0" smtClean="0">
              <a:latin typeface="NikoshBAN" panose="02000000000000000000" pitchFamily="2" charset="0"/>
              <a:cs typeface="NikoshBAN" panose="02000000000000000000" pitchFamily="2" charset="0"/>
            </a:endParaRPr>
          </a:p>
          <a:p>
            <a:r>
              <a:rPr lang="bn-IN" sz="3600" dirty="0" smtClean="0">
                <a:latin typeface="NikoshBAN" panose="02000000000000000000" pitchFamily="2" charset="0"/>
                <a:cs typeface="NikoshBAN" panose="02000000000000000000" pitchFamily="2" charset="0"/>
              </a:rPr>
              <a:t>প্রযুক্তিগত বিকাশে ক্যালকুলেটরের </a:t>
            </a:r>
          </a:p>
          <a:p>
            <a:r>
              <a:rPr lang="bn-IN" sz="3600" dirty="0" smtClean="0">
                <a:latin typeface="NikoshBAN" panose="02000000000000000000" pitchFamily="2" charset="0"/>
                <a:cs typeface="NikoshBAN" panose="02000000000000000000" pitchFamily="2" charset="0"/>
              </a:rPr>
              <a:t>আবিস্কার মানুষকে হিসাবের ক্ষেত্রে কিছুটা স্বস্তি দেয় কারণ অনেক বড় বড় অংকের হিসাব করা যায় ।</a:t>
            </a:r>
          </a:p>
          <a:p>
            <a:r>
              <a:rPr lang="bn-IN" sz="3600" dirty="0" smtClean="0">
                <a:latin typeface="NikoshBAN" panose="02000000000000000000" pitchFamily="2" charset="0"/>
                <a:cs typeface="NikoshBAN" panose="02000000000000000000" pitchFamily="2" charset="0"/>
              </a:rPr>
              <a:t>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283804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path" presetSubtype="0" accel="50000" decel="50000" fill="hold" nodeType="clickEffect">
                                  <p:stCondLst>
                                    <p:cond delay="0"/>
                                  </p:stCondLst>
                                  <p:childTnLst>
                                    <p:animMotion origin="layout" path="M 0 0 L 0.125 0 C 0.181 0 0.25 0.069 0.25 0.125 L 0.25 0.25 E"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366" y="516625"/>
            <a:ext cx="4655382" cy="3550408"/>
          </a:xfrm>
          <a:prstGeom prst="rect">
            <a:avLst/>
          </a:prstGeom>
          <a:ln w="228600" cap="sq" cmpd="thickThin">
            <a:solidFill>
              <a:schemeClr val="accent2"/>
            </a:solidFill>
            <a:prstDash val="solid"/>
            <a:miter lim="800000"/>
          </a:ln>
          <a:effectLst>
            <a:innerShdw blurRad="76200">
              <a:srgbClr val="000000"/>
            </a:innerShdw>
          </a:effec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43151" y="409009"/>
            <a:ext cx="4965814" cy="3658024"/>
          </a:xfrm>
          <a:prstGeom prst="rect">
            <a:avLst/>
          </a:prstGeom>
          <a:ln w="228600" cap="sq" cmpd="thickThin">
            <a:solidFill>
              <a:srgbClr val="000000"/>
            </a:solidFill>
            <a:prstDash val="solid"/>
            <a:miter lim="800000"/>
          </a:ln>
          <a:effectLst>
            <a:innerShdw blurRad="76200">
              <a:srgbClr val="000000"/>
            </a:innerShdw>
          </a:effectLst>
        </p:spPr>
      </p:pic>
      <p:sp>
        <p:nvSpPr>
          <p:cNvPr id="4" name="Rectangle 3"/>
          <p:cNvSpPr/>
          <p:nvPr/>
        </p:nvSpPr>
        <p:spPr>
          <a:xfrm>
            <a:off x="0" y="4585647"/>
            <a:ext cx="11996382" cy="2088107"/>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380365" y="3051370"/>
            <a:ext cx="2485390" cy="1015663"/>
          </a:xfrm>
          <a:prstGeom prst="rect">
            <a:avLst/>
          </a:prstGeom>
          <a:solidFill>
            <a:schemeClr val="accent2">
              <a:lumMod val="20000"/>
              <a:lumOff val="80000"/>
            </a:schemeClr>
          </a:solidFill>
        </p:spPr>
        <p:txBody>
          <a:bodyPr wrap="square" rtlCol="0">
            <a:spAutoFit/>
          </a:bodyPr>
          <a:lstStyle/>
          <a:p>
            <a:r>
              <a:rPr lang="bn-IN" dirty="0" smtClean="0">
                <a:latin typeface="NikoshBAN" panose="02000000000000000000" pitchFamily="2" charset="0"/>
                <a:cs typeface="NikoshBAN" panose="02000000000000000000" pitchFamily="2" charset="0"/>
              </a:rPr>
              <a:t> </a:t>
            </a:r>
            <a:r>
              <a:rPr lang="bn-IN" sz="6000" dirty="0" smtClean="0">
                <a:latin typeface="NikoshBAN" panose="02000000000000000000" pitchFamily="2" charset="0"/>
                <a:cs typeface="NikoshBAN" panose="02000000000000000000" pitchFamily="2" charset="0"/>
              </a:rPr>
              <a:t>এনিয়াক</a:t>
            </a:r>
            <a:endParaRPr lang="en-US" sz="6000" dirty="0">
              <a:latin typeface="NikoshBAN" panose="02000000000000000000" pitchFamily="2" charset="0"/>
              <a:cs typeface="NikoshBAN" panose="02000000000000000000" pitchFamily="2" charset="0"/>
            </a:endParaRPr>
          </a:p>
        </p:txBody>
      </p:sp>
      <p:sp>
        <p:nvSpPr>
          <p:cNvPr id="6" name="TextBox 5"/>
          <p:cNvSpPr txBox="1"/>
          <p:nvPr/>
        </p:nvSpPr>
        <p:spPr>
          <a:xfrm>
            <a:off x="682387" y="4995081"/>
            <a:ext cx="10549719" cy="1754326"/>
          </a:xfrm>
          <a:prstGeom prst="rect">
            <a:avLst/>
          </a:prstGeom>
          <a:noFill/>
        </p:spPr>
        <p:txBody>
          <a:bodyPr wrap="square" rtlCol="0">
            <a:spAutoFit/>
          </a:bodyPr>
          <a:lstStyle/>
          <a:p>
            <a:r>
              <a:rPr lang="bn-IN" sz="5400" dirty="0" smtClean="0">
                <a:solidFill>
                  <a:srgbClr val="FF0000"/>
                </a:solidFill>
                <a:latin typeface="NikoshBAN" panose="02000000000000000000" pitchFamily="2" charset="0"/>
                <a:cs typeface="NikoshBAN" panose="02000000000000000000" pitchFamily="2" charset="0"/>
              </a:rPr>
              <a:t>এনিয়াক হলো বিশ্বের প্রথম কম্পিউটার । তারপর এলো ডেক্সটপ </a:t>
            </a:r>
            <a:r>
              <a:rPr lang="en-US" sz="5400" dirty="0" smtClean="0">
                <a:solidFill>
                  <a:srgbClr val="FF0000"/>
                </a:solidFill>
                <a:latin typeface="NikoshBAN" panose="02000000000000000000" pitchFamily="2" charset="0"/>
                <a:cs typeface="NikoshBAN" panose="02000000000000000000" pitchFamily="2" charset="0"/>
              </a:rPr>
              <a:t>.</a:t>
            </a:r>
            <a:endParaRPr lang="en-US" sz="5400"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574789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279</TotalTime>
  <Words>364</Words>
  <Application>Microsoft Office PowerPoint</Application>
  <PresentationFormat>Widescreen</PresentationFormat>
  <Paragraphs>42</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NikoshBAN</vt:lpstr>
      <vt:lpstr>solaimanlipi</vt:lpstr>
      <vt:lpstr>times new roman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Tamanna Ashrafy</dc:creator>
  <cp:lastModifiedBy>STUDIO SLUTION</cp:lastModifiedBy>
  <cp:revision>51</cp:revision>
  <dcterms:created xsi:type="dcterms:W3CDTF">2020-09-21T12:16:30Z</dcterms:created>
  <dcterms:modified xsi:type="dcterms:W3CDTF">2020-10-13T11:49:53Z</dcterms:modified>
</cp:coreProperties>
</file>