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sldIdLst>
    <p:sldId id="256" r:id="rId6"/>
    <p:sldId id="307" r:id="rId7"/>
    <p:sldId id="258" r:id="rId8"/>
    <p:sldId id="259" r:id="rId9"/>
    <p:sldId id="312" r:id="rId10"/>
    <p:sldId id="260" r:id="rId11"/>
    <p:sldId id="308" r:id="rId12"/>
    <p:sldId id="309" r:id="rId13"/>
    <p:sldId id="263" r:id="rId14"/>
    <p:sldId id="266" r:id="rId15"/>
    <p:sldId id="267" r:id="rId16"/>
    <p:sldId id="295" r:id="rId17"/>
    <p:sldId id="268" r:id="rId18"/>
    <p:sldId id="269" r:id="rId19"/>
    <p:sldId id="270" r:id="rId20"/>
    <p:sldId id="310" r:id="rId21"/>
    <p:sldId id="306" r:id="rId22"/>
    <p:sldId id="272" r:id="rId23"/>
    <p:sldId id="273" r:id="rId24"/>
    <p:sldId id="311" r:id="rId25"/>
    <p:sldId id="305" r:id="rId26"/>
    <p:sldId id="277" r:id="rId27"/>
    <p:sldId id="278" r:id="rId28"/>
    <p:sldId id="279" r:id="rId29"/>
    <p:sldId id="293" r:id="rId30"/>
    <p:sldId id="296" r:id="rId31"/>
    <p:sldId id="297" r:id="rId32"/>
    <p:sldId id="298" r:id="rId33"/>
    <p:sldId id="299" r:id="rId34"/>
    <p:sldId id="300" r:id="rId35"/>
    <p:sldId id="301" r:id="rId36"/>
    <p:sldId id="302" r:id="rId37"/>
    <p:sldId id="303" r:id="rId38"/>
    <p:sldId id="288" r:id="rId39"/>
    <p:sldId id="29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13-Oct-20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13-Oct-20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13-Oct-20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13-Oct-20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44199601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13-Oct-20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91327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13-Oct-20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4477938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13-Oct-20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55422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13-Oct-20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114328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13-Oct-20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44676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13-Oct-20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81940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13-Oct-20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52186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13-Oct-20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13-Oct-20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517575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13-Oct-20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47935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13-Oct-20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106217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13-Oct-20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859793720"/>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13-Oct-20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66448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13-Oct-20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85694218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13-Oct-20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35767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13-Oct-20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484321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13-Oct-20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916531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13-Oct-20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8901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13-Oct-20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13-Oct-20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7887399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13-Oct-20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4242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13-Oct-20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02018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13-Oct-20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015148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13-Oct-20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667526845"/>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13-Oct-20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49408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13-Oct-20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377280310"/>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13-Oct-20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516628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13-Oct-20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658029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13-Oct-20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65019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13-Oct-20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13-Oct-20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445595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13-Oct-20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592826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13-Oct-20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40404650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13-Oct-20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5796807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13-Oct-20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460221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13-Oct-20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266411609"/>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13-Oct-20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920131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13-Oct-20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50458137"/>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13-Oct-20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370862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13-Oct-20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71655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13-Oct-20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13-Oct-20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699877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13-Oct-20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824776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13-Oct-20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255846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13-Oct-20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9538025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13-Oct-20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3411214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13-Oct-20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78437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13-Oct-20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13-Oct-20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13-Oct-20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13-Oct-20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13-Oct-20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13-Oct-20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4522738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13-Oct-20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1967483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13-Oct-20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3043620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13-Oct-20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20313671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17.wm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mdorhelal@gmail.com" TargetMode="Externa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17.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image" Target="../media/image17.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image" Target="../media/image17.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rysanthemum.jpg"/>
          <p:cNvPicPr>
            <a:picLocks noGrp="1" noChangeAspect="1"/>
          </p:cNvPicPr>
          <p:nvPr>
            <p:ph idx="1"/>
          </p:nvPr>
        </p:nvPicPr>
        <p:blipFill>
          <a:blip r:embed="rId2"/>
          <a:stretch>
            <a:fillRect/>
          </a:stretch>
        </p:blipFill>
        <p:spPr>
          <a:xfrm>
            <a:off x="5867400" y="2209800"/>
            <a:ext cx="1226776" cy="2759190"/>
          </a:xfrm>
        </p:spPr>
      </p:pic>
      <p:sp>
        <p:nvSpPr>
          <p:cNvPr id="2" name="Title 1"/>
          <p:cNvSpPr>
            <a:spLocks noGrp="1"/>
          </p:cNvSpPr>
          <p:nvPr>
            <p:ph type="title"/>
          </p:nvPr>
        </p:nvSpPr>
        <p:spPr>
          <a:xfrm>
            <a:off x="1981200" y="457200"/>
            <a:ext cx="5334000" cy="1143000"/>
          </a:xfrm>
        </p:spPr>
        <p:txBody>
          <a:bodyPr/>
          <a:lstStyle/>
          <a:p>
            <a:pPr algn="ctr"/>
            <a:r>
              <a:rPr lang="bn-BD" dirty="0" smtClean="0">
                <a:latin typeface="Nikosh" pitchFamily="2" charset="0"/>
                <a:cs typeface="Nikosh" pitchFamily="2" charset="0"/>
              </a:rPr>
              <a:t>       </a:t>
            </a:r>
            <a:r>
              <a:rPr lang="en-US" dirty="0" smtClean="0">
                <a:latin typeface="Nikosh" pitchFamily="2" charset="0"/>
                <a:cs typeface="Nikosh" pitchFamily="2" charset="0"/>
              </a:rPr>
              <a:t> </a:t>
            </a:r>
            <a:r>
              <a:rPr lang="bn-BD" dirty="0" smtClean="0">
                <a:latin typeface="Nikosh" pitchFamily="2" charset="0"/>
                <a:cs typeface="Nikosh" pitchFamily="2" charset="0"/>
              </a:rPr>
              <a:t>শুভেচ্ছা/ স্বাগতম</a:t>
            </a:r>
            <a:endParaRPr lang="en-US" dirty="0">
              <a:latin typeface="Nikosh" pitchFamily="2" charset="0"/>
              <a:cs typeface="Nikosh" pitchFamily="2" charset="0"/>
            </a:endParaRPr>
          </a:p>
        </p:txBody>
      </p:sp>
      <p:pic>
        <p:nvPicPr>
          <p:cNvPr id="5" name="Content Placeholder 3"/>
          <p:cNvPicPr>
            <a:picLocks noChangeAspect="1"/>
          </p:cNvPicPr>
          <p:nvPr/>
        </p:nvPicPr>
        <p:blipFill>
          <a:blip r:embed="rId3"/>
          <a:stretch>
            <a:fillRect/>
          </a:stretch>
        </p:blipFill>
        <p:spPr>
          <a:xfrm>
            <a:off x="1371600" y="2133600"/>
            <a:ext cx="6477000" cy="3908294"/>
          </a:xfrm>
          <a:prstGeom prst="rect">
            <a:avLst/>
          </a:prstGeom>
        </p:spPr>
      </p:pic>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banga111234.jpg"/>
          <p:cNvPicPr>
            <a:picLocks noGrp="1" noChangeAspect="1"/>
          </p:cNvPicPr>
          <p:nvPr>
            <p:ph idx="1"/>
          </p:nvPr>
        </p:nvPicPr>
        <p:blipFill>
          <a:blip r:embed="rId2"/>
          <a:stretch>
            <a:fillRect/>
          </a:stretch>
        </p:blipFill>
        <p:spPr>
          <a:xfrm>
            <a:off x="457200" y="2438400"/>
            <a:ext cx="3294993" cy="3733800"/>
          </a:xfrm>
        </p:spPr>
      </p:pic>
      <p:sp>
        <p:nvSpPr>
          <p:cNvPr id="2" name="Title 1"/>
          <p:cNvSpPr>
            <a:spLocks noGrp="1"/>
          </p:cNvSpPr>
          <p:nvPr>
            <p:ph type="title"/>
          </p:nvPr>
        </p:nvSpPr>
        <p:spPr>
          <a:xfrm>
            <a:off x="1219200" y="274638"/>
            <a:ext cx="6477000" cy="1143000"/>
          </a:xfrm>
        </p:spPr>
        <p:txBody>
          <a:bodyPr/>
          <a:lstStyle/>
          <a:p>
            <a:pPr algn="ctr"/>
            <a:r>
              <a:rPr lang="bn-BD" dirty="0" smtClean="0">
                <a:latin typeface="Nikosh" pitchFamily="2" charset="0"/>
                <a:cs typeface="Nikosh" pitchFamily="2" charset="0"/>
              </a:rPr>
              <a:t>নিচের ছবি গুলি লক্ষ্য করি </a:t>
            </a:r>
            <a:endParaRPr lang="en-US" dirty="0"/>
          </a:p>
        </p:txBody>
      </p:sp>
      <p:pic>
        <p:nvPicPr>
          <p:cNvPr id="5" name="Content Placeholder 3" descr="abdus-salam.gif"/>
          <p:cNvPicPr>
            <a:picLocks noChangeAspect="1"/>
          </p:cNvPicPr>
          <p:nvPr/>
        </p:nvPicPr>
        <p:blipFill>
          <a:blip r:embed="rId3"/>
          <a:stretch>
            <a:fillRect/>
          </a:stretch>
        </p:blipFill>
        <p:spPr>
          <a:xfrm>
            <a:off x="4495800" y="1828800"/>
            <a:ext cx="3886200" cy="4114800"/>
          </a:xfrm>
          <a:prstGeom prst="rect">
            <a:avLst/>
          </a:prstGeom>
        </p:spPr>
      </p:pic>
      <p:pic>
        <p:nvPicPr>
          <p:cNvPr id="6" name="Picture 5"/>
          <p:cNvPicPr>
            <a:picLocks noChangeAspect="1"/>
          </p:cNvPicPr>
          <p:nvPr/>
        </p:nvPicPr>
        <p:blipFill>
          <a:blip r:embed="rId4"/>
          <a:stretch>
            <a:fillRect/>
          </a:stretch>
        </p:blipFill>
        <p:spPr>
          <a:xfrm>
            <a:off x="4191000" y="1828800"/>
            <a:ext cx="4425203" cy="4343400"/>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2" nodeType="clickEffect">
                                  <p:stCondLst>
                                    <p:cond delay="0"/>
                                  </p:stCondLst>
                                  <p:childTnLst>
                                    <p:animScale>
                                      <p:cBhvr>
                                        <p:cTn id="1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438400"/>
            <a:ext cx="8686800" cy="3352800"/>
          </a:xfrm>
        </p:spPr>
        <p:txBody>
          <a:bodyPr>
            <a:normAutofit/>
          </a:bodyPr>
          <a:lstStyle/>
          <a:p>
            <a:pPr>
              <a:buNone/>
            </a:pPr>
            <a:r>
              <a:rPr lang="bn-BD" sz="3200" dirty="0" smtClean="0">
                <a:latin typeface="Nikosh" pitchFamily="2" charset="0"/>
                <a:cs typeface="Nikosh" pitchFamily="2" charset="0"/>
              </a:rPr>
              <a:t> </a:t>
            </a:r>
            <a:r>
              <a:rPr lang="bn-BD" sz="4000" dirty="0" smtClean="0">
                <a:latin typeface="Nikosh" pitchFamily="2" charset="0"/>
                <a:cs typeface="Nikosh" pitchFamily="2" charset="0"/>
              </a:rPr>
              <a:t>১৯৭২ সালে প্রণীত বাংলাদেশ সংবিধানের প্রকৃতি ও বৈশিষ্ট্য                 </a:t>
            </a:r>
          </a:p>
          <a:p>
            <a:pPr>
              <a:buNone/>
            </a:pPr>
            <a:r>
              <a:rPr lang="bn-BD" sz="4000" dirty="0" smtClean="0">
                <a:latin typeface="Nikosh" pitchFamily="2" charset="0"/>
                <a:cs typeface="Nikosh" pitchFamily="2" charset="0"/>
              </a:rPr>
              <a:t> বাংলাদেশের সংবিধানের প্রস্তাবনা </a:t>
            </a:r>
            <a:endParaRPr lang="en-US" sz="4000" dirty="0" smtClean="0">
              <a:latin typeface="Nikosh" pitchFamily="2" charset="0"/>
              <a:cs typeface="Nikosh" pitchFamily="2" charset="0"/>
            </a:endParaRPr>
          </a:p>
          <a:p>
            <a:pPr>
              <a:buNone/>
            </a:pPr>
            <a:r>
              <a:rPr lang="bn-BD" sz="4000" dirty="0" smtClean="0">
                <a:latin typeface="Nikosh" pitchFamily="2" charset="0"/>
                <a:cs typeface="Nikosh" pitchFamily="2" charset="0"/>
              </a:rPr>
              <a:t> বাংলাদেশের রাষ্ট্র পরিচালনার মুলনীতি  </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sz="2400" dirty="0" smtClean="0">
              <a:latin typeface="Nikosh" pitchFamily="2" charset="0"/>
              <a:cs typeface="Nikosh" pitchFamily="2" charset="0"/>
            </a:endParaRPr>
          </a:p>
          <a:p>
            <a:endParaRPr lang="en-US" dirty="0"/>
          </a:p>
        </p:txBody>
      </p:sp>
      <p:sp>
        <p:nvSpPr>
          <p:cNvPr id="2" name="Title 1"/>
          <p:cNvSpPr>
            <a:spLocks noGrp="1"/>
          </p:cNvSpPr>
          <p:nvPr>
            <p:ph type="title"/>
          </p:nvPr>
        </p:nvSpPr>
        <p:spPr>
          <a:xfrm>
            <a:off x="2667000" y="704088"/>
            <a:ext cx="3352800" cy="1143000"/>
          </a:xfrm>
        </p:spPr>
        <p:txBody>
          <a:bodyPr/>
          <a:lstStyle/>
          <a:p>
            <a:pPr algn="ctr"/>
            <a:r>
              <a:rPr lang="bn-BD" dirty="0" smtClean="0">
                <a:latin typeface="Nikosh" pitchFamily="2" charset="0"/>
                <a:cs typeface="Nikosh" pitchFamily="2" charset="0"/>
              </a:rPr>
              <a:t>   </a:t>
            </a:r>
            <a:r>
              <a:rPr lang="en-US" dirty="0" err="1" smtClean="0">
                <a:latin typeface="Nikosh" pitchFamily="2" charset="0"/>
                <a:cs typeface="Nikosh" pitchFamily="2" charset="0"/>
              </a:rPr>
              <a:t>প্রারম্ভিক</a:t>
            </a:r>
            <a:r>
              <a:rPr lang="en-US" dirty="0" smtClean="0">
                <a:latin typeface="Nikosh" pitchFamily="2" charset="0"/>
                <a:cs typeface="Nikosh" pitchFamily="2" charset="0"/>
              </a:rPr>
              <a:t> </a:t>
            </a:r>
            <a:r>
              <a:rPr lang="en-US" dirty="0" err="1" smtClean="0">
                <a:latin typeface="Nikosh" pitchFamily="2" charset="0"/>
                <a:cs typeface="Nikosh" pitchFamily="2" charset="0"/>
              </a:rPr>
              <a:t>বক্তব্য</a:t>
            </a:r>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1"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ox(in)">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xit" presetSubtype="16" fill="hold" grpId="2" nodeType="clickEffect">
                                  <p:stCondLst>
                                    <p:cond delay="0"/>
                                  </p:stCondLst>
                                  <p:childTnLst>
                                    <p:animEffect transition="out" filter="diamond(in)">
                                      <p:cBhvr>
                                        <p:cTn id="34" dur="2000"/>
                                        <p:tgtEl>
                                          <p:spTgt spid="2"/>
                                        </p:tgtEl>
                                      </p:cBhvr>
                                    </p:animEffect>
                                    <p:set>
                                      <p:cBhvr>
                                        <p:cTn id="35" dur="1" fill="hold">
                                          <p:stCondLst>
                                            <p:cond delay="1999"/>
                                          </p:stCondLst>
                                        </p:cTn>
                                        <p:tgtEl>
                                          <p:spTgt spid="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1"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blinds(horizontal)">
                                      <p:cBhvr>
                                        <p:cTn id="40" dur="500"/>
                                        <p:tgtEl>
                                          <p:spTgt spid="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1"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blinds(horizontal)">
                                      <p:cBhvr>
                                        <p:cTn id="45" dur="500"/>
                                        <p:tgtEl>
                                          <p:spTgt spid="3">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1" nodeType="click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Effect transition="in" filter="blinds(horizontal)">
                                      <p:cBhvr>
                                        <p:cTn id="50" dur="500"/>
                                        <p:tgtEl>
                                          <p:spTgt spid="3">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2" nodeType="clickEffect">
                                  <p:stCondLst>
                                    <p:cond delay="0"/>
                                  </p:stCondLst>
                                  <p:childTnLst>
                                    <p:anim calcmode="lin" valueType="num">
                                      <p:cBhvr additive="base">
                                        <p:cTn id="54"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5" dur="500"/>
                                        <p:tgtEl>
                                          <p:spTgt spid="3">
                                            <p:txEl>
                                              <p:pRg st="0" end="0"/>
                                            </p:txEl>
                                          </p:spTgt>
                                        </p:tgtEl>
                                        <p:attrNameLst>
                                          <p:attrName>ppt_y</p:attrName>
                                        </p:attrNameLst>
                                      </p:cBhvr>
                                      <p:tavLst>
                                        <p:tav tm="0">
                                          <p:val>
                                            <p:strVal val="ppt_y"/>
                                          </p:val>
                                        </p:tav>
                                        <p:tav tm="100000">
                                          <p:val>
                                            <p:strVal val="1+ppt_h/2"/>
                                          </p:val>
                                        </p:tav>
                                      </p:tavLst>
                                    </p:anim>
                                    <p:set>
                                      <p:cBhvr>
                                        <p:cTn id="56"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2" nodeType="clickEffect">
                                  <p:stCondLst>
                                    <p:cond delay="0"/>
                                  </p:stCondLst>
                                  <p:childTnLst>
                                    <p:anim calcmode="lin" valueType="num">
                                      <p:cBhvr additive="base">
                                        <p:cTn id="60"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61" dur="500"/>
                                        <p:tgtEl>
                                          <p:spTgt spid="3">
                                            <p:txEl>
                                              <p:pRg st="1" end="1"/>
                                            </p:txEl>
                                          </p:spTgt>
                                        </p:tgtEl>
                                        <p:attrNameLst>
                                          <p:attrName>ppt_y</p:attrName>
                                        </p:attrNameLst>
                                      </p:cBhvr>
                                      <p:tavLst>
                                        <p:tav tm="0">
                                          <p:val>
                                            <p:strVal val="ppt_y"/>
                                          </p:val>
                                        </p:tav>
                                        <p:tav tm="100000">
                                          <p:val>
                                            <p:strVal val="1+ppt_h/2"/>
                                          </p:val>
                                        </p:tav>
                                      </p:tavLst>
                                    </p:anim>
                                    <p:set>
                                      <p:cBhvr>
                                        <p:cTn id="62"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2" nodeType="clickEffect">
                                  <p:stCondLst>
                                    <p:cond delay="0"/>
                                  </p:stCondLst>
                                  <p:childTnLst>
                                    <p:anim calcmode="lin" valueType="num">
                                      <p:cBhvr additive="base">
                                        <p:cTn id="66"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67" dur="500"/>
                                        <p:tgtEl>
                                          <p:spTgt spid="3">
                                            <p:txEl>
                                              <p:pRg st="2" end="2"/>
                                            </p:txEl>
                                          </p:spTgt>
                                        </p:tgtEl>
                                        <p:attrNameLst>
                                          <p:attrName>ppt_y</p:attrName>
                                        </p:attrNameLst>
                                      </p:cBhvr>
                                      <p:tavLst>
                                        <p:tav tm="0">
                                          <p:val>
                                            <p:strVal val="ppt_y"/>
                                          </p:val>
                                        </p:tav>
                                        <p:tav tm="100000">
                                          <p:val>
                                            <p:strVal val="1+ppt_h/2"/>
                                          </p:val>
                                        </p:tav>
                                      </p:tavLst>
                                    </p:anim>
                                    <p:set>
                                      <p:cBhvr>
                                        <p:cTn id="68"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3" grpId="1" build="p"/>
      <p:bldP spid="3" grpId="2" build="p"/>
      <p:bldP spid="2" grpId="0"/>
      <p:bldP spid="2" grpId="1"/>
      <p:bldP spid="2" grpId="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438400"/>
            <a:ext cx="8839200" cy="2819400"/>
          </a:xfrm>
        </p:spPr>
        <p:txBody>
          <a:bodyPr>
            <a:normAutofit fontScale="85000" lnSpcReduction="20000"/>
          </a:bodyPr>
          <a:lstStyle/>
          <a:p>
            <a:pPr>
              <a:buNone/>
            </a:pPr>
            <a:r>
              <a:rPr lang="bn-BD" sz="2200" dirty="0" smtClean="0">
                <a:latin typeface="Nikosh" pitchFamily="2" charset="0"/>
                <a:cs typeface="Nikosh" pitchFamily="2" charset="0"/>
              </a:rPr>
              <a:t> </a:t>
            </a:r>
            <a:r>
              <a:rPr lang="bn-BD" sz="4000" dirty="0" smtClean="0">
                <a:latin typeface="Nikosh" pitchFamily="2" charset="0"/>
                <a:cs typeface="Nikosh" pitchFamily="2" charset="0"/>
              </a:rPr>
              <a:t>১। ১৯৭২ সালে প্রণীত বাংলাদেশ সংবিধানের প্রকৃতি ও বৈশিষ্ট্য সম্পর্কে বলতে পারবে?                </a:t>
            </a:r>
          </a:p>
          <a:p>
            <a:pPr>
              <a:buNone/>
            </a:pPr>
            <a:r>
              <a:rPr lang="bn-BD" sz="4000" dirty="0" smtClean="0">
                <a:latin typeface="Nikosh" pitchFamily="2" charset="0"/>
                <a:cs typeface="Nikosh" pitchFamily="2" charset="0"/>
              </a:rPr>
              <a:t>২। বাংলাদেশের সংবিধানের প্রস্তাবনা সম্পর্কে বলতে পারবে?</a:t>
            </a:r>
          </a:p>
          <a:p>
            <a:pPr>
              <a:buNone/>
            </a:pPr>
            <a:r>
              <a:rPr lang="bn-BD" sz="4000" dirty="0" smtClean="0">
                <a:latin typeface="Nikosh" pitchFamily="2" charset="0"/>
                <a:cs typeface="Nikosh" pitchFamily="2" charset="0"/>
              </a:rPr>
              <a:t>৩। বাংলাদেশের রাষ্ট্র পরিচালনার মুলনীতি সম্পর্কে বলতে পারবে?</a:t>
            </a:r>
          </a:p>
          <a:p>
            <a:pPr>
              <a:buNone/>
            </a:pPr>
            <a:r>
              <a:rPr lang="bn-BD" sz="2200" dirty="0" smtClean="0">
                <a:latin typeface="Nikosh" pitchFamily="2" charset="0"/>
                <a:cs typeface="Nikosh" pitchFamily="2" charset="0"/>
              </a:rPr>
              <a:t>  </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sz="2400" dirty="0" smtClean="0">
              <a:latin typeface="Nikosh" pitchFamily="2" charset="0"/>
              <a:cs typeface="Nikosh" pitchFamily="2" charset="0"/>
            </a:endParaRPr>
          </a:p>
          <a:p>
            <a:endParaRPr lang="en-US" dirty="0"/>
          </a:p>
        </p:txBody>
      </p:sp>
      <p:sp>
        <p:nvSpPr>
          <p:cNvPr id="2" name="Title 1"/>
          <p:cNvSpPr>
            <a:spLocks noGrp="1"/>
          </p:cNvSpPr>
          <p:nvPr>
            <p:ph type="title"/>
          </p:nvPr>
        </p:nvSpPr>
        <p:spPr>
          <a:xfrm>
            <a:off x="2667000" y="704088"/>
            <a:ext cx="3352800" cy="1143000"/>
          </a:xfrm>
        </p:spPr>
        <p:txBody>
          <a:bodyPr/>
          <a:lstStyle/>
          <a:p>
            <a:pPr algn="ctr"/>
            <a:r>
              <a:rPr lang="bn-BD" dirty="0" smtClean="0">
                <a:latin typeface="Nikosh" pitchFamily="2" charset="0"/>
                <a:cs typeface="Nikosh" pitchFamily="2" charset="0"/>
              </a:rPr>
              <a:t>   শিখন ফল </a:t>
            </a:r>
            <a:endParaRPr lang="en-US" dirty="0">
              <a:latin typeface="Nikosh" pitchFamily="2" charset="0"/>
              <a:cs typeface="Nikosh" pitchFamily="2" charset="0"/>
            </a:endParaRPr>
          </a:p>
        </p:txBody>
      </p:sp>
    </p:spTree>
    <p:extLst>
      <p:ext uri="{BB962C8B-B14F-4D97-AF65-F5344CB8AC3E}">
        <p14:creationId xmlns:p14="http://schemas.microsoft.com/office/powerpoint/2010/main" val="543823647"/>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1"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ox(in)">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xit" presetSubtype="16" fill="hold" grpId="2" nodeType="clickEffect">
                                  <p:stCondLst>
                                    <p:cond delay="0"/>
                                  </p:stCondLst>
                                  <p:childTnLst>
                                    <p:animEffect transition="out" filter="diamond(in)">
                                      <p:cBhvr>
                                        <p:cTn id="40" dur="2000"/>
                                        <p:tgtEl>
                                          <p:spTgt spid="2"/>
                                        </p:tgtEl>
                                      </p:cBhvr>
                                    </p:animEffect>
                                    <p:set>
                                      <p:cBhvr>
                                        <p:cTn id="41" dur="1" fill="hold">
                                          <p:stCondLst>
                                            <p:cond delay="1999"/>
                                          </p:stCondLst>
                                        </p:cTn>
                                        <p:tgtEl>
                                          <p:spTgt spid="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1" nodeType="clickEffect">
                                  <p:stCondLst>
                                    <p:cond delay="0"/>
                                  </p:stCondLst>
                                  <p:childTnLst>
                                    <p:set>
                                      <p:cBhvr>
                                        <p:cTn id="45" dur="1" fill="hold">
                                          <p:stCondLst>
                                            <p:cond delay="0"/>
                                          </p:stCondLst>
                                        </p:cTn>
                                        <p:tgtEl>
                                          <p:spTgt spid="3">
                                            <p:txEl>
                                              <p:pRg st="0" end="0"/>
                                            </p:txEl>
                                          </p:spTgt>
                                        </p:tgtEl>
                                        <p:attrNameLst>
                                          <p:attrName>style.visibility</p:attrName>
                                        </p:attrNameLst>
                                      </p:cBhvr>
                                      <p:to>
                                        <p:strVal val="visible"/>
                                      </p:to>
                                    </p:set>
                                    <p:animEffect transition="in" filter="blinds(horizontal)">
                                      <p:cBhvr>
                                        <p:cTn id="46" dur="500"/>
                                        <p:tgtEl>
                                          <p:spTgt spid="3">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1" nodeType="clickEffect">
                                  <p:stCondLst>
                                    <p:cond delay="0"/>
                                  </p:stCondLst>
                                  <p:childTnLst>
                                    <p:set>
                                      <p:cBhvr>
                                        <p:cTn id="50" dur="1" fill="hold">
                                          <p:stCondLst>
                                            <p:cond delay="0"/>
                                          </p:stCondLst>
                                        </p:cTn>
                                        <p:tgtEl>
                                          <p:spTgt spid="3">
                                            <p:txEl>
                                              <p:pRg st="1" end="1"/>
                                            </p:txEl>
                                          </p:spTgt>
                                        </p:tgtEl>
                                        <p:attrNameLst>
                                          <p:attrName>style.visibility</p:attrName>
                                        </p:attrNameLst>
                                      </p:cBhvr>
                                      <p:to>
                                        <p:strVal val="visible"/>
                                      </p:to>
                                    </p:set>
                                    <p:animEffect transition="in" filter="blinds(horizontal)">
                                      <p:cBhvr>
                                        <p:cTn id="51" dur="500"/>
                                        <p:tgtEl>
                                          <p:spTgt spid="3">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1" nodeType="clickEffect">
                                  <p:stCondLst>
                                    <p:cond delay="0"/>
                                  </p:stCondLst>
                                  <p:childTnLst>
                                    <p:set>
                                      <p:cBhvr>
                                        <p:cTn id="55" dur="1" fill="hold">
                                          <p:stCondLst>
                                            <p:cond delay="0"/>
                                          </p:stCondLst>
                                        </p:cTn>
                                        <p:tgtEl>
                                          <p:spTgt spid="3">
                                            <p:txEl>
                                              <p:pRg st="2" end="2"/>
                                            </p:txEl>
                                          </p:spTgt>
                                        </p:tgtEl>
                                        <p:attrNameLst>
                                          <p:attrName>style.visibility</p:attrName>
                                        </p:attrNameLst>
                                      </p:cBhvr>
                                      <p:to>
                                        <p:strVal val="visible"/>
                                      </p:to>
                                    </p:set>
                                    <p:animEffect transition="in" filter="blinds(horizontal)">
                                      <p:cBhvr>
                                        <p:cTn id="56" dur="500"/>
                                        <p:tgtEl>
                                          <p:spTgt spid="3">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1"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blinds(horizontal)">
                                      <p:cBhvr>
                                        <p:cTn id="61" dur="500"/>
                                        <p:tgtEl>
                                          <p:spTgt spid="3">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grpId="2" nodeType="clickEffect">
                                  <p:stCondLst>
                                    <p:cond delay="0"/>
                                  </p:stCondLst>
                                  <p:childTnLst>
                                    <p:anim calcmode="lin" valueType="num">
                                      <p:cBhvr additive="base">
                                        <p:cTn id="65"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66" dur="500"/>
                                        <p:tgtEl>
                                          <p:spTgt spid="3">
                                            <p:txEl>
                                              <p:pRg st="0" end="0"/>
                                            </p:txEl>
                                          </p:spTgt>
                                        </p:tgtEl>
                                        <p:attrNameLst>
                                          <p:attrName>ppt_y</p:attrName>
                                        </p:attrNameLst>
                                      </p:cBhvr>
                                      <p:tavLst>
                                        <p:tav tm="0">
                                          <p:val>
                                            <p:strVal val="ppt_y"/>
                                          </p:val>
                                        </p:tav>
                                        <p:tav tm="100000">
                                          <p:val>
                                            <p:strVal val="1+ppt_h/2"/>
                                          </p:val>
                                        </p:tav>
                                      </p:tavLst>
                                    </p:anim>
                                    <p:set>
                                      <p:cBhvr>
                                        <p:cTn id="6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grpId="2" nodeType="clickEffect">
                                  <p:stCondLst>
                                    <p:cond delay="0"/>
                                  </p:stCondLst>
                                  <p:childTnLst>
                                    <p:anim calcmode="lin" valueType="num">
                                      <p:cBhvr additive="base">
                                        <p:cTn id="71"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72" dur="500"/>
                                        <p:tgtEl>
                                          <p:spTgt spid="3">
                                            <p:txEl>
                                              <p:pRg st="1" end="1"/>
                                            </p:txEl>
                                          </p:spTgt>
                                        </p:tgtEl>
                                        <p:attrNameLst>
                                          <p:attrName>ppt_y</p:attrName>
                                        </p:attrNameLst>
                                      </p:cBhvr>
                                      <p:tavLst>
                                        <p:tav tm="0">
                                          <p:val>
                                            <p:strVal val="ppt_y"/>
                                          </p:val>
                                        </p:tav>
                                        <p:tav tm="100000">
                                          <p:val>
                                            <p:strVal val="1+ppt_h/2"/>
                                          </p:val>
                                        </p:tav>
                                      </p:tavLst>
                                    </p:anim>
                                    <p:set>
                                      <p:cBhvr>
                                        <p:cTn id="73"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 presetClass="exit" presetSubtype="4" fill="hold" grpId="2" nodeType="clickEffect">
                                  <p:stCondLst>
                                    <p:cond delay="0"/>
                                  </p:stCondLst>
                                  <p:childTnLst>
                                    <p:anim calcmode="lin" valueType="num">
                                      <p:cBhvr additive="base">
                                        <p:cTn id="77"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78" dur="500"/>
                                        <p:tgtEl>
                                          <p:spTgt spid="3">
                                            <p:txEl>
                                              <p:pRg st="2" end="2"/>
                                            </p:txEl>
                                          </p:spTgt>
                                        </p:tgtEl>
                                        <p:attrNameLst>
                                          <p:attrName>ppt_y</p:attrName>
                                        </p:attrNameLst>
                                      </p:cBhvr>
                                      <p:tavLst>
                                        <p:tav tm="0">
                                          <p:val>
                                            <p:strVal val="ppt_y"/>
                                          </p:val>
                                        </p:tav>
                                        <p:tav tm="100000">
                                          <p:val>
                                            <p:strVal val="1+ppt_h/2"/>
                                          </p:val>
                                        </p:tav>
                                      </p:tavLst>
                                    </p:anim>
                                    <p:set>
                                      <p:cBhvr>
                                        <p:cTn id="79"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 presetClass="exit" presetSubtype="4" fill="hold" grpId="2" nodeType="clickEffect">
                                  <p:stCondLst>
                                    <p:cond delay="0"/>
                                  </p:stCondLst>
                                  <p:childTnLst>
                                    <p:anim calcmode="lin" valueType="num">
                                      <p:cBhvr additive="base">
                                        <p:cTn id="83"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4" dur="500"/>
                                        <p:tgtEl>
                                          <p:spTgt spid="3">
                                            <p:txEl>
                                              <p:pRg st="3" end="3"/>
                                            </p:txEl>
                                          </p:spTgt>
                                        </p:tgtEl>
                                        <p:attrNameLst>
                                          <p:attrName>ppt_y</p:attrName>
                                        </p:attrNameLst>
                                      </p:cBhvr>
                                      <p:tavLst>
                                        <p:tav tm="0">
                                          <p:val>
                                            <p:strVal val="ppt_y"/>
                                          </p:val>
                                        </p:tav>
                                        <p:tav tm="100000">
                                          <p:val>
                                            <p:strVal val="1+ppt_h/2"/>
                                          </p:val>
                                        </p:tav>
                                      </p:tavLst>
                                    </p:anim>
                                    <p:set>
                                      <p:cBhvr>
                                        <p:cTn id="85"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3" grpId="1" build="p"/>
      <p:bldP spid="3" grpId="2" build="p"/>
      <p:bldP spid="2" grpId="0"/>
      <p:bldP spid="2" grpId="1"/>
      <p:bldP spid="2"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09800"/>
            <a:ext cx="8686800" cy="3810000"/>
          </a:xfrm>
        </p:spPr>
        <p:txBody>
          <a:bodyPr>
            <a:normAutofit/>
          </a:bodyPr>
          <a:lstStyle/>
          <a:p>
            <a:pPr>
              <a:buNone/>
            </a:pPr>
            <a:r>
              <a:rPr lang="bn-BD" sz="3600" dirty="0" smtClean="0">
                <a:latin typeface="Nikosh" pitchFamily="2" charset="0"/>
                <a:cs typeface="Nikosh" pitchFamily="2" charset="0"/>
              </a:rPr>
              <a:t>১। ১৯৭২ সালে প্রণীত বাংলাদেশ সংবিধানের প্রকৃতি ও বৈশিষ্ট্য সম্পর্কে বল?                </a:t>
            </a:r>
          </a:p>
          <a:p>
            <a:pPr>
              <a:buNone/>
            </a:pPr>
            <a:r>
              <a:rPr lang="bn-BD" sz="3600" dirty="0" smtClean="0">
                <a:latin typeface="Nikosh" pitchFamily="2" charset="0"/>
                <a:cs typeface="Nikosh" pitchFamily="2" charset="0"/>
              </a:rPr>
              <a:t>২। বাংলাদেশের সংবিধানের প্রস্তাবনা সম্পর্কে বল?</a:t>
            </a:r>
          </a:p>
          <a:p>
            <a:pPr>
              <a:buNone/>
            </a:pPr>
            <a:r>
              <a:rPr lang="bn-BD" sz="3600" dirty="0" smtClean="0">
                <a:latin typeface="Nikosh" pitchFamily="2" charset="0"/>
                <a:cs typeface="Nikosh" pitchFamily="2" charset="0"/>
              </a:rPr>
              <a:t>৩। বাংলাদেশের রাষ্ট্র পরিচালনার মুলনীতি সম্পর্কে বল?</a:t>
            </a:r>
          </a:p>
          <a:p>
            <a:pPr>
              <a:buNone/>
            </a:pPr>
            <a:endParaRPr lang="bn-BD" sz="2400" dirty="0" smtClean="0">
              <a:latin typeface="Nikosh" pitchFamily="2" charset="0"/>
              <a:cs typeface="Nikosh" pitchFamily="2" charset="0"/>
            </a:endParaRPr>
          </a:p>
          <a:p>
            <a:pPr>
              <a:buNone/>
            </a:pPr>
            <a:r>
              <a:rPr lang="bn-BD" sz="2400" dirty="0" smtClean="0">
                <a:latin typeface="Nikosh" pitchFamily="2" charset="0"/>
                <a:cs typeface="Nikosh" pitchFamily="2" charset="0"/>
              </a:rPr>
              <a:t>  </a:t>
            </a:r>
          </a:p>
          <a:p>
            <a:pPr>
              <a:buNone/>
            </a:pPr>
            <a:endParaRPr lang="bn-BD" sz="2400" dirty="0" smtClean="0">
              <a:latin typeface="Nikosh" pitchFamily="2" charset="0"/>
              <a:cs typeface="Nikosh" pitchFamily="2" charset="0"/>
            </a:endParaRPr>
          </a:p>
        </p:txBody>
      </p:sp>
      <p:sp>
        <p:nvSpPr>
          <p:cNvPr id="2" name="Title 1"/>
          <p:cNvSpPr>
            <a:spLocks noGrp="1"/>
          </p:cNvSpPr>
          <p:nvPr>
            <p:ph type="title"/>
          </p:nvPr>
        </p:nvSpPr>
        <p:spPr>
          <a:xfrm>
            <a:off x="1600200" y="381000"/>
            <a:ext cx="6096000" cy="1143000"/>
          </a:xfrm>
        </p:spPr>
        <p:txBody>
          <a:bodyPr/>
          <a:lstStyle/>
          <a:p>
            <a:pPr algn="ctr"/>
            <a:r>
              <a:rPr lang="bn-BD" dirty="0" smtClean="0">
                <a:latin typeface="Nikosh" pitchFamily="2" charset="0"/>
                <a:cs typeface="Nikosh" pitchFamily="2" charset="0"/>
              </a:rPr>
              <a:t> শিখন ফলের আলোকে প্রশ্ন  </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2" nodeType="clickEffect">
                                  <p:stCondLst>
                                    <p:cond delay="0"/>
                                  </p:stCondLst>
                                  <p:childTnLst>
                                    <p:animEffect transition="out" filter="box(in)">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linds(horizont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linds(horizont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linds(horizontal)">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linds(horizontal)">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1" nodeType="clickEffect">
                                  <p:stCondLst>
                                    <p:cond delay="0"/>
                                  </p:stCondLst>
                                  <p:childTnLst>
                                    <p:anim calcmode="lin" valueType="num">
                                      <p:cBhvr additive="base">
                                        <p:cTn id="41"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2" dur="500"/>
                                        <p:tgtEl>
                                          <p:spTgt spid="3">
                                            <p:txEl>
                                              <p:pRg st="0" end="0"/>
                                            </p:txEl>
                                          </p:spTgt>
                                        </p:tgtEl>
                                        <p:attrNameLst>
                                          <p:attrName>ppt_y</p:attrName>
                                        </p:attrNameLst>
                                      </p:cBhvr>
                                      <p:tavLst>
                                        <p:tav tm="0">
                                          <p:val>
                                            <p:strVal val="ppt_y"/>
                                          </p:val>
                                        </p:tav>
                                        <p:tav tm="100000">
                                          <p:val>
                                            <p:strVal val="1+ppt_h/2"/>
                                          </p:val>
                                        </p:tav>
                                      </p:tavLst>
                                    </p:anim>
                                    <p:set>
                                      <p:cBhvr>
                                        <p:cTn id="43"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1" nodeType="clickEffect">
                                  <p:stCondLst>
                                    <p:cond delay="0"/>
                                  </p:stCondLst>
                                  <p:childTnLst>
                                    <p:anim calcmode="lin" valueType="num">
                                      <p:cBhvr additive="base">
                                        <p:cTn id="47"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8" dur="500"/>
                                        <p:tgtEl>
                                          <p:spTgt spid="3">
                                            <p:txEl>
                                              <p:pRg st="1" end="1"/>
                                            </p:txEl>
                                          </p:spTgt>
                                        </p:tgtEl>
                                        <p:attrNameLst>
                                          <p:attrName>ppt_y</p:attrName>
                                        </p:attrNameLst>
                                      </p:cBhvr>
                                      <p:tavLst>
                                        <p:tav tm="0">
                                          <p:val>
                                            <p:strVal val="ppt_y"/>
                                          </p:val>
                                        </p:tav>
                                        <p:tav tm="100000">
                                          <p:val>
                                            <p:strVal val="1+ppt_h/2"/>
                                          </p:val>
                                        </p:tav>
                                      </p:tavLst>
                                    </p:anim>
                                    <p:set>
                                      <p:cBhvr>
                                        <p:cTn id="49"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grpId="1" nodeType="clickEffect">
                                  <p:stCondLst>
                                    <p:cond delay="0"/>
                                  </p:stCondLst>
                                  <p:childTnLst>
                                    <p:anim calcmode="lin" valueType="num">
                                      <p:cBhvr additive="base">
                                        <p:cTn id="53"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4" dur="500"/>
                                        <p:tgtEl>
                                          <p:spTgt spid="3">
                                            <p:txEl>
                                              <p:pRg st="2" end="2"/>
                                            </p:txEl>
                                          </p:spTgt>
                                        </p:tgtEl>
                                        <p:attrNameLst>
                                          <p:attrName>ppt_y</p:attrName>
                                        </p:attrNameLst>
                                      </p:cBhvr>
                                      <p:tavLst>
                                        <p:tav tm="0">
                                          <p:val>
                                            <p:strVal val="ppt_y"/>
                                          </p:val>
                                        </p:tav>
                                        <p:tav tm="100000">
                                          <p:val>
                                            <p:strVal val="1+ppt_h/2"/>
                                          </p:val>
                                        </p:tav>
                                      </p:tavLst>
                                    </p:anim>
                                    <p:set>
                                      <p:cBhvr>
                                        <p:cTn id="55"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grpId="1" nodeType="clickEffect">
                                  <p:stCondLst>
                                    <p:cond delay="0"/>
                                  </p:stCondLst>
                                  <p:childTnLst>
                                    <p:anim calcmode="lin" valueType="num">
                                      <p:cBhvr additive="base">
                                        <p:cTn id="59" dur="500"/>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0" dur="500"/>
                                        <p:tgtEl>
                                          <p:spTgt spid="3">
                                            <p:txEl>
                                              <p:pRg st="4" end="4"/>
                                            </p:txEl>
                                          </p:spTgt>
                                        </p:tgtEl>
                                        <p:attrNameLst>
                                          <p:attrName>ppt_y</p:attrName>
                                        </p:attrNameLst>
                                      </p:cBhvr>
                                      <p:tavLst>
                                        <p:tav tm="0">
                                          <p:val>
                                            <p:strVal val="ppt_y"/>
                                          </p:val>
                                        </p:tav>
                                        <p:tav tm="100000">
                                          <p:val>
                                            <p:strVal val="1+ppt_h/2"/>
                                          </p:val>
                                        </p:tav>
                                      </p:tavLst>
                                    </p:anim>
                                    <p:set>
                                      <p:cBhvr>
                                        <p:cTn id="61"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6" presetClass="emph" presetSubtype="0" fill="hold" grpId="2" nodeType="clickEffect">
                                  <p:stCondLst>
                                    <p:cond delay="0"/>
                                  </p:stCondLst>
                                  <p:childTnLst>
                                    <p:animScale>
                                      <p:cBhvr>
                                        <p:cTn id="65" dur="2000" fill="hold"/>
                                        <p:tgtEl>
                                          <p:spTgt spid="3">
                                            <p:txEl>
                                              <p:pRg st="0" end="0"/>
                                            </p:txEl>
                                          </p:spTgt>
                                        </p:tgtEl>
                                      </p:cBhvr>
                                      <p:by x="150000" y="150000"/>
                                    </p:animScale>
                                  </p:childTnLst>
                                </p:cTn>
                              </p:par>
                            </p:childTnLst>
                          </p:cTn>
                        </p:par>
                      </p:childTnLst>
                    </p:cTn>
                  </p:par>
                  <p:par>
                    <p:cTn id="66" fill="hold">
                      <p:stCondLst>
                        <p:cond delay="indefinite"/>
                      </p:stCondLst>
                      <p:childTnLst>
                        <p:par>
                          <p:cTn id="67" fill="hold">
                            <p:stCondLst>
                              <p:cond delay="0"/>
                            </p:stCondLst>
                            <p:childTnLst>
                              <p:par>
                                <p:cTn id="68" presetID="6" presetClass="emph" presetSubtype="0" fill="hold" grpId="2" nodeType="clickEffect">
                                  <p:stCondLst>
                                    <p:cond delay="0"/>
                                  </p:stCondLst>
                                  <p:childTnLst>
                                    <p:animScale>
                                      <p:cBhvr>
                                        <p:cTn id="69" dur="2000" fill="hold"/>
                                        <p:tgtEl>
                                          <p:spTgt spid="3">
                                            <p:txEl>
                                              <p:pRg st="1" end="1"/>
                                            </p:txEl>
                                          </p:spTgt>
                                        </p:tgtEl>
                                      </p:cBhvr>
                                      <p:by x="150000" y="150000"/>
                                    </p:animScale>
                                  </p:childTnLst>
                                </p:cTn>
                              </p:par>
                            </p:childTnLst>
                          </p:cTn>
                        </p:par>
                      </p:childTnLst>
                    </p:cTn>
                  </p:par>
                  <p:par>
                    <p:cTn id="70" fill="hold">
                      <p:stCondLst>
                        <p:cond delay="indefinite"/>
                      </p:stCondLst>
                      <p:childTnLst>
                        <p:par>
                          <p:cTn id="71" fill="hold">
                            <p:stCondLst>
                              <p:cond delay="0"/>
                            </p:stCondLst>
                            <p:childTnLst>
                              <p:par>
                                <p:cTn id="72" presetID="6" presetClass="emph" presetSubtype="0" fill="hold" grpId="2" nodeType="clickEffect">
                                  <p:stCondLst>
                                    <p:cond delay="0"/>
                                  </p:stCondLst>
                                  <p:childTnLst>
                                    <p:animScale>
                                      <p:cBhvr>
                                        <p:cTn id="73" dur="2000" fill="hold"/>
                                        <p:tgtEl>
                                          <p:spTgt spid="3">
                                            <p:txEl>
                                              <p:pRg st="2" end="2"/>
                                            </p:txEl>
                                          </p:spTgt>
                                        </p:tgtEl>
                                      </p:cBhvr>
                                      <p:by x="150000" y="150000"/>
                                    </p:animScale>
                                  </p:childTnLst>
                                </p:cTn>
                              </p:par>
                            </p:childTnLst>
                          </p:cTn>
                        </p:par>
                      </p:childTnLst>
                    </p:cTn>
                  </p:par>
                  <p:par>
                    <p:cTn id="74" fill="hold">
                      <p:stCondLst>
                        <p:cond delay="indefinite"/>
                      </p:stCondLst>
                      <p:childTnLst>
                        <p:par>
                          <p:cTn id="75" fill="hold">
                            <p:stCondLst>
                              <p:cond delay="0"/>
                            </p:stCondLst>
                            <p:childTnLst>
                              <p:par>
                                <p:cTn id="76" presetID="6" presetClass="emph" presetSubtype="0" fill="hold" grpId="2" nodeType="clickEffect">
                                  <p:stCondLst>
                                    <p:cond delay="0"/>
                                  </p:stCondLst>
                                  <p:childTnLst>
                                    <p:animScale>
                                      <p:cBhvr>
                                        <p:cTn id="77" dur="2000" fill="hold"/>
                                        <p:tgtEl>
                                          <p:spTgt spid="3">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P spid="2" grpId="0"/>
      <p:bldP spid="2" grpId="1"/>
      <p:bldP spid="2"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8610600" cy="2895600"/>
          </a:xfrm>
        </p:spPr>
        <p:txBody>
          <a:bodyPr>
            <a:normAutofit/>
          </a:bodyPr>
          <a:lstStyle/>
          <a:p>
            <a:pPr algn="ctr">
              <a:buNone/>
            </a:pPr>
            <a:r>
              <a:rPr lang="bn-BD" sz="4000" dirty="0" smtClean="0">
                <a:latin typeface="Nikosh" pitchFamily="2" charset="0"/>
                <a:cs typeface="Nikosh" pitchFamily="2" charset="0"/>
              </a:rPr>
              <a:t>১৯৭২ সালে প্রণীত বাংলাদেশ সংবিধানের প্রকৃতি ও বৈশিষ্ট্য সম্পর্কে বল?</a:t>
            </a:r>
          </a:p>
          <a:p>
            <a:pPr algn="ctr">
              <a:buNone/>
            </a:pPr>
            <a:r>
              <a:rPr lang="bn-BD" sz="4000" dirty="0" smtClean="0">
                <a:latin typeface="Nikosh" pitchFamily="2" charset="0"/>
                <a:cs typeface="Nikosh" pitchFamily="2" charset="0"/>
              </a:rPr>
              <a:t>সময়ঃ ৫ মিনিট  </a:t>
            </a:r>
          </a:p>
          <a:p>
            <a:endParaRPr lang="en-US" dirty="0">
              <a:latin typeface="Nikosh" pitchFamily="2" charset="0"/>
              <a:cs typeface="Nikosh" pitchFamily="2" charset="0"/>
            </a:endParaRPr>
          </a:p>
        </p:txBody>
      </p:sp>
      <p:sp>
        <p:nvSpPr>
          <p:cNvPr id="2" name="Title 1"/>
          <p:cNvSpPr>
            <a:spLocks noGrp="1"/>
          </p:cNvSpPr>
          <p:nvPr>
            <p:ph type="title"/>
          </p:nvPr>
        </p:nvSpPr>
        <p:spPr>
          <a:xfrm>
            <a:off x="2209800" y="381000"/>
            <a:ext cx="4419600" cy="1143000"/>
          </a:xfrm>
        </p:spPr>
        <p:txBody>
          <a:bodyPr/>
          <a:lstStyle/>
          <a:p>
            <a:pPr algn="ctr"/>
            <a:r>
              <a:rPr lang="bn-BD" dirty="0" smtClean="0">
                <a:latin typeface="Nikosh" pitchFamily="2" charset="0"/>
                <a:cs typeface="Nikosh" pitchFamily="2" charset="0"/>
              </a:rPr>
              <a:t>একক কাজের প্রশ্ন</a:t>
            </a:r>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mph" presetSubtype="1" grpId="2" nodeType="clickEffect">
                                  <p:stCondLst>
                                    <p:cond delay="0"/>
                                  </p:stCondLst>
                                  <p:childTnLst>
                                    <p:set>
                                      <p:cBhvr override="childStyle">
                                        <p:cTn id="16" dur="indefinite"/>
                                        <p:tgtEl>
                                          <p:spTgt spid="2"/>
                                        </p:tgtEl>
                                        <p:attrNameLst>
                                          <p:attrName>style.fontStyle</p:attrName>
                                        </p:attrNameLst>
                                      </p:cBhvr>
                                      <p:to>
                                        <p:strVal val="normal"/>
                                      </p:to>
                                    </p:set>
                                    <p:set>
                                      <p:cBhvr override="childStyle">
                                        <p:cTn id="17" dur="indefinite"/>
                                        <p:tgtEl>
                                          <p:spTgt spid="2"/>
                                        </p:tgtEl>
                                        <p:attrNameLst>
                                          <p:attrName>style.fontWeight</p:attrName>
                                        </p:attrNameLst>
                                      </p:cBhvr>
                                      <p:to>
                                        <p:strVal val="bold"/>
                                      </p:to>
                                    </p:set>
                                    <p:set>
                                      <p:cBhvr override="childStyle">
                                        <p:cTn id="18"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81328"/>
            <a:ext cx="8763000" cy="5148072"/>
          </a:xfrm>
        </p:spPr>
        <p:txBody>
          <a:bodyPr>
            <a:normAutofit/>
          </a:bodyPr>
          <a:lstStyle/>
          <a:p>
            <a:pPr>
              <a:buNone/>
            </a:pPr>
            <a:r>
              <a:rPr lang="bn-BD" sz="2800" b="1" dirty="0" smtClean="0">
                <a:latin typeface="Nikosh" pitchFamily="2" charset="0"/>
                <a:cs typeface="Nikosh" pitchFamily="2" charset="0"/>
              </a:rPr>
              <a:t>১৯৭২ সালে প্রণীত বাংলাদেশ সংবিধানের নিম্নলিখিত বৈশিষ্ট্যগুলি লক্ষ্য করা যায়ঃ </a:t>
            </a:r>
          </a:p>
          <a:p>
            <a:pPr>
              <a:buNone/>
            </a:pPr>
            <a:r>
              <a:rPr lang="bn-BD" sz="2800" dirty="0" smtClean="0">
                <a:latin typeface="Nikosh" pitchFamily="2" charset="0"/>
                <a:cs typeface="Nikosh" pitchFamily="2" charset="0"/>
              </a:rPr>
              <a:t>১। লিখিত সংবিধান   ২। দুস্পরিবর্তনীয় সংবিধান   ৩। রাষ্ট্র পরিচালনার মুলনীতি  ৪। মৌলিক অধিকার   ৫। এককেন্দ্রিক শাসন   ৬। প্রজাতন্ত্র   </a:t>
            </a:r>
            <a:endParaRPr lang="en-US" sz="2800" dirty="0" smtClean="0">
              <a:latin typeface="Nikosh" pitchFamily="2" charset="0"/>
              <a:cs typeface="Nikosh" pitchFamily="2" charset="0"/>
            </a:endParaRPr>
          </a:p>
          <a:p>
            <a:pPr>
              <a:buNone/>
            </a:pPr>
            <a:r>
              <a:rPr lang="bn-BD" sz="2800" dirty="0" smtClean="0">
                <a:latin typeface="Nikosh" pitchFamily="2" charset="0"/>
                <a:cs typeface="Nikosh" pitchFamily="2" charset="0"/>
              </a:rPr>
              <a:t>৭। সাংবিধানিক প্রাধান্য  ৮। সংসদীয় গণতন্ত্র  </a:t>
            </a:r>
            <a:r>
              <a:rPr lang="en-US" sz="2800" dirty="0" smtClean="0">
                <a:latin typeface="Nikosh" pitchFamily="2" charset="0"/>
                <a:cs typeface="Nikosh" pitchFamily="2" charset="0"/>
              </a:rPr>
              <a:t> </a:t>
            </a:r>
            <a:r>
              <a:rPr lang="bn-BD" sz="2800" dirty="0" smtClean="0">
                <a:latin typeface="Nikosh" pitchFamily="2" charset="0"/>
                <a:cs typeface="Nikosh" pitchFamily="2" charset="0"/>
              </a:rPr>
              <a:t>৯। ন্যায়পাল </a:t>
            </a:r>
            <a:r>
              <a:rPr lang="en-US" sz="2800" dirty="0" smtClean="0">
                <a:latin typeface="Nikosh" pitchFamily="2" charset="0"/>
                <a:cs typeface="Nikosh" pitchFamily="2" charset="0"/>
              </a:rPr>
              <a:t> </a:t>
            </a:r>
            <a:r>
              <a:rPr lang="bn-BD" sz="2800" dirty="0" smtClean="0">
                <a:latin typeface="Nikosh" pitchFamily="2" charset="0"/>
                <a:cs typeface="Nikosh" pitchFamily="2" charset="0"/>
              </a:rPr>
              <a:t> ১০। সর্বজনীন ভোটাধিকার   ১১। মালিকানার নীতি </a:t>
            </a:r>
            <a:r>
              <a:rPr lang="en-US" sz="2800" dirty="0" smtClean="0">
                <a:latin typeface="Nikosh" pitchFamily="2" charset="0"/>
                <a:cs typeface="Nikosh" pitchFamily="2" charset="0"/>
              </a:rPr>
              <a:t> </a:t>
            </a:r>
            <a:r>
              <a:rPr lang="bn-BD" sz="2800" dirty="0" smtClean="0">
                <a:latin typeface="Nikosh" pitchFamily="2" charset="0"/>
                <a:cs typeface="Nikosh" pitchFamily="2" charset="0"/>
              </a:rPr>
              <a:t> ১২। জনগনের সার্বভৌমত্ব    </a:t>
            </a:r>
            <a:endParaRPr lang="en-US" sz="2800" dirty="0" smtClean="0">
              <a:latin typeface="Nikosh" pitchFamily="2" charset="0"/>
              <a:cs typeface="Nikosh" pitchFamily="2" charset="0"/>
            </a:endParaRPr>
          </a:p>
          <a:p>
            <a:pPr>
              <a:buNone/>
            </a:pPr>
            <a:r>
              <a:rPr lang="bn-BD" sz="2800" dirty="0" smtClean="0">
                <a:latin typeface="Nikosh" pitchFamily="2" charset="0"/>
                <a:cs typeface="Nikosh" pitchFamily="2" charset="0"/>
              </a:rPr>
              <a:t>১৩। এককক্ষবিশিষ্ট আইনসভা   ১৪। অর্থনৈতিক ও সামাজিক ন্যায়বিচার  </a:t>
            </a:r>
            <a:endParaRPr lang="en-US" sz="2800" dirty="0" smtClean="0">
              <a:latin typeface="Nikosh" pitchFamily="2" charset="0"/>
              <a:cs typeface="Nikosh" pitchFamily="2" charset="0"/>
            </a:endParaRPr>
          </a:p>
          <a:p>
            <a:pPr>
              <a:buNone/>
            </a:pPr>
            <a:r>
              <a:rPr lang="bn-BD" sz="2800" dirty="0" smtClean="0">
                <a:latin typeface="Nikosh" pitchFamily="2" charset="0"/>
                <a:cs typeface="Nikosh" pitchFamily="2" charset="0"/>
              </a:rPr>
              <a:t> ১৫। দলীয় শৃঙ্খলা    ১৬। বিচার বিভাগ   ১৭। প্রশাসনিক ট্রাইবুনাল   </a:t>
            </a:r>
            <a:endParaRPr lang="en-US" sz="2800" dirty="0" smtClean="0">
              <a:latin typeface="Nikosh" pitchFamily="2" charset="0"/>
              <a:cs typeface="Nikosh" pitchFamily="2" charset="0"/>
            </a:endParaRPr>
          </a:p>
          <a:p>
            <a:pPr>
              <a:buNone/>
            </a:pPr>
            <a:r>
              <a:rPr lang="bn-BD" sz="2800" dirty="0" smtClean="0">
                <a:latin typeface="Nikosh" pitchFamily="2" charset="0"/>
                <a:cs typeface="Nikosh" pitchFamily="2" charset="0"/>
              </a:rPr>
              <a:t>১৮। রাষ্ট্র ভাষা  </a:t>
            </a:r>
            <a:r>
              <a:rPr lang="en-US" sz="2800" dirty="0" smtClean="0">
                <a:latin typeface="Nikosh" pitchFamily="2" charset="0"/>
                <a:cs typeface="Nikosh" pitchFamily="2" charset="0"/>
              </a:rPr>
              <a:t> </a:t>
            </a:r>
            <a:r>
              <a:rPr lang="bn-BD" sz="2800" dirty="0" smtClean="0">
                <a:latin typeface="Nikosh" pitchFamily="2" charset="0"/>
                <a:cs typeface="Nikosh" pitchFamily="2" charset="0"/>
              </a:rPr>
              <a:t>১৯। জাতীয় সংগীত  </a:t>
            </a:r>
            <a:r>
              <a:rPr lang="en-US" sz="2800" dirty="0" smtClean="0">
                <a:latin typeface="Nikosh" pitchFamily="2" charset="0"/>
                <a:cs typeface="Nikosh" pitchFamily="2" charset="0"/>
              </a:rPr>
              <a:t>  </a:t>
            </a:r>
            <a:r>
              <a:rPr lang="bn-BD" sz="2800" dirty="0" smtClean="0">
                <a:latin typeface="Nikosh" pitchFamily="2" charset="0"/>
                <a:cs typeface="Nikosh" pitchFamily="2" charset="0"/>
              </a:rPr>
              <a:t>২০। জাতীয় পতাকা   </a:t>
            </a:r>
            <a:r>
              <a:rPr lang="en-US" sz="2800" dirty="0" smtClean="0">
                <a:latin typeface="Nikosh" pitchFamily="2" charset="0"/>
                <a:cs typeface="Nikosh" pitchFamily="2" charset="0"/>
              </a:rPr>
              <a:t> </a:t>
            </a:r>
            <a:r>
              <a:rPr lang="bn-BD" sz="2800" dirty="0" smtClean="0">
                <a:latin typeface="Nikosh" pitchFamily="2" charset="0"/>
                <a:cs typeface="Nikosh" pitchFamily="2" charset="0"/>
              </a:rPr>
              <a:t>২১। রাজধানী </a:t>
            </a:r>
          </a:p>
        </p:txBody>
      </p:sp>
      <p:sp>
        <p:nvSpPr>
          <p:cNvPr id="2" name="Title 1"/>
          <p:cNvSpPr>
            <a:spLocks noGrp="1"/>
          </p:cNvSpPr>
          <p:nvPr>
            <p:ph type="title"/>
          </p:nvPr>
        </p:nvSpPr>
        <p:spPr>
          <a:xfrm>
            <a:off x="1676400" y="274638"/>
            <a:ext cx="5257800" cy="1143000"/>
          </a:xfrm>
        </p:spPr>
        <p:txBody>
          <a:bodyPr/>
          <a:lstStyle/>
          <a:p>
            <a:pPr algn="ctr"/>
            <a:r>
              <a:rPr lang="bn-BD" dirty="0" smtClean="0">
                <a:latin typeface="Nikosh" pitchFamily="2" charset="0"/>
                <a:cs typeface="Nikosh" pitchFamily="2" charset="0"/>
              </a:rPr>
              <a:t>একক কাজের প্রশ্ন</a:t>
            </a:r>
            <a:endParaRPr lang="en-US"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2" nodeType="clickEffect">
                                  <p:stCondLst>
                                    <p:cond delay="0"/>
                                  </p:stCondLst>
                                  <p:childTnLst>
                                    <p:set>
                                      <p:cBhvr override="childStyle">
                                        <p:cTn id="17" dur="indefinite"/>
                                        <p:tgtEl>
                                          <p:spTgt spid="2"/>
                                        </p:tgtEl>
                                        <p:attrNameLst>
                                          <p:attrName>style.fontStyle</p:attrName>
                                        </p:attrNameLst>
                                      </p:cBhvr>
                                      <p:to>
                                        <p:strVal val="normal"/>
                                      </p:to>
                                    </p:set>
                                    <p:set>
                                      <p:cBhvr override="childStyle">
                                        <p:cTn id="18" dur="indefinite"/>
                                        <p:tgtEl>
                                          <p:spTgt spid="2"/>
                                        </p:tgtEl>
                                        <p:attrNameLst>
                                          <p:attrName>style.fontWeight</p:attrName>
                                        </p:attrNameLst>
                                      </p:cBhvr>
                                      <p:to>
                                        <p:strVal val="bold"/>
                                      </p:to>
                                    </p:set>
                                    <p:set>
                                      <p:cBhvr override="childStyle">
                                        <p:cTn id="19"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bn-BD" dirty="0">
                <a:solidFill>
                  <a:srgbClr val="464646"/>
                </a:solidFill>
                <a:latin typeface="Nikosh" pitchFamily="2" charset="0"/>
                <a:cs typeface="Nikosh" pitchFamily="2" charset="0"/>
              </a:rPr>
              <a:t>নিচের ছবি গুলি লক্ষ্য করি </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800600" y="1752600"/>
            <a:ext cx="3671516" cy="3560257"/>
          </a:xfrm>
        </p:spPr>
      </p:pic>
      <p:pic>
        <p:nvPicPr>
          <p:cNvPr id="39938" name="Picture 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4040188" cy="3445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9082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05400" y="2209800"/>
            <a:ext cx="3848669" cy="3843016"/>
          </a:xfrm>
          <a:prstGeom prst="rect">
            <a:avLst/>
          </a:prstGeom>
        </p:spPr>
      </p:pic>
      <p:pic>
        <p:nvPicPr>
          <p:cNvPr id="3" name="Picture 2"/>
          <p:cNvPicPr>
            <a:picLocks noChangeAspect="1"/>
          </p:cNvPicPr>
          <p:nvPr/>
        </p:nvPicPr>
        <p:blipFill>
          <a:blip r:embed="rId3"/>
          <a:stretch>
            <a:fillRect/>
          </a:stretch>
        </p:blipFill>
        <p:spPr>
          <a:xfrm>
            <a:off x="381000" y="2286000"/>
            <a:ext cx="4425203" cy="3712191"/>
          </a:xfrm>
          <a:prstGeom prst="rect">
            <a:avLst/>
          </a:prstGeom>
        </p:spPr>
      </p:pic>
    </p:spTree>
    <p:extLst>
      <p:ext uri="{BB962C8B-B14F-4D97-AF65-F5344CB8AC3E}">
        <p14:creationId xmlns:p14="http://schemas.microsoft.com/office/powerpoint/2010/main" val="537529189"/>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905000"/>
            <a:ext cx="8077200" cy="1828800"/>
          </a:xfrm>
        </p:spPr>
        <p:txBody>
          <a:bodyPr>
            <a:normAutofit/>
          </a:bodyPr>
          <a:lstStyle/>
          <a:p>
            <a:pPr algn="ctr">
              <a:buNone/>
            </a:pPr>
            <a:r>
              <a:rPr lang="bn-BD" sz="4000" dirty="0" smtClean="0">
                <a:latin typeface="Nikosh" pitchFamily="2" charset="0"/>
                <a:cs typeface="Nikosh" pitchFamily="2" charset="0"/>
              </a:rPr>
              <a:t>বাংলাদেশের সংবিধানের প্রস্তাবনা সম্পর্কে বল?</a:t>
            </a:r>
          </a:p>
          <a:p>
            <a:pPr algn="ctr">
              <a:buNone/>
            </a:pPr>
            <a:r>
              <a:rPr lang="bn-BD" sz="4000" dirty="0" smtClean="0">
                <a:latin typeface="Nikosh" pitchFamily="2" charset="0"/>
                <a:cs typeface="Nikosh" pitchFamily="2" charset="0"/>
              </a:rPr>
              <a:t>সময়ঃ ৫ মিনিট </a:t>
            </a:r>
            <a:endParaRPr lang="en-US" sz="4000" dirty="0">
              <a:latin typeface="Nikosh" pitchFamily="2" charset="0"/>
              <a:cs typeface="Nikosh" pitchFamily="2" charset="0"/>
            </a:endParaRPr>
          </a:p>
        </p:txBody>
      </p:sp>
      <p:sp>
        <p:nvSpPr>
          <p:cNvPr id="2" name="Title 1"/>
          <p:cNvSpPr>
            <a:spLocks noGrp="1"/>
          </p:cNvSpPr>
          <p:nvPr>
            <p:ph type="title"/>
          </p:nvPr>
        </p:nvSpPr>
        <p:spPr>
          <a:xfrm>
            <a:off x="2286000" y="274638"/>
            <a:ext cx="5257800" cy="1143000"/>
          </a:xfrm>
        </p:spPr>
        <p:txBody>
          <a:bodyPr/>
          <a:lstStyle/>
          <a:p>
            <a:pPr algn="ctr"/>
            <a:r>
              <a:rPr lang="bn-BD" dirty="0" smtClean="0">
                <a:latin typeface="Nikosh" pitchFamily="2" charset="0"/>
                <a:cs typeface="Nikosh" pitchFamily="2" charset="0"/>
              </a:rPr>
              <a:t>জোড়ায় কাজের প্রশ্ন</a:t>
            </a:r>
            <a:endParaRPr lang="en-US"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2" nodeType="clickEffect">
                                  <p:stCondLst>
                                    <p:cond delay="0"/>
                                  </p:stCondLst>
                                  <p:childTnLst>
                                    <p:set>
                                      <p:cBhvr override="childStyle">
                                        <p:cTn id="17" dur="indefinite"/>
                                        <p:tgtEl>
                                          <p:spTgt spid="2"/>
                                        </p:tgtEl>
                                        <p:attrNameLst>
                                          <p:attrName>style.fontStyle</p:attrName>
                                        </p:attrNameLst>
                                      </p:cBhvr>
                                      <p:to>
                                        <p:strVal val="normal"/>
                                      </p:to>
                                    </p:set>
                                    <p:set>
                                      <p:cBhvr override="childStyle">
                                        <p:cTn id="18" dur="indefinite"/>
                                        <p:tgtEl>
                                          <p:spTgt spid="2"/>
                                        </p:tgtEl>
                                        <p:attrNameLst>
                                          <p:attrName>style.fontWeight</p:attrName>
                                        </p:attrNameLst>
                                      </p:cBhvr>
                                      <p:to>
                                        <p:strVal val="bold"/>
                                      </p:to>
                                    </p:set>
                                    <p:set>
                                      <p:cBhvr override="childStyle">
                                        <p:cTn id="19"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457200" y="1600200"/>
            <a:ext cx="8229600" cy="5029200"/>
          </a:xfrm>
        </p:spPr>
        <p:txBody>
          <a:bodyPr>
            <a:normAutofit/>
          </a:bodyPr>
          <a:lstStyle/>
          <a:p>
            <a:pPr>
              <a:buNone/>
            </a:pPr>
            <a:r>
              <a:rPr lang="bn-BD" sz="2800" b="1" dirty="0" smtClean="0">
                <a:latin typeface="Nikosh" pitchFamily="2" charset="0"/>
                <a:cs typeface="Nikosh" pitchFamily="2" charset="0"/>
              </a:rPr>
              <a:t>বাংলাদেশের মুল সংবিধানের প্রস্তাবনায় বলা হয়ঃ </a:t>
            </a:r>
          </a:p>
          <a:p>
            <a:pPr>
              <a:buNone/>
            </a:pPr>
            <a:r>
              <a:rPr lang="bn-BD" sz="2800" dirty="0" smtClean="0">
                <a:latin typeface="Nikosh" pitchFamily="2" charset="0"/>
                <a:cs typeface="Nikosh" pitchFamily="2" charset="0"/>
              </a:rPr>
              <a:t>আমরা অঙ্গীকার করছি যে, যে সকল মহান আদর্শ আমাদের বীর জনগনকে জাতীয় মুক্তিসংগ্রামে  আত্মনিয়োগ ও প্রাণোৎসর্গ করতে উদ্বুদ্ধ করেছিল- জাতীয়তাবাদ, সমাজতন্ত্র, গণতন্ত্র ও ধর্মনিরপেক্ষতার সেই সকল আদর্শ এ সংবিধানের মুলনীতি হবে।</a:t>
            </a:r>
          </a:p>
          <a:p>
            <a:pPr>
              <a:buNone/>
            </a:pPr>
            <a:r>
              <a:rPr lang="bn-BD" sz="2800" dirty="0" smtClean="0">
                <a:latin typeface="Nikosh" pitchFamily="2" charset="0"/>
                <a:cs typeface="Nikosh" pitchFamily="2" charset="0"/>
              </a:rPr>
              <a:t>সংবিধানের বিধানাবলীতে যেন এসব মুলনীতির প্রতিফলন ঘটে, কমিটি সে বিষয়ে উদ্যোগী ছিলেন। সংবিধানের প্রস্তাবনায় আরও বলা হয়েছে যে, আমাদের রাষ্ট্রের অন্যতম মুল লক্ষ্য হবে গণতান্ত্রিক পদ্ধতিতে ... এক শোষণমুক্ত সমাজতান্ত্রিক সমাজের প্রতিষ্ঠা যেখানে সকল নাগরিকের জন্য আইনের শাসন, মৌলিক মানবাধিকার এবং রাজনৈতিক, অর্থনৈতিক ও সামাজিক সাম্য, স্বাধীনতা ও সুবিচার নিশ্চিত হবে।  </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p:txBody>
      </p:sp>
      <p:sp>
        <p:nvSpPr>
          <p:cNvPr id="2" name="Title 1"/>
          <p:cNvSpPr>
            <a:spLocks noGrp="1"/>
          </p:cNvSpPr>
          <p:nvPr>
            <p:ph type="title"/>
          </p:nvPr>
        </p:nvSpPr>
        <p:spPr>
          <a:xfrm>
            <a:off x="1447800" y="274638"/>
            <a:ext cx="6019800" cy="1143000"/>
          </a:xfrm>
        </p:spPr>
        <p:txBody>
          <a:bodyPr/>
          <a:lstStyle/>
          <a:p>
            <a:pPr algn="ctr"/>
            <a:r>
              <a:rPr lang="bn-BD" dirty="0" smtClean="0">
                <a:latin typeface="Nikosh" pitchFamily="2" charset="0"/>
                <a:cs typeface="Nikosh" pitchFamily="2" charset="0"/>
              </a:rPr>
              <a:t>জোড়ায় কাজের সমাধান</a:t>
            </a:r>
            <a:endParaRPr lang="en-US" dirty="0">
              <a:latin typeface="Nikosh" pitchFamily="2" charset="0"/>
              <a:cs typeface="Nikosh" pitchFamily="2" charset="0"/>
            </a:endParaRPr>
          </a:p>
        </p:txBody>
      </p:sp>
      <p:graphicFrame>
        <p:nvGraphicFramePr>
          <p:cNvPr id="6"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53" name="Equation" r:id="rId3" imgW="114120" imgH="215640" progId="Equation.3">
                  <p:embed/>
                </p:oleObj>
              </mc:Choice>
              <mc:Fallback>
                <p:oleObj name="Equation" r:id="rId3" imgW="11412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54" name="Equation" r:id="rId5" imgW="114120" imgH="215640" progId="Equation.3">
                  <p:embed/>
                </p:oleObj>
              </mc:Choice>
              <mc:Fallback>
                <p:oleObj name="Equation" r:id="rId5" imgW="114120" imgH="215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55" name="Equation" r:id="rId6" imgW="114120" imgH="215640" progId="Equation.3">
                  <p:embed/>
                </p:oleObj>
              </mc:Choice>
              <mc:Fallback>
                <p:oleObj name="Equation" r:id="rId6" imgW="114120" imgH="2156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dirty="0" err="1">
                <a:latin typeface="Nikosh" pitchFamily="2" charset="0"/>
                <a:cs typeface="Nikosh" pitchFamily="2" charset="0"/>
              </a:rPr>
              <a:t>শিক্ষক</a:t>
            </a:r>
            <a:r>
              <a:rPr lang="en-US" dirty="0">
                <a:latin typeface="Nikosh" pitchFamily="2" charset="0"/>
                <a:cs typeface="Nikosh" pitchFamily="2" charset="0"/>
              </a:rPr>
              <a:t> </a:t>
            </a:r>
            <a:r>
              <a:rPr lang="en-US" dirty="0" err="1">
                <a:latin typeface="Nikosh" pitchFamily="2" charset="0"/>
                <a:cs typeface="Nikosh" pitchFamily="2" charset="0"/>
              </a:rPr>
              <a:t>পরিচিতি</a:t>
            </a:r>
            <a:endParaRPr lang="en-SG" dirty="0"/>
          </a:p>
        </p:txBody>
      </p:sp>
      <p:sp>
        <p:nvSpPr>
          <p:cNvPr id="3" name="Text Placeholder 2"/>
          <p:cNvSpPr>
            <a:spLocks noGrp="1"/>
          </p:cNvSpPr>
          <p:nvPr>
            <p:ph type="body" idx="1"/>
          </p:nvPr>
        </p:nvSpPr>
        <p:spPr>
          <a:xfrm>
            <a:off x="457200" y="1524000"/>
            <a:ext cx="4040188" cy="914400"/>
          </a:xfrm>
        </p:spPr>
        <p:txBody>
          <a:bodyPr>
            <a:normAutofit fontScale="77500" lnSpcReduction="20000"/>
          </a:bodyPr>
          <a:lstStyle/>
          <a:p>
            <a:endParaRPr lang="en-US" dirty="0" smtClean="0">
              <a:latin typeface="Nikosh" pitchFamily="2" charset="0"/>
              <a:cs typeface="Nikosh" pitchFamily="2" charset="0"/>
            </a:endParaRPr>
          </a:p>
          <a:p>
            <a:pPr algn="ctr"/>
            <a:r>
              <a:rPr lang="en-US" sz="5700" dirty="0" err="1" smtClean="0">
                <a:latin typeface="Nikosh" pitchFamily="2" charset="0"/>
                <a:cs typeface="Nikosh" pitchFamily="2" charset="0"/>
              </a:rPr>
              <a:t>পরিচয়</a:t>
            </a:r>
            <a:endParaRPr lang="en-SG" sz="5700" dirty="0">
              <a:latin typeface="Nikosh" pitchFamily="2" charset="0"/>
              <a:cs typeface="Nikosh" pitchFamily="2" charset="0"/>
            </a:endParaRPr>
          </a:p>
          <a:p>
            <a:pPr algn="ctr"/>
            <a:endParaRPr lang="en-SG" dirty="0"/>
          </a:p>
        </p:txBody>
      </p:sp>
      <p:sp>
        <p:nvSpPr>
          <p:cNvPr id="5" name="Text Placeholder 4"/>
          <p:cNvSpPr>
            <a:spLocks noGrp="1"/>
          </p:cNvSpPr>
          <p:nvPr>
            <p:ph type="body" sz="quarter" idx="3"/>
          </p:nvPr>
        </p:nvSpPr>
        <p:spPr>
          <a:xfrm>
            <a:off x="4648200" y="1371601"/>
            <a:ext cx="4041775" cy="914400"/>
          </a:xfrm>
        </p:spPr>
        <p:txBody>
          <a:bodyPr>
            <a:normAutofit fontScale="92500" lnSpcReduction="20000"/>
          </a:bodyPr>
          <a:lstStyle/>
          <a:p>
            <a:pPr algn="ctr"/>
            <a:endParaRPr lang="en-US" dirty="0" smtClean="0">
              <a:latin typeface="Nikosh" pitchFamily="2" charset="0"/>
              <a:cs typeface="Nikosh" pitchFamily="2" charset="0"/>
            </a:endParaRPr>
          </a:p>
          <a:p>
            <a:pPr algn="ctr"/>
            <a:r>
              <a:rPr lang="en-US" sz="4300" dirty="0" err="1" smtClean="0">
                <a:latin typeface="Nikosh" pitchFamily="2" charset="0"/>
                <a:cs typeface="Nikosh" pitchFamily="2" charset="0"/>
              </a:rPr>
              <a:t>ছবি</a:t>
            </a:r>
            <a:endParaRPr lang="en-SG" sz="4300" dirty="0">
              <a:latin typeface="Nikosh" pitchFamily="2" charset="0"/>
              <a:cs typeface="Nikosh" pitchFamily="2" charset="0"/>
            </a:endParaRPr>
          </a:p>
          <a:p>
            <a:pPr algn="ctr"/>
            <a:endParaRPr lang="en-SG" dirty="0"/>
          </a:p>
        </p:txBody>
      </p:sp>
      <p:sp>
        <p:nvSpPr>
          <p:cNvPr id="8" name="Content Placeholder 7"/>
          <p:cNvSpPr>
            <a:spLocks noGrp="1"/>
          </p:cNvSpPr>
          <p:nvPr>
            <p:ph sz="half" idx="2"/>
          </p:nvPr>
        </p:nvSpPr>
        <p:spPr/>
        <p:txBody>
          <a:bodyPr/>
          <a:lstStyle/>
          <a:p>
            <a:endParaRPr lang="en-SG" dirty="0"/>
          </a:p>
        </p:txBody>
      </p:sp>
      <p:sp>
        <p:nvSpPr>
          <p:cNvPr id="13" name="Bevel 12"/>
          <p:cNvSpPr/>
          <p:nvPr/>
        </p:nvSpPr>
        <p:spPr>
          <a:xfrm>
            <a:off x="457200" y="2286000"/>
            <a:ext cx="4495800" cy="435131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4" name="TextBox 13"/>
          <p:cNvSpPr txBox="1"/>
          <p:nvPr/>
        </p:nvSpPr>
        <p:spPr>
          <a:xfrm>
            <a:off x="990600" y="2667000"/>
            <a:ext cx="3352800" cy="4093428"/>
          </a:xfrm>
          <a:prstGeom prst="rect">
            <a:avLst/>
          </a:prstGeom>
          <a:noFill/>
        </p:spPr>
        <p:txBody>
          <a:bodyPr wrap="square" rtlCol="0">
            <a:spAutoFit/>
          </a:bodyPr>
          <a:lstStyle/>
          <a:p>
            <a:pPr algn="ctr"/>
            <a:r>
              <a:rPr lang="bn-BD" sz="2400" dirty="0">
                <a:solidFill>
                  <a:prstClr val="black"/>
                </a:solidFill>
                <a:latin typeface="Nikosh" pitchFamily="2" charset="0"/>
                <a:cs typeface="Nikosh" pitchFamily="2" charset="0"/>
              </a:rPr>
              <a:t>মোঃ ওবায়দুর </a:t>
            </a:r>
            <a:r>
              <a:rPr lang="bn-BD" sz="2400">
                <a:solidFill>
                  <a:prstClr val="black"/>
                </a:solidFill>
                <a:latin typeface="Nikosh" pitchFamily="2" charset="0"/>
                <a:cs typeface="Nikosh" pitchFamily="2" charset="0"/>
              </a:rPr>
              <a:t>রহমান </a:t>
            </a:r>
            <a:endParaRPr lang="en-US" sz="2400" dirty="0">
              <a:solidFill>
                <a:prstClr val="black"/>
              </a:solidFill>
              <a:latin typeface="Nikosh" pitchFamily="2" charset="0"/>
              <a:cs typeface="Nikosh" pitchFamily="2" charset="0"/>
            </a:endParaRPr>
          </a:p>
          <a:p>
            <a:pPr algn="ctr"/>
            <a:r>
              <a:rPr lang="bn-BD" sz="2400" dirty="0">
                <a:solidFill>
                  <a:prstClr val="black"/>
                </a:solidFill>
                <a:latin typeface="Nikosh" pitchFamily="2" charset="0"/>
                <a:cs typeface="Nikosh" pitchFamily="2" charset="0"/>
              </a:rPr>
              <a:t>এম এস এস রাষ্ট্রবিজ্ঞান</a:t>
            </a:r>
          </a:p>
          <a:p>
            <a:pPr algn="ctr"/>
            <a:r>
              <a:rPr lang="en-US" sz="2000" dirty="0" err="1" smtClean="0">
                <a:solidFill>
                  <a:prstClr val="black"/>
                </a:solidFill>
                <a:latin typeface="Nikosh" pitchFamily="2" charset="0"/>
                <a:cs typeface="Nikosh" pitchFamily="2" charset="0"/>
              </a:rPr>
              <a:t>প্রভাষক</a:t>
            </a:r>
            <a:endParaRPr lang="en-US" sz="2000" dirty="0" smtClean="0">
              <a:solidFill>
                <a:prstClr val="black"/>
              </a:solidFill>
              <a:latin typeface="Nikosh" pitchFamily="2" charset="0"/>
              <a:cs typeface="Nikosh" pitchFamily="2" charset="0"/>
            </a:endParaRPr>
          </a:p>
          <a:p>
            <a:pPr algn="ctr"/>
            <a:r>
              <a:rPr lang="en-US" sz="2000" dirty="0" err="1" smtClean="0">
                <a:solidFill>
                  <a:prstClr val="black"/>
                </a:solidFill>
                <a:latin typeface="Nikosh" pitchFamily="2" charset="0"/>
                <a:cs typeface="Nikosh" pitchFamily="2" charset="0"/>
              </a:rPr>
              <a:t>তথ্য</a:t>
            </a:r>
            <a:r>
              <a:rPr lang="en-US" sz="2000" dirty="0" smtClean="0">
                <a:solidFill>
                  <a:prstClr val="black"/>
                </a:solidFill>
                <a:latin typeface="Nikosh" pitchFamily="2" charset="0"/>
                <a:cs typeface="Nikosh" pitchFamily="2" charset="0"/>
              </a:rPr>
              <a:t> ও </a:t>
            </a:r>
            <a:r>
              <a:rPr lang="en-US" sz="2000" dirty="0" err="1" smtClean="0">
                <a:solidFill>
                  <a:prstClr val="black"/>
                </a:solidFill>
                <a:latin typeface="Nikosh" pitchFamily="2" charset="0"/>
                <a:cs typeface="Nikosh" pitchFamily="2" charset="0"/>
              </a:rPr>
              <a:t>যোগাযোগ</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প্রযুক্তি</a:t>
            </a:r>
            <a:r>
              <a:rPr lang="en-US" sz="2000" dirty="0" smtClean="0">
                <a:solidFill>
                  <a:prstClr val="black"/>
                </a:solidFill>
                <a:latin typeface="Nikosh" pitchFamily="2" charset="0"/>
                <a:cs typeface="Nikosh" pitchFamily="2" charset="0"/>
              </a:rPr>
              <a:t> </a:t>
            </a:r>
          </a:p>
          <a:p>
            <a:pPr algn="ctr"/>
            <a:r>
              <a:rPr lang="bn-BD" sz="2000" dirty="0" smtClean="0">
                <a:solidFill>
                  <a:prstClr val="black"/>
                </a:solidFill>
                <a:latin typeface="Nikosh" pitchFamily="2" charset="0"/>
                <a:cs typeface="Nikosh" pitchFamily="2" charset="0"/>
              </a:rPr>
              <a:t>বসন্তকেদার ডিগ্রী কলেজ</a:t>
            </a:r>
            <a:r>
              <a:rPr lang="en-US" sz="2000" dirty="0" smtClean="0">
                <a:solidFill>
                  <a:prstClr val="black"/>
                </a:solidFill>
                <a:latin typeface="Nikosh" pitchFamily="2" charset="0"/>
                <a:cs typeface="Nikosh" pitchFamily="2" charset="0"/>
              </a:rPr>
              <a:t> </a:t>
            </a:r>
          </a:p>
          <a:p>
            <a:pPr algn="ctr"/>
            <a:r>
              <a:rPr lang="en-US" sz="2000" dirty="0" err="1" smtClean="0">
                <a:solidFill>
                  <a:prstClr val="black"/>
                </a:solidFill>
                <a:latin typeface="Nikosh" pitchFamily="2" charset="0"/>
                <a:cs typeface="Nikosh" pitchFamily="2" charset="0"/>
              </a:rPr>
              <a:t>মোহনপুর</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রাজশাহী</a:t>
            </a:r>
            <a:r>
              <a:rPr lang="en-US" sz="2000" dirty="0" smtClean="0">
                <a:solidFill>
                  <a:prstClr val="black"/>
                </a:solidFill>
                <a:latin typeface="Nikosh" pitchFamily="2" charset="0"/>
                <a:cs typeface="Nikosh" pitchFamily="2" charset="0"/>
              </a:rPr>
              <a:t>। </a:t>
            </a:r>
          </a:p>
          <a:p>
            <a:pPr algn="ctr"/>
            <a:r>
              <a:rPr lang="en-US" sz="2000" dirty="0" err="1" smtClean="0">
                <a:solidFill>
                  <a:prstClr val="black"/>
                </a:solidFill>
                <a:latin typeface="Nikosh" pitchFamily="2" charset="0"/>
                <a:cs typeface="Nikosh" pitchFamily="2" charset="0"/>
              </a:rPr>
              <a:t>আজীবন</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সদস্য</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বাংলাদেশ</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কম্পিউটার</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সোসাইটি</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ঢাকা</a:t>
            </a:r>
            <a:endParaRPr lang="en-US" sz="2000" dirty="0" smtClean="0">
              <a:solidFill>
                <a:prstClr val="black"/>
              </a:solidFill>
              <a:latin typeface="Nikosh" pitchFamily="2" charset="0"/>
              <a:cs typeface="Nikosh" pitchFamily="2" charset="0"/>
            </a:endParaRPr>
          </a:p>
          <a:p>
            <a:pPr algn="ctr"/>
            <a:r>
              <a:rPr lang="en-US" sz="2000" dirty="0" err="1" smtClean="0">
                <a:solidFill>
                  <a:prstClr val="black"/>
                </a:solidFill>
                <a:latin typeface="Nikosh" pitchFamily="2" charset="0"/>
                <a:cs typeface="Nikosh" pitchFamily="2" charset="0"/>
              </a:rPr>
              <a:t>জেলা</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এ্যম্বাসেডর</a:t>
            </a:r>
            <a:r>
              <a:rPr lang="en-US" sz="2000" dirty="0" smtClean="0">
                <a:solidFill>
                  <a:prstClr val="black"/>
                </a:solidFill>
                <a:latin typeface="Nikosh" pitchFamily="2" charset="0"/>
                <a:cs typeface="Nikosh" pitchFamily="2" charset="0"/>
              </a:rPr>
              <a:t> A2i </a:t>
            </a:r>
            <a:r>
              <a:rPr lang="en-US" sz="2000" dirty="0" err="1" smtClean="0">
                <a:solidFill>
                  <a:prstClr val="black"/>
                </a:solidFill>
                <a:latin typeface="Nikosh" pitchFamily="2" charset="0"/>
                <a:cs typeface="Nikosh" pitchFamily="2" charset="0"/>
              </a:rPr>
              <a:t>শিক্ষা</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মন্ত্রাণালয়</a:t>
            </a:r>
            <a:endParaRPr lang="en-US" sz="2000" dirty="0" smtClean="0">
              <a:solidFill>
                <a:prstClr val="black"/>
              </a:solidFill>
              <a:latin typeface="Nikosh" pitchFamily="2" charset="0"/>
              <a:cs typeface="Nikosh" pitchFamily="2" charset="0"/>
            </a:endParaRPr>
          </a:p>
          <a:p>
            <a:pPr algn="ctr"/>
            <a:r>
              <a:rPr lang="bn-BD" dirty="0" smtClean="0">
                <a:solidFill>
                  <a:prstClr val="black"/>
                </a:solidFill>
                <a:latin typeface="Times New Roman" pitchFamily="18" charset="0"/>
                <a:cs typeface="Times New Roman" pitchFamily="18" charset="0"/>
                <a:hlinkClick r:id="rId2"/>
              </a:rPr>
              <a:t>mdorhe</a:t>
            </a:r>
            <a:r>
              <a:rPr lang="en-US" dirty="0" smtClean="0">
                <a:solidFill>
                  <a:prstClr val="black"/>
                </a:solidFill>
                <a:latin typeface="Times New Roman" pitchFamily="18" charset="0"/>
                <a:cs typeface="Times New Roman" pitchFamily="18" charset="0"/>
                <a:hlinkClick r:id="rId2"/>
              </a:rPr>
              <a:t>lal@gmail.com</a:t>
            </a:r>
            <a:endParaRPr lang="en-US" dirty="0" smtClean="0">
              <a:solidFill>
                <a:prstClr val="black"/>
              </a:solidFill>
              <a:latin typeface="Times New Roman" pitchFamily="18" charset="0"/>
              <a:cs typeface="Times New Roman" pitchFamily="18" charset="0"/>
            </a:endParaRPr>
          </a:p>
          <a:p>
            <a:r>
              <a:rPr lang="bn-BD" dirty="0" smtClean="0">
                <a:solidFill>
                  <a:prstClr val="black"/>
                </a:solidFill>
                <a:latin typeface="Times New Roman" pitchFamily="18" charset="0"/>
                <a:cs typeface="Times New Roman" pitchFamily="18" charset="0"/>
              </a:rPr>
              <a:t>01770144076 , </a:t>
            </a:r>
            <a:r>
              <a:rPr lang="en-US" dirty="0" smtClean="0">
                <a:solidFill>
                  <a:prstClr val="black"/>
                </a:solidFill>
                <a:latin typeface="Times New Roman" pitchFamily="18" charset="0"/>
                <a:cs typeface="Times New Roman" pitchFamily="18" charset="0"/>
              </a:rPr>
              <a:t>01961326237</a:t>
            </a:r>
            <a:endParaRPr lang="en-US" dirty="0" smtClean="0">
              <a:solidFill>
                <a:prstClr val="black"/>
              </a:solidFill>
              <a:latin typeface="Nikosh" pitchFamily="2" charset="0"/>
              <a:cs typeface="Nikosh" pitchFamily="2" charset="0"/>
            </a:endParaRPr>
          </a:p>
          <a:p>
            <a:endParaRPr lang="en-US" dirty="0" smtClean="0">
              <a:solidFill>
                <a:prstClr val="black"/>
              </a:solidFill>
              <a:latin typeface="Nikosh" pitchFamily="2" charset="0"/>
              <a:cs typeface="Nikosh" pitchFamily="2" charset="0"/>
            </a:endParaRPr>
          </a:p>
          <a:p>
            <a:r>
              <a:rPr lang="en-US" dirty="0" smtClean="0">
                <a:solidFill>
                  <a:prstClr val="black"/>
                </a:solidFill>
                <a:latin typeface="Nikosh" pitchFamily="2" charset="0"/>
                <a:cs typeface="Nikosh" pitchFamily="2" charset="0"/>
              </a:rPr>
              <a:t> </a:t>
            </a:r>
            <a:endParaRPr lang="en-SG" dirty="0">
              <a:solidFill>
                <a:prstClr val="black"/>
              </a:solidFill>
            </a:endParaRPr>
          </a:p>
        </p:txBody>
      </p:sp>
      <p:pic>
        <p:nvPicPr>
          <p:cNvPr id="7" name="Content Placeholder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257800" y="2292927"/>
            <a:ext cx="3276600" cy="4344391"/>
          </a:xfrm>
        </p:spPr>
      </p:pic>
    </p:spTree>
    <p:extLst>
      <p:ext uri="{BB962C8B-B14F-4D97-AF65-F5344CB8AC3E}">
        <p14:creationId xmlns:p14="http://schemas.microsoft.com/office/powerpoint/2010/main" val="203536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3">
                                            <p:txEl>
                                              <p:pRg st="1" end="1"/>
                                            </p:txEl>
                                          </p:spTgt>
                                        </p:tgtEl>
                                      </p:cBhvr>
                                    </p:animEffect>
                                    <p:animScale>
                                      <p:cBhvr>
                                        <p:cTn id="11" dur="250" autoRev="1" fill="hold"/>
                                        <p:tgtEl>
                                          <p:spTgt spid="3">
                                            <p:txEl>
                                              <p:pRg st="1" end="1"/>
                                            </p:txEl>
                                          </p:spTgt>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5">
                                            <p:txEl>
                                              <p:pRg st="1" end="1"/>
                                            </p:txEl>
                                          </p:spTgt>
                                        </p:tgtEl>
                                      </p:cBhvr>
                                    </p:animEffect>
                                    <p:animScale>
                                      <p:cBhvr>
                                        <p:cTn id="16" dur="250" autoRev="1" fill="hold"/>
                                        <p:tgtEl>
                                          <p:spTgt spid="5">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bn-BD" sz="4100" b="1" dirty="0">
                <a:solidFill>
                  <a:srgbClr val="464646"/>
                </a:solidFill>
                <a:effectLst>
                  <a:outerShdw blurRad="31750" dist="25400" dir="5400000" algn="tl" rotWithShape="0">
                    <a:srgbClr val="000000">
                      <a:alpha val="25000"/>
                    </a:srgbClr>
                  </a:outerShdw>
                </a:effectLst>
                <a:latin typeface="Nikosh" pitchFamily="2" charset="0"/>
                <a:cs typeface="Nikosh" pitchFamily="2" charset="0"/>
              </a:rPr>
              <a:t>নিচের ছবি গুলি লক্ষ্য করি </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7" name="Content Placeholder 6"/>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832558" y="2514600"/>
            <a:ext cx="3666709" cy="3846513"/>
          </a:xfrm>
        </p:spPr>
      </p:pic>
      <p:pic>
        <p:nvPicPr>
          <p:cNvPr id="38914" name="Picture 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761121" y="2590801"/>
            <a:ext cx="3432345" cy="3596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366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1137" y="1203767"/>
            <a:ext cx="8161727" cy="4450466"/>
          </a:xfrm>
          <a:prstGeom prst="rect">
            <a:avLst/>
          </a:prstGeom>
        </p:spPr>
      </p:pic>
    </p:spTree>
    <p:extLst>
      <p:ext uri="{BB962C8B-B14F-4D97-AF65-F5344CB8AC3E}">
        <p14:creationId xmlns:p14="http://schemas.microsoft.com/office/powerpoint/2010/main" val="379981527"/>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8686800" cy="2743200"/>
          </a:xfrm>
        </p:spPr>
        <p:txBody>
          <a:bodyPr>
            <a:normAutofit/>
          </a:bodyPr>
          <a:lstStyle/>
          <a:p>
            <a:pPr algn="ctr">
              <a:buNone/>
            </a:pPr>
            <a:r>
              <a:rPr lang="bn-BD" sz="4000" dirty="0" smtClean="0">
                <a:latin typeface="Nikosh" pitchFamily="2" charset="0"/>
                <a:cs typeface="Nikosh" pitchFamily="2" charset="0"/>
              </a:rPr>
              <a:t>বাংলাদেশের রাষ্ট্র পরিচালনার মুলনীতি সম্পর্কে বল?</a:t>
            </a:r>
          </a:p>
          <a:p>
            <a:pPr algn="ctr">
              <a:buNone/>
            </a:pPr>
            <a:r>
              <a:rPr lang="bn-BD" sz="4000" dirty="0" smtClean="0">
                <a:latin typeface="Nikosh" pitchFamily="2" charset="0"/>
                <a:cs typeface="Nikosh" pitchFamily="2" charset="0"/>
              </a:rPr>
              <a:t>সময়ঃ ১০ মিনিট </a:t>
            </a:r>
            <a:endParaRPr lang="en-US" sz="4000" dirty="0" smtClean="0">
              <a:latin typeface="Nikosh" pitchFamily="2" charset="0"/>
              <a:cs typeface="Nikosh" pitchFamily="2" charset="0"/>
            </a:endParaRPr>
          </a:p>
          <a:p>
            <a:endParaRPr lang="en-US" dirty="0">
              <a:latin typeface="Nikosh" pitchFamily="2" charset="0"/>
              <a:cs typeface="Nikosh" pitchFamily="2" charset="0"/>
            </a:endParaRPr>
          </a:p>
        </p:txBody>
      </p:sp>
      <p:sp>
        <p:nvSpPr>
          <p:cNvPr id="2" name="Title 1"/>
          <p:cNvSpPr>
            <a:spLocks noGrp="1"/>
          </p:cNvSpPr>
          <p:nvPr>
            <p:ph type="title"/>
          </p:nvPr>
        </p:nvSpPr>
        <p:spPr>
          <a:xfrm>
            <a:off x="2286000" y="274638"/>
            <a:ext cx="5181600" cy="1143000"/>
          </a:xfrm>
        </p:spPr>
        <p:txBody>
          <a:bodyPr/>
          <a:lstStyle/>
          <a:p>
            <a:pPr algn="ctr"/>
            <a:r>
              <a:rPr lang="bn-BD" dirty="0" smtClean="0">
                <a:latin typeface="Nikosh" pitchFamily="2" charset="0"/>
                <a:cs typeface="Nikosh" pitchFamily="2" charset="0"/>
              </a:rPr>
              <a:t>দলীয় কাজের প্রশ্ন </a:t>
            </a:r>
            <a:endParaRPr lang="en-US"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2" nodeType="clickEffect">
                                  <p:stCondLst>
                                    <p:cond delay="0"/>
                                  </p:stCondLst>
                                  <p:childTnLst>
                                    <p:set>
                                      <p:cBhvr override="childStyle">
                                        <p:cTn id="17" dur="indefinite"/>
                                        <p:tgtEl>
                                          <p:spTgt spid="2"/>
                                        </p:tgtEl>
                                        <p:attrNameLst>
                                          <p:attrName>style.fontStyle</p:attrName>
                                        </p:attrNameLst>
                                      </p:cBhvr>
                                      <p:to>
                                        <p:strVal val="normal"/>
                                      </p:to>
                                    </p:set>
                                    <p:set>
                                      <p:cBhvr override="childStyle">
                                        <p:cTn id="18" dur="indefinite"/>
                                        <p:tgtEl>
                                          <p:spTgt spid="2"/>
                                        </p:tgtEl>
                                        <p:attrNameLst>
                                          <p:attrName>style.fontWeight</p:attrName>
                                        </p:attrNameLst>
                                      </p:cBhvr>
                                      <p:to>
                                        <p:strVal val="bold"/>
                                      </p:to>
                                    </p:set>
                                    <p:set>
                                      <p:cBhvr override="childStyle">
                                        <p:cTn id="19"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228600" y="1447800"/>
            <a:ext cx="8686800" cy="5181600"/>
          </a:xfrm>
        </p:spPr>
        <p:txBody>
          <a:bodyPr>
            <a:normAutofit/>
          </a:bodyPr>
          <a:lstStyle/>
          <a:p>
            <a:pPr>
              <a:buNone/>
            </a:pPr>
            <a:r>
              <a:rPr lang="bn-BD" sz="2400" b="1" dirty="0" smtClean="0">
                <a:latin typeface="Nikosh" pitchFamily="2" charset="0"/>
                <a:cs typeface="Nikosh" pitchFamily="2" charset="0"/>
              </a:rPr>
              <a:t>ক। রাষ্ট্রীয় মুলনীতি সমুহঃ </a:t>
            </a:r>
          </a:p>
          <a:p>
            <a:pPr>
              <a:buNone/>
            </a:pPr>
            <a:r>
              <a:rPr lang="bn-BD" sz="2400" dirty="0" smtClean="0">
                <a:latin typeface="Nikosh" pitchFamily="2" charset="0"/>
                <a:cs typeface="Nikosh" pitchFamily="2" charset="0"/>
              </a:rPr>
              <a:t>১৯৭২ সালের প্রণীত বাংলাদেশ সংবিধানের প্রস্তাবনায় রাষ্ট্র পরিচালনায় ৪টি মুলনীতির কথা বলা হয়েছে।  আধুনিক গণতান্ত্রিক রাষ্ট্র হচ্ছে কল্যাণকামী রাষ্ট্র। জনগনের সামাজিক, রাজনৈতিক, অর্থনৈতিক, সাংস্কৃতিক ও নৈতিক দিকের সর্বাঙ্গীন কল্যান সাধন করাই কল্যানমুলক রাষ্ট্রের অন্যতম লক্ষ্য। এ উদ্দেশ্যে ভারত, আয়ারল্যান্ড প্রভৃতি দেশের সংবিধানে রাষ্ট্র পরিচালনার জন্য কতগুলো মৌলিক নীতি নির্ধারণ করা হয়েছে। এ নীতিগুলো হচ্ছে রাষ্ট্র শাসনের মুলসুত্র। সরকারের কর্তব্য হল রাষ্ট্রীয় জীবনের সর্বক্ষেত্রে এগুলোকে প্রয়োগ করা।   এগুলো হচ্ছে </a:t>
            </a:r>
          </a:p>
          <a:p>
            <a:pPr>
              <a:buNone/>
            </a:pPr>
            <a:r>
              <a:rPr lang="bn-BD" sz="2400" dirty="0" smtClean="0">
                <a:latin typeface="Nikosh" pitchFamily="2" charset="0"/>
                <a:cs typeface="Nikosh" pitchFamily="2" charset="0"/>
              </a:rPr>
              <a:t>১। জাতীয়তাবাদ  ২। সমাজতন্ত্র  ৩। গণতন্ত্র  ৪। ধর্মনিরপেক্ষতা</a:t>
            </a:r>
          </a:p>
          <a:p>
            <a:pPr>
              <a:buNone/>
            </a:pPr>
            <a:r>
              <a:rPr lang="bn-BD" sz="2400" b="1" dirty="0" smtClean="0">
                <a:latin typeface="Nikosh" pitchFamily="2" charset="0"/>
                <a:cs typeface="Nikosh" pitchFamily="2" charset="0"/>
              </a:rPr>
              <a:t>খ। অন্যান্য রাষ্ট্রীয় মুলনীতিঃ </a:t>
            </a:r>
          </a:p>
          <a:p>
            <a:pPr>
              <a:buNone/>
            </a:pPr>
            <a:r>
              <a:rPr lang="bn-BD" sz="2400" dirty="0" smtClean="0">
                <a:latin typeface="Nikosh" pitchFamily="2" charset="0"/>
                <a:cs typeface="Nikosh" pitchFamily="2" charset="0"/>
              </a:rPr>
              <a:t>বাংলাদেশ সংবিধানে উপরিউল্লিখিত চারটি নীতিকে রাষ্ট্রীয় মুল স্তম্ভ বলা হয়। তবে এ নীতিসমুহ হতে উৎসারিত অন্য নীতিগূলোও রাষ্ট্রীয় মুলনীতি হিসেবে পরিগনিত হয়। এগুলো হলঃ </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p:txBody>
      </p:sp>
      <p:sp>
        <p:nvSpPr>
          <p:cNvPr id="2" name="Title 1"/>
          <p:cNvSpPr>
            <a:spLocks noGrp="1"/>
          </p:cNvSpPr>
          <p:nvPr>
            <p:ph type="title"/>
          </p:nvPr>
        </p:nvSpPr>
        <p:spPr>
          <a:xfrm>
            <a:off x="2057400" y="274638"/>
            <a:ext cx="5029200" cy="1143000"/>
          </a:xfrm>
        </p:spPr>
        <p:txBody>
          <a:bodyPr/>
          <a:lstStyle/>
          <a:p>
            <a:pPr algn="ctr"/>
            <a:r>
              <a:rPr lang="bn-BD" dirty="0" smtClean="0">
                <a:latin typeface="Nikosh" pitchFamily="2" charset="0"/>
                <a:cs typeface="Nikosh" pitchFamily="2" charset="0"/>
              </a:rPr>
              <a:t>দলীয় কাজের সমাধান </a:t>
            </a:r>
            <a:endParaRPr lang="en-US" dirty="0">
              <a:latin typeface="Nikosh" pitchFamily="2" charset="0"/>
              <a:cs typeface="Nikosh" pitchFamily="2" charset="0"/>
            </a:endParaRPr>
          </a:p>
        </p:txBody>
      </p:sp>
      <p:graphicFrame>
        <p:nvGraphicFramePr>
          <p:cNvPr id="6"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122" name="Equation" r:id="rId3" imgW="114120" imgH="215640" progId="Equation.3">
                  <p:embed/>
                </p:oleObj>
              </mc:Choice>
              <mc:Fallback>
                <p:oleObj name="Equation" r:id="rId3" imgW="11412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123" name="Equation" r:id="rId5" imgW="114120" imgH="215640" progId="Equation.3">
                  <p:embed/>
                </p:oleObj>
              </mc:Choice>
              <mc:Fallback>
                <p:oleObj name="Equation" r:id="rId5" imgW="114120" imgH="215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4124" name="Equation" r:id="rId6" imgW="114120" imgH="215640" progId="Equation.3">
                  <p:embed/>
                </p:oleObj>
              </mc:Choice>
              <mc:Fallback>
                <p:oleObj name="Equation" r:id="rId6" imgW="114120" imgH="2156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2" nodeType="clickEffect">
                                  <p:stCondLst>
                                    <p:cond delay="0"/>
                                  </p:stCondLst>
                                  <p:childTnLst>
                                    <p:set>
                                      <p:cBhvr override="childStyle">
                                        <p:cTn id="17" dur="indefinite"/>
                                        <p:tgtEl>
                                          <p:spTgt spid="2"/>
                                        </p:tgtEl>
                                        <p:attrNameLst>
                                          <p:attrName>style.fontStyle</p:attrName>
                                        </p:attrNameLst>
                                      </p:cBhvr>
                                      <p:to>
                                        <p:strVal val="normal"/>
                                      </p:to>
                                    </p:set>
                                    <p:set>
                                      <p:cBhvr override="childStyle">
                                        <p:cTn id="18" dur="indefinite"/>
                                        <p:tgtEl>
                                          <p:spTgt spid="2"/>
                                        </p:tgtEl>
                                        <p:attrNameLst>
                                          <p:attrName>style.fontWeight</p:attrName>
                                        </p:attrNameLst>
                                      </p:cBhvr>
                                      <p:to>
                                        <p:strVal val="bold"/>
                                      </p:to>
                                    </p:set>
                                    <p:set>
                                      <p:cBhvr override="childStyle">
                                        <p:cTn id="19"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152400" y="1600200"/>
            <a:ext cx="8839200" cy="5029200"/>
          </a:xfrm>
        </p:spPr>
        <p:txBody>
          <a:bodyPr>
            <a:noAutofit/>
          </a:bodyPr>
          <a:lstStyle/>
          <a:p>
            <a:pPr>
              <a:buNone/>
            </a:pPr>
            <a:r>
              <a:rPr lang="bn-BD" sz="2800" dirty="0" smtClean="0">
                <a:latin typeface="Nikosh" pitchFamily="2" charset="0"/>
                <a:cs typeface="Nikosh" pitchFamily="2" charset="0"/>
              </a:rPr>
              <a:t>১। মালিকানার নীতি ক। রাষ্ট্রীয় মালিকানা  খ। সমবায়ী মালিকানা  গ। ব্যাক্তিগত মালিকানা    ২। কৃষক ও শ্রমিকের মুক্তি   ৩। মৌলিক প্রয়োজনের ব্যবস্থা   ক। জীবিন ধা</a:t>
            </a:r>
            <a:r>
              <a:rPr lang="en-US" sz="2800" dirty="0" smtClean="0">
                <a:latin typeface="Nikosh" pitchFamily="2" charset="0"/>
                <a:cs typeface="Nikosh" pitchFamily="2" charset="0"/>
              </a:rPr>
              <a:t>র</a:t>
            </a:r>
            <a:r>
              <a:rPr lang="bn-BD" sz="2800" dirty="0" smtClean="0">
                <a:latin typeface="Nikosh" pitchFamily="2" charset="0"/>
                <a:cs typeface="Nikosh" pitchFamily="2" charset="0"/>
              </a:rPr>
              <a:t>নের জন্য অন্ন, বস্ত্র, বাসস্থান, শিক্ষা ও চিকিৎসা  খ। কর্মের অধিকার  গ। যুক্তি সংগত বিশ্রাম, বিনোদন ও অবকাশের ব্যবস্থা </a:t>
            </a:r>
            <a:r>
              <a:rPr lang="en-US" sz="2800" dirty="0" smtClean="0">
                <a:latin typeface="Nikosh" pitchFamily="2" charset="0"/>
                <a:cs typeface="Nikosh" pitchFamily="2" charset="0"/>
              </a:rPr>
              <a:t> </a:t>
            </a:r>
            <a:r>
              <a:rPr lang="bn-BD" sz="2800" dirty="0" smtClean="0">
                <a:latin typeface="Nikosh" pitchFamily="2" charset="0"/>
                <a:cs typeface="Nikosh" pitchFamily="2" charset="0"/>
              </a:rPr>
              <a:t>ঘ। বেকারত্ব, ব্যাধি, পঙ্গুত্ব কিংবা যে কোন পরিস্থিতিতে সামাজিক নিরাপত্তার ব্যবস্থা নিশ্চিত করবে।  ৪। গ্রামীন উন্নয়ন ও কৃষি বিপ্লব  ৫। অবৈতনিক ও বাধ্যতামুলক শিক্ষা  ৬। জনস্বাস্থ্য ও নৈতিকতা   ৭। সুযোগের সমতা  </a:t>
            </a:r>
            <a:endParaRPr lang="en-US" sz="2800" dirty="0" smtClean="0">
              <a:latin typeface="Nikosh" pitchFamily="2" charset="0"/>
              <a:cs typeface="Nikosh" pitchFamily="2" charset="0"/>
            </a:endParaRPr>
          </a:p>
          <a:p>
            <a:pPr>
              <a:buNone/>
            </a:pPr>
            <a:r>
              <a:rPr lang="bn-BD" sz="2800" dirty="0" smtClean="0">
                <a:latin typeface="Nikosh" pitchFamily="2" charset="0"/>
                <a:cs typeface="Nikosh" pitchFamily="2" charset="0"/>
              </a:rPr>
              <a:t>৮। অধিকার ও কর্তব্য</a:t>
            </a:r>
            <a:r>
              <a:rPr lang="en-US" sz="2800" dirty="0" err="1" smtClean="0">
                <a:latin typeface="Nikosh" pitchFamily="2" charset="0"/>
                <a:cs typeface="Nikosh" pitchFamily="2" charset="0"/>
              </a:rPr>
              <a:t>রুপে</a:t>
            </a:r>
            <a:r>
              <a:rPr lang="bn-BD" sz="2800" dirty="0" smtClean="0">
                <a:latin typeface="Nikosh" pitchFamily="2" charset="0"/>
                <a:cs typeface="Nikosh" pitchFamily="2" charset="0"/>
              </a:rPr>
              <a:t> কর্ম  ৯। নাগরিক ও সরকারী কর্মচারীদের কর্তব্য  ১০। বিচার বিভাগের স্বাধীনতা   ১১। জাতীয় সংস্কৃতি সংরক্ষন  ১২। জাতীয় স্মৃতি নিদর্শন সংরক্ষণ   ১৩। আন্তর্জাতিক নীতি ১৪। পরিবেশ ও জীব-বৈচিত্র সংরক্ষণ ও উন্নয়ন   ১৫। উপজাতি, ক্ষদ্র জাতিসত্ত্বা, নৃ-গোষ্ঠী ও সম্প্রদায়ের সংস্কৃতি </a:t>
            </a:r>
          </a:p>
        </p:txBody>
      </p:sp>
      <p:sp>
        <p:nvSpPr>
          <p:cNvPr id="2" name="Title 1"/>
          <p:cNvSpPr>
            <a:spLocks noGrp="1"/>
          </p:cNvSpPr>
          <p:nvPr>
            <p:ph type="title"/>
          </p:nvPr>
        </p:nvSpPr>
        <p:spPr>
          <a:xfrm>
            <a:off x="2057400" y="274638"/>
            <a:ext cx="5029200" cy="1143000"/>
          </a:xfrm>
        </p:spPr>
        <p:txBody>
          <a:bodyPr/>
          <a:lstStyle/>
          <a:p>
            <a:pPr algn="ctr"/>
            <a:r>
              <a:rPr lang="bn-BD" dirty="0" smtClean="0">
                <a:latin typeface="Nikosh" pitchFamily="2" charset="0"/>
                <a:cs typeface="Nikosh" pitchFamily="2" charset="0"/>
              </a:rPr>
              <a:t>দলীয় কাজের সমাধান </a:t>
            </a:r>
            <a:endParaRPr lang="en-US" dirty="0">
              <a:latin typeface="Nikosh" pitchFamily="2" charset="0"/>
              <a:cs typeface="Nikosh" pitchFamily="2" charset="0"/>
            </a:endParaRPr>
          </a:p>
        </p:txBody>
      </p:sp>
      <p:graphicFrame>
        <p:nvGraphicFramePr>
          <p:cNvPr id="6"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146" name="Equation" r:id="rId3" imgW="114120" imgH="215640" progId="Equation.3">
                  <p:embed/>
                </p:oleObj>
              </mc:Choice>
              <mc:Fallback>
                <p:oleObj name="Equation" r:id="rId3" imgW="11412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147" name="Equation" r:id="rId5" imgW="114120" imgH="215640" progId="Equation.3">
                  <p:embed/>
                </p:oleObj>
              </mc:Choice>
              <mc:Fallback>
                <p:oleObj name="Equation" r:id="rId5" imgW="114120" imgH="215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148" name="Equation" r:id="rId6" imgW="114120" imgH="215640" progId="Equation.3">
                  <p:embed/>
                </p:oleObj>
              </mc:Choice>
              <mc:Fallback>
                <p:oleObj name="Equation" r:id="rId6" imgW="114120" imgH="2156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2" nodeType="clickEffect">
                                  <p:stCondLst>
                                    <p:cond delay="0"/>
                                  </p:stCondLst>
                                  <p:childTnLst>
                                    <p:set>
                                      <p:cBhvr override="childStyle">
                                        <p:cTn id="17" dur="indefinite"/>
                                        <p:tgtEl>
                                          <p:spTgt spid="2"/>
                                        </p:tgtEl>
                                        <p:attrNameLst>
                                          <p:attrName>style.fontStyle</p:attrName>
                                        </p:attrNameLst>
                                      </p:cBhvr>
                                      <p:to>
                                        <p:strVal val="normal"/>
                                      </p:to>
                                    </p:set>
                                    <p:set>
                                      <p:cBhvr override="childStyle">
                                        <p:cTn id="18" dur="indefinite"/>
                                        <p:tgtEl>
                                          <p:spTgt spid="2"/>
                                        </p:tgtEl>
                                        <p:attrNameLst>
                                          <p:attrName>style.fontWeight</p:attrName>
                                        </p:attrNameLst>
                                      </p:cBhvr>
                                      <p:to>
                                        <p:strVal val="bold"/>
                                      </p:to>
                                    </p:set>
                                    <p:set>
                                      <p:cBhvr override="childStyle">
                                        <p:cTn id="19"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152400" y="1295400"/>
            <a:ext cx="8839200" cy="5410200"/>
          </a:xfrm>
        </p:spPr>
        <p:txBody>
          <a:bodyPr>
            <a:normAutofit lnSpcReduction="10000"/>
          </a:bodyPr>
          <a:lstStyle/>
          <a:p>
            <a:pPr>
              <a:buNone/>
            </a:pPr>
            <a:r>
              <a:rPr lang="bn-BD" sz="2800" b="1" dirty="0" smtClean="0">
                <a:latin typeface="Nikosh" pitchFamily="2" charset="0"/>
                <a:cs typeface="Nikosh" pitchFamily="2" charset="0"/>
              </a:rPr>
              <a:t>গ। রাষ্ট্র পরিচালনার মুলনীতি সমুহের তাৎপর্য ও গুরুত্বঃ </a:t>
            </a:r>
            <a:r>
              <a:rPr lang="bn-BD" sz="2800" dirty="0" smtClean="0">
                <a:latin typeface="Nikosh" pitchFamily="2" charset="0"/>
                <a:cs typeface="Nikosh" pitchFamily="2" charset="0"/>
              </a:rPr>
              <a:t>বাংলাদেশ সংবিধানে রাষ্ট্র পরিচালনার মুলনীতিসমুহের সন্নিবেশন বিশেষ গুরুত্বপুর্ণ। সংবিধানের ৮(২) অনুচ্ছেদে বলা হয়েছে যে এ নীতিগুলো রাষ্ট্র পরিচালনার মুলসুত্র হবে আইন প্রণয়ণকালে রাষ্ট্র এগুলো প্রয়োগ করবে, সংবিধান ও অন্যান্য আইনের ব্যাখ্যার ক্ষেত্রে নির্দেশক হবে এবং রাষ্ট্র ও নাগরিকের কার্যের ভিত্তি হবে। রাষ্ট্রীয় মুলনীতিগুলো আইন নয় এবং আদালতের মাধ্যমে বলবৎ</a:t>
            </a:r>
            <a:r>
              <a:rPr lang="en-US" sz="2800" dirty="0" smtClean="0">
                <a:latin typeface="Nikosh" pitchFamily="2" charset="0"/>
                <a:cs typeface="Nikosh" pitchFamily="2" charset="0"/>
              </a:rPr>
              <a:t> </a:t>
            </a:r>
            <a:r>
              <a:rPr lang="bn-BD" sz="2800" dirty="0" smtClean="0">
                <a:latin typeface="Nikosh" pitchFamily="2" charset="0"/>
                <a:cs typeface="Nikosh" pitchFamily="2" charset="0"/>
              </a:rPr>
              <a:t>যোগ্য হবে না। এসব মুলনীতির কোন শাসনতান্ত্রিক আইনের মর্যাদা না থাকলে জনগনের সার্বিক কন্যাল সাধনের জন্য এর গুরুত্ব অপরিসীম। শাসন কর্তৃপক্ষ এসব নীতিমালা বাস্তবায়নের জন্য আইনত দায়ী না থাকলেও ক্ষমতায় নিজস্ব অস্তিত্ব টিকিয়ে রাখার তাগিদে এগুলো উপেক্ষা করতে পারেনা। কেননা গণতান্ত্রিক সরকারের ভিত্তিই হচ্ছে জনগনের আস্থা। মুলনীতিগুলো বাস্তবায়নে সরকার গড়িমসি করলে জনসমর্থন হারাবে এবং নির্বাচ</a:t>
            </a:r>
            <a:r>
              <a:rPr lang="en-US" sz="2800" dirty="0" err="1" smtClean="0">
                <a:latin typeface="Nikosh" pitchFamily="2" charset="0"/>
                <a:cs typeface="Nikosh" pitchFamily="2" charset="0"/>
              </a:rPr>
              <a:t>নী</a:t>
            </a:r>
            <a:r>
              <a:rPr lang="bn-BD" sz="2800" dirty="0" smtClean="0">
                <a:latin typeface="Nikosh" pitchFamily="2" charset="0"/>
                <a:cs typeface="Nikosh" pitchFamily="2" charset="0"/>
              </a:rPr>
              <a:t> বৈতরনী পার হয়ে পুনরায় ক্ষমতায় অধিষ্ঠিত হতে পারবে না।  </a:t>
            </a:r>
          </a:p>
          <a:p>
            <a:pPr>
              <a:buNone/>
            </a:pPr>
            <a:endParaRPr lang="bn-BD" sz="2400" dirty="0" smtClean="0">
              <a:latin typeface="Nikosh" pitchFamily="2" charset="0"/>
              <a:cs typeface="Nikosh" pitchFamily="2" charset="0"/>
            </a:endParaRPr>
          </a:p>
        </p:txBody>
      </p:sp>
      <p:sp>
        <p:nvSpPr>
          <p:cNvPr id="2" name="Title 1"/>
          <p:cNvSpPr>
            <a:spLocks noGrp="1"/>
          </p:cNvSpPr>
          <p:nvPr>
            <p:ph type="title"/>
          </p:nvPr>
        </p:nvSpPr>
        <p:spPr>
          <a:xfrm>
            <a:off x="2057400" y="274638"/>
            <a:ext cx="5029200" cy="1143000"/>
          </a:xfrm>
        </p:spPr>
        <p:txBody>
          <a:bodyPr/>
          <a:lstStyle/>
          <a:p>
            <a:pPr algn="ctr"/>
            <a:r>
              <a:rPr lang="bn-BD" dirty="0" smtClean="0">
                <a:latin typeface="Nikosh" pitchFamily="2" charset="0"/>
                <a:cs typeface="Nikosh" pitchFamily="2" charset="0"/>
              </a:rPr>
              <a:t>দলীয় কাজের সমাধান </a:t>
            </a:r>
            <a:endParaRPr lang="en-US" dirty="0">
              <a:latin typeface="Nikosh" pitchFamily="2" charset="0"/>
              <a:cs typeface="Nikosh" pitchFamily="2" charset="0"/>
            </a:endParaRPr>
          </a:p>
        </p:txBody>
      </p:sp>
      <p:graphicFrame>
        <p:nvGraphicFramePr>
          <p:cNvPr id="6"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7914" name="Equation" r:id="rId3" imgW="114120" imgH="215640" progId="Equation.3">
                  <p:embed/>
                </p:oleObj>
              </mc:Choice>
              <mc:Fallback>
                <p:oleObj name="Equation" r:id="rId3" imgW="11412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7915" name="Equation" r:id="rId5" imgW="114120" imgH="215640" progId="Equation.3">
                  <p:embed/>
                </p:oleObj>
              </mc:Choice>
              <mc:Fallback>
                <p:oleObj name="Equation" r:id="rId5" imgW="114120" imgH="215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7916" name="Equation" r:id="rId6" imgW="114120" imgH="215640" progId="Equation.3">
                  <p:embed/>
                </p:oleObj>
              </mc:Choice>
              <mc:Fallback>
                <p:oleObj name="Equation" r:id="rId6" imgW="114120" imgH="2156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2" nodeType="clickEffect">
                                  <p:stCondLst>
                                    <p:cond delay="0"/>
                                  </p:stCondLst>
                                  <p:childTnLst>
                                    <p:set>
                                      <p:cBhvr override="childStyle">
                                        <p:cTn id="17" dur="indefinite"/>
                                        <p:tgtEl>
                                          <p:spTgt spid="2"/>
                                        </p:tgtEl>
                                        <p:attrNameLst>
                                          <p:attrName>style.fontStyle</p:attrName>
                                        </p:attrNameLst>
                                      </p:cBhvr>
                                      <p:to>
                                        <p:strVal val="normal"/>
                                      </p:to>
                                    </p:set>
                                    <p:set>
                                      <p:cBhvr override="childStyle">
                                        <p:cTn id="18" dur="indefinite"/>
                                        <p:tgtEl>
                                          <p:spTgt spid="2"/>
                                        </p:tgtEl>
                                        <p:attrNameLst>
                                          <p:attrName>style.fontWeight</p:attrName>
                                        </p:attrNameLst>
                                      </p:cBhvr>
                                      <p:to>
                                        <p:strVal val="bold"/>
                                      </p:to>
                                    </p:set>
                                    <p:set>
                                      <p:cBhvr override="childStyle">
                                        <p:cTn id="19"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28600"/>
            <a:ext cx="3657600" cy="838200"/>
          </a:xfrm>
        </p:spPr>
        <p:txBody>
          <a:bodyPr>
            <a:normAutofit/>
          </a:bodyPr>
          <a:lstStyle/>
          <a:p>
            <a:pPr algn="ctr"/>
            <a:r>
              <a:rPr lang="bn-BD" sz="3600" dirty="0" smtClean="0">
                <a:latin typeface="Nikosh" pitchFamily="2" charset="0"/>
                <a:cs typeface="Nikosh" pitchFamily="2" charset="0"/>
              </a:rPr>
              <a:t>মুল্যায়ন</a:t>
            </a:r>
            <a:endParaRPr lang="en-US" sz="3600" dirty="0"/>
          </a:p>
        </p:txBody>
      </p:sp>
      <p:sp>
        <p:nvSpPr>
          <p:cNvPr id="3" name="Content Placeholder 2"/>
          <p:cNvSpPr>
            <a:spLocks noGrp="1"/>
          </p:cNvSpPr>
          <p:nvPr>
            <p:ph idx="1"/>
          </p:nvPr>
        </p:nvSpPr>
        <p:spPr>
          <a:xfrm>
            <a:off x="152400" y="1524000"/>
            <a:ext cx="8763000" cy="5181600"/>
          </a:xfrm>
        </p:spPr>
        <p:txBody>
          <a:bodyPr>
            <a:normAutofit fontScale="62500" lnSpcReduction="20000"/>
          </a:bodyPr>
          <a:lstStyle/>
          <a:p>
            <a:pPr>
              <a:buNone/>
            </a:pPr>
            <a:r>
              <a:rPr lang="bn-BD" sz="4400" dirty="0" smtClean="0">
                <a:latin typeface="Nikosh" pitchFamily="2" charset="0"/>
                <a:cs typeface="Nikosh" pitchFamily="2" charset="0"/>
              </a:rPr>
              <a:t>জ্ঞান মুলক,অনুধাবন মুলক, প্রয়োগ মুলক প্রশ্ন</a:t>
            </a:r>
            <a:endParaRPr lang="bn-BD" sz="4200" dirty="0" smtClean="0">
              <a:latin typeface="Nikosh" pitchFamily="2" charset="0"/>
              <a:cs typeface="Nikosh" pitchFamily="2" charset="0"/>
            </a:endParaRPr>
          </a:p>
          <a:p>
            <a:pPr>
              <a:buNone/>
            </a:pPr>
            <a:r>
              <a:rPr lang="bn-BD" sz="4200" dirty="0" smtClean="0">
                <a:latin typeface="Nikosh" pitchFamily="2" charset="0"/>
                <a:cs typeface="Nikosh" pitchFamily="2" charset="0"/>
              </a:rPr>
              <a:t>১। পাকিস্তানী কারাগার থেকে মুক্ত হয়ে বঙ্গবন্ধু শেখ মুজিবুর রহমান দেশের মাটিতে ফিরেন কত তারিখে?</a:t>
            </a:r>
          </a:p>
          <a:p>
            <a:pPr>
              <a:buNone/>
            </a:pPr>
            <a:r>
              <a:rPr lang="bn-BD" sz="4200" dirty="0" smtClean="0">
                <a:latin typeface="Nikosh" pitchFamily="2" charset="0"/>
                <a:cs typeface="Nikosh" pitchFamily="2" charset="0"/>
              </a:rPr>
              <a:t>ক।  ০৯/০১/১৯৭২  খ।</a:t>
            </a:r>
            <a:r>
              <a:rPr lang="en-US" sz="4200" b="1" dirty="0" smtClean="0">
                <a:latin typeface="Nikosh" pitchFamily="2" charset="0"/>
                <a:cs typeface="Nikosh" pitchFamily="2" charset="0"/>
              </a:rPr>
              <a:t> </a:t>
            </a:r>
            <a:r>
              <a:rPr lang="bn-BD" sz="4200" b="1" dirty="0" smtClean="0">
                <a:latin typeface="Nikosh" pitchFamily="2" charset="0"/>
                <a:cs typeface="Nikosh" pitchFamily="2" charset="0"/>
              </a:rPr>
              <a:t> ১০/০১/১৯৭২   </a:t>
            </a:r>
            <a:r>
              <a:rPr lang="en-US" sz="4200" b="1" dirty="0" smtClean="0">
                <a:latin typeface="Times New Roman" pitchFamily="18" charset="0"/>
                <a:cs typeface="Times New Roman" pitchFamily="18" charset="0"/>
              </a:rPr>
              <a:t> </a:t>
            </a:r>
            <a:r>
              <a:rPr lang="bn-BD" sz="4200" dirty="0" smtClean="0">
                <a:latin typeface="Nikosh" pitchFamily="2" charset="0"/>
                <a:cs typeface="Nikosh" pitchFamily="2" charset="0"/>
              </a:rPr>
              <a:t>গ।</a:t>
            </a:r>
            <a:r>
              <a:rPr lang="bn-BD" sz="4200" b="1" dirty="0" smtClean="0">
                <a:latin typeface="Nikosh" pitchFamily="2" charset="0"/>
                <a:cs typeface="Nikosh" pitchFamily="2" charset="0"/>
              </a:rPr>
              <a:t> </a:t>
            </a:r>
            <a:r>
              <a:rPr lang="bn-BD" sz="4200" dirty="0" smtClean="0">
                <a:latin typeface="Nikosh" pitchFamily="2" charset="0"/>
                <a:cs typeface="Nikosh" pitchFamily="2" charset="0"/>
              </a:rPr>
              <a:t>১১/০১/১৯৭২</a:t>
            </a:r>
            <a:r>
              <a:rPr lang="bn-BD" sz="4200" b="1" dirty="0" smtClean="0">
                <a:latin typeface="Nikosh" pitchFamily="2" charset="0"/>
                <a:cs typeface="Nikosh" pitchFamily="2" charset="0"/>
              </a:rPr>
              <a:t> </a:t>
            </a:r>
            <a:r>
              <a:rPr lang="bn-BD" sz="4200" dirty="0" smtClean="0">
                <a:latin typeface="Nikosh" pitchFamily="2" charset="0"/>
                <a:cs typeface="Nikosh" pitchFamily="2" charset="0"/>
              </a:rPr>
              <a:t>   ঘ। ১২/০১/১৯৭২ </a:t>
            </a:r>
            <a:endParaRPr lang="bn-BD" sz="4200" dirty="0" smtClean="0">
              <a:latin typeface="Times New Roman" pitchFamily="18" charset="0"/>
              <a:cs typeface="Nikosh" pitchFamily="2" charset="0"/>
            </a:endParaRPr>
          </a:p>
          <a:p>
            <a:pPr>
              <a:buNone/>
            </a:pPr>
            <a:r>
              <a:rPr lang="bn-BD" sz="4200" dirty="0" smtClean="0">
                <a:latin typeface="Nikosh" pitchFamily="2" charset="0"/>
                <a:cs typeface="Nikosh" pitchFamily="2" charset="0"/>
              </a:rPr>
              <a:t>২।  কত তারিখে বাংলাদেশ গণপরিষদ আদেশ জারি হয়?</a:t>
            </a:r>
          </a:p>
          <a:p>
            <a:pPr>
              <a:buNone/>
            </a:pPr>
            <a:r>
              <a:rPr lang="bn-BD" sz="4200" dirty="0" smtClean="0">
                <a:latin typeface="Nikosh" pitchFamily="2" charset="0"/>
                <a:cs typeface="Nikosh" pitchFamily="2" charset="0"/>
              </a:rPr>
              <a:t> ক। ২১/০৩/১৯৭২   খ।</a:t>
            </a:r>
            <a:r>
              <a:rPr lang="en-US" sz="4200" dirty="0" smtClean="0">
                <a:latin typeface="Nikosh" pitchFamily="2" charset="0"/>
                <a:cs typeface="Nikosh" pitchFamily="2" charset="0"/>
              </a:rPr>
              <a:t> </a:t>
            </a:r>
            <a:r>
              <a:rPr lang="bn-BD" sz="4200" dirty="0" smtClean="0">
                <a:latin typeface="Nikosh" pitchFamily="2" charset="0"/>
                <a:cs typeface="Nikosh" pitchFamily="2" charset="0"/>
              </a:rPr>
              <a:t>২২/০৩/১৯৭২  </a:t>
            </a:r>
            <a:r>
              <a:rPr lang="en-US" sz="4200" dirty="0" smtClean="0">
                <a:latin typeface="Times New Roman" pitchFamily="18" charset="0"/>
                <a:cs typeface="Times New Roman" pitchFamily="18" charset="0"/>
              </a:rPr>
              <a:t> </a:t>
            </a:r>
            <a:r>
              <a:rPr lang="bn-BD" sz="4200" b="1" dirty="0" smtClean="0">
                <a:latin typeface="Nikosh" pitchFamily="2" charset="0"/>
                <a:cs typeface="Nikosh" pitchFamily="2" charset="0"/>
              </a:rPr>
              <a:t>গ।  ২৩/০৩/১৯৭২    </a:t>
            </a:r>
            <a:r>
              <a:rPr lang="bn-BD" sz="4200" dirty="0" smtClean="0">
                <a:latin typeface="Nikosh" pitchFamily="2" charset="0"/>
                <a:cs typeface="Nikosh" pitchFamily="2" charset="0"/>
              </a:rPr>
              <a:t>ঘ।  ২৪/০৩/১৯৭২</a:t>
            </a:r>
          </a:p>
          <a:p>
            <a:pPr>
              <a:buNone/>
            </a:pPr>
            <a:r>
              <a:rPr lang="bn-BD" sz="4200" dirty="0" smtClean="0">
                <a:latin typeface="Nikosh" pitchFamily="2" charset="0"/>
                <a:cs typeface="Nikosh" pitchFamily="2" charset="0"/>
              </a:rPr>
              <a:t>৩। খসড়া সংবিধান প্রণয়ন কমিটি কত তারিখে গঠিত হয় ?  </a:t>
            </a:r>
          </a:p>
          <a:p>
            <a:pPr>
              <a:buNone/>
            </a:pPr>
            <a:r>
              <a:rPr lang="bn-BD" sz="4200" dirty="0" smtClean="0">
                <a:latin typeface="Nikosh" pitchFamily="2" charset="0"/>
                <a:cs typeface="Nikosh" pitchFamily="2" charset="0"/>
              </a:rPr>
              <a:t>ক। ১০/০৪/১৯৭২  </a:t>
            </a:r>
            <a:r>
              <a:rPr lang="bn-BD" sz="4200" b="1" dirty="0" smtClean="0">
                <a:latin typeface="Nikosh" pitchFamily="2" charset="0"/>
                <a:cs typeface="Nikosh" pitchFamily="2" charset="0"/>
              </a:rPr>
              <a:t>খ। ১১/০৪/১৯৭২   </a:t>
            </a:r>
            <a:r>
              <a:rPr lang="bn-BD" sz="4200" dirty="0" smtClean="0">
                <a:latin typeface="Nikosh" pitchFamily="2" charset="0"/>
                <a:cs typeface="Nikosh" pitchFamily="2" charset="0"/>
              </a:rPr>
              <a:t>গ।</a:t>
            </a:r>
            <a:r>
              <a:rPr lang="en-US" sz="4200" dirty="0" smtClean="0">
                <a:latin typeface="Nikosh" pitchFamily="2" charset="0"/>
                <a:cs typeface="Nikosh" pitchFamily="2" charset="0"/>
              </a:rPr>
              <a:t> </a:t>
            </a:r>
            <a:r>
              <a:rPr lang="bn-BD" sz="4200" dirty="0" smtClean="0">
                <a:latin typeface="Nikosh" pitchFamily="2" charset="0"/>
                <a:cs typeface="Nikosh" pitchFamily="2" charset="0"/>
              </a:rPr>
              <a:t> ১২/০৪/১৯৭২ </a:t>
            </a:r>
            <a:r>
              <a:rPr lang="bn-BD" sz="4200" dirty="0" smtClean="0">
                <a:latin typeface="Times New Roman" pitchFamily="18" charset="0"/>
                <a:cs typeface="Nikosh" pitchFamily="2" charset="0"/>
              </a:rPr>
              <a:t> </a:t>
            </a:r>
            <a:r>
              <a:rPr lang="en-US" sz="4200" dirty="0" smtClean="0">
                <a:latin typeface="Times New Roman" pitchFamily="18" charset="0"/>
                <a:cs typeface="Times New Roman" pitchFamily="18" charset="0"/>
              </a:rPr>
              <a:t> </a:t>
            </a:r>
            <a:r>
              <a:rPr lang="bn-BD" sz="4200" dirty="0" smtClean="0">
                <a:latin typeface="Nikosh" pitchFamily="2" charset="0"/>
                <a:cs typeface="Nikosh" pitchFamily="2" charset="0"/>
              </a:rPr>
              <a:t>ঘ।</a:t>
            </a:r>
            <a:r>
              <a:rPr lang="en-US" sz="4200" dirty="0" smtClean="0">
                <a:latin typeface="Nikosh" pitchFamily="2" charset="0"/>
                <a:cs typeface="Nikosh" pitchFamily="2" charset="0"/>
              </a:rPr>
              <a:t> </a:t>
            </a:r>
            <a:r>
              <a:rPr lang="bn-BD" sz="4200" dirty="0" smtClean="0">
                <a:latin typeface="Nikosh" pitchFamily="2" charset="0"/>
                <a:cs typeface="Nikosh" pitchFamily="2" charset="0"/>
              </a:rPr>
              <a:t> ১৩/০৪/১৯৭২</a:t>
            </a:r>
          </a:p>
          <a:p>
            <a:pPr>
              <a:buNone/>
            </a:pPr>
            <a:r>
              <a:rPr lang="bn-BD" sz="4200" dirty="0" smtClean="0">
                <a:latin typeface="Nikosh" pitchFamily="2" charset="0"/>
                <a:cs typeface="Nikosh" pitchFamily="2" charset="0"/>
              </a:rPr>
              <a:t>৪। খসড়া সংবিধান প্রণয়ন কমিটির সদস্য সংখ্যা কত ?         </a:t>
            </a:r>
          </a:p>
          <a:p>
            <a:pPr>
              <a:buNone/>
            </a:pPr>
            <a:r>
              <a:rPr lang="bn-BD" sz="4200" dirty="0" smtClean="0">
                <a:latin typeface="Nikosh" pitchFamily="2" charset="0"/>
                <a:cs typeface="Nikosh" pitchFamily="2" charset="0"/>
              </a:rPr>
              <a:t>ক। ৩০    খ। ৩২   </a:t>
            </a:r>
            <a:r>
              <a:rPr lang="bn-BD" sz="4200" b="1" dirty="0" smtClean="0">
                <a:latin typeface="Nikosh" pitchFamily="2" charset="0"/>
                <a:cs typeface="Nikosh" pitchFamily="2" charset="0"/>
              </a:rPr>
              <a:t>গ। ৩৪   </a:t>
            </a:r>
            <a:r>
              <a:rPr lang="bn-BD" sz="4200" dirty="0" smtClean="0">
                <a:latin typeface="Nikosh" pitchFamily="2" charset="0"/>
                <a:cs typeface="Nikosh" pitchFamily="2" charset="0"/>
              </a:rPr>
              <a:t>ঘ।  ৩৫  </a:t>
            </a:r>
          </a:p>
          <a:p>
            <a:pPr>
              <a:buNone/>
            </a:pPr>
            <a:r>
              <a:rPr lang="bn-BD" sz="4200" dirty="0" smtClean="0">
                <a:latin typeface="Nikosh" pitchFamily="2" charset="0"/>
                <a:cs typeface="Nikosh" pitchFamily="2" charset="0"/>
              </a:rPr>
              <a:t>৫। গণ পরিষদে খসড়া সংবিধান পাস হয় কত তারিখে      </a:t>
            </a:r>
          </a:p>
          <a:p>
            <a:pPr>
              <a:buNone/>
            </a:pPr>
            <a:r>
              <a:rPr lang="bn-BD" sz="4200" dirty="0" smtClean="0">
                <a:latin typeface="Nikosh" pitchFamily="2" charset="0"/>
                <a:cs typeface="Nikosh" pitchFamily="2" charset="0"/>
              </a:rPr>
              <a:t>ক। ০৩/১১/১৯৭২</a:t>
            </a:r>
            <a:r>
              <a:rPr lang="bn-BD" sz="4200" dirty="0" smtClean="0">
                <a:latin typeface="Times New Roman" pitchFamily="18" charset="0"/>
                <a:cs typeface="Nikosh" pitchFamily="2" charset="0"/>
              </a:rPr>
              <a:t> </a:t>
            </a:r>
            <a:r>
              <a:rPr lang="bn-BD" sz="4200" b="1" dirty="0" smtClean="0">
                <a:latin typeface="Nikosh" pitchFamily="2" charset="0"/>
                <a:cs typeface="Nikosh" pitchFamily="2" charset="0"/>
              </a:rPr>
              <a:t>খ। ০৪/১১/১৯৭২   </a:t>
            </a:r>
            <a:r>
              <a:rPr lang="bn-BD" sz="4200" dirty="0" smtClean="0">
                <a:latin typeface="Nikosh" pitchFamily="2" charset="0"/>
                <a:cs typeface="Nikosh" pitchFamily="2" charset="0"/>
              </a:rPr>
              <a:t>গ।  ০৫/১১/১৯৭২  </a:t>
            </a:r>
            <a:r>
              <a:rPr lang="bn-BD" sz="4200" dirty="0" smtClean="0">
                <a:latin typeface="Times New Roman" pitchFamily="18" charset="0"/>
                <a:cs typeface="Times New Roman" pitchFamily="18" charset="0"/>
              </a:rPr>
              <a:t> </a:t>
            </a:r>
            <a:r>
              <a:rPr lang="bn-BD" sz="4200" dirty="0" smtClean="0">
                <a:latin typeface="Nikosh" pitchFamily="2" charset="0"/>
                <a:cs typeface="Nikosh" pitchFamily="2" charset="0"/>
              </a:rPr>
              <a:t>ঘ।  ০৬/১১/১৯৭২</a:t>
            </a:r>
            <a:endParaRPr lang="en-US" sz="3400" dirty="0"/>
          </a:p>
        </p:txBody>
      </p:sp>
    </p:spTree>
    <p:extLst>
      <p:ext uri="{BB962C8B-B14F-4D97-AF65-F5344CB8AC3E}">
        <p14:creationId xmlns:p14="http://schemas.microsoft.com/office/powerpoint/2010/main" val="21945161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2" nodeType="clickEffect">
                                  <p:stCondLst>
                                    <p:cond delay="0"/>
                                  </p:stCondLst>
                                  <p:childTnLst>
                                    <p:animRot by="21600000">
                                      <p:cBhvr>
                                        <p:cTn id="1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838200"/>
          </a:xfrm>
        </p:spPr>
        <p:txBody>
          <a:bodyPr>
            <a:noAutofit/>
          </a:bodyPr>
          <a:lstStyle/>
          <a:p>
            <a:pPr algn="ctr"/>
            <a:r>
              <a:rPr lang="bn-BD" sz="3600" dirty="0" smtClean="0">
                <a:latin typeface="Nikosh" pitchFamily="2" charset="0"/>
                <a:cs typeface="Nikosh" pitchFamily="2" charset="0"/>
              </a:rPr>
              <a:t>জ্ঞান মুলক,অনুধাবন মুলক, প্রয়োগ মুলক প্রশ্ন     </a:t>
            </a:r>
            <a:r>
              <a:rPr lang="bn-BD" sz="2000" dirty="0" smtClean="0">
                <a:latin typeface="Nikosh" pitchFamily="2" charset="0"/>
                <a:cs typeface="Nikosh" pitchFamily="2" charset="0"/>
              </a:rPr>
              <a:t/>
            </a:r>
            <a:br>
              <a:rPr lang="bn-BD" sz="2000" dirty="0" smtClean="0">
                <a:latin typeface="Nikosh" pitchFamily="2" charset="0"/>
                <a:cs typeface="Nikosh" pitchFamily="2" charset="0"/>
              </a:rPr>
            </a:br>
            <a:endParaRPr lang="en-US" sz="2000" dirty="0">
              <a:latin typeface="Nikosh" pitchFamily="2" charset="0"/>
              <a:cs typeface="Nikosh" pitchFamily="2" charset="0"/>
            </a:endParaRPr>
          </a:p>
        </p:txBody>
      </p:sp>
      <p:sp>
        <p:nvSpPr>
          <p:cNvPr id="3" name="Content Placeholder 2"/>
          <p:cNvSpPr>
            <a:spLocks noGrp="1"/>
          </p:cNvSpPr>
          <p:nvPr>
            <p:ph idx="1"/>
          </p:nvPr>
        </p:nvSpPr>
        <p:spPr>
          <a:xfrm>
            <a:off x="152400" y="1447800"/>
            <a:ext cx="8763000" cy="5181600"/>
          </a:xfrm>
        </p:spPr>
        <p:txBody>
          <a:bodyPr>
            <a:normAutofit lnSpcReduction="10000"/>
          </a:bodyPr>
          <a:lstStyle/>
          <a:p>
            <a:pPr>
              <a:buNone/>
            </a:pPr>
            <a:r>
              <a:rPr lang="bn-BD" sz="2400" dirty="0" smtClean="0">
                <a:latin typeface="Nikosh" pitchFamily="2" charset="0"/>
                <a:cs typeface="Nikosh" pitchFamily="2" charset="0"/>
              </a:rPr>
              <a:t>৬।  ১৯৭২ সালে প্রণীত সংবিধান কার্যকর হয় কত তারিখ থেকে? </a:t>
            </a:r>
            <a:r>
              <a:rPr lang="bn-BD" sz="2400" dirty="0" smtClean="0">
                <a:latin typeface="Times New Roman" pitchFamily="18" charset="0"/>
                <a:cs typeface="Nikosh" pitchFamily="2" charset="0"/>
              </a:rPr>
              <a:t>   </a:t>
            </a:r>
            <a:r>
              <a:rPr lang="bn-BD" sz="2400" dirty="0" smtClean="0">
                <a:latin typeface="Times New Roman" pitchFamily="18" charset="0"/>
                <a:cs typeface="Times New Roman" pitchFamily="18" charset="0"/>
              </a:rPr>
              <a:t>  </a:t>
            </a:r>
            <a:r>
              <a:rPr lang="bn-BD" sz="2400" dirty="0" smtClean="0">
                <a:latin typeface="Nikosh" pitchFamily="2" charset="0"/>
                <a:cs typeface="Nikosh" pitchFamily="2" charset="0"/>
              </a:rPr>
              <a:t>    </a:t>
            </a:r>
          </a:p>
          <a:p>
            <a:pPr>
              <a:buNone/>
            </a:pPr>
            <a:r>
              <a:rPr lang="bn-BD" sz="2400" dirty="0" smtClean="0">
                <a:latin typeface="Nikosh" pitchFamily="2" charset="0"/>
                <a:cs typeface="Nikosh" pitchFamily="2" charset="0"/>
              </a:rPr>
              <a:t>ক। ১৩/১২/১৯৭২   খ।</a:t>
            </a:r>
            <a:r>
              <a:rPr lang="bn-BD" sz="2400" b="1" dirty="0" smtClean="0">
                <a:latin typeface="Nikosh" pitchFamily="2" charset="0"/>
                <a:cs typeface="Nikosh" pitchFamily="2" charset="0"/>
              </a:rPr>
              <a:t> </a:t>
            </a:r>
            <a:r>
              <a:rPr lang="bn-BD" sz="2400" dirty="0" smtClean="0">
                <a:latin typeface="Nikosh" pitchFamily="2" charset="0"/>
                <a:cs typeface="Nikosh" pitchFamily="2" charset="0"/>
              </a:rPr>
              <a:t>১৪/১২/১৯৭২    </a:t>
            </a:r>
            <a:r>
              <a:rPr lang="bn-BD" sz="2400" dirty="0" smtClean="0">
                <a:latin typeface="Times New Roman" pitchFamily="18" charset="0"/>
                <a:cs typeface="Nikosh" pitchFamily="2" charset="0"/>
              </a:rPr>
              <a:t> </a:t>
            </a:r>
            <a:r>
              <a:rPr lang="bn-BD" sz="2400" dirty="0" smtClean="0">
                <a:latin typeface="Nikosh" pitchFamily="2" charset="0"/>
                <a:cs typeface="Nikosh" pitchFamily="2" charset="0"/>
              </a:rPr>
              <a:t>গ। ১৫/১২/১৯৭২    </a:t>
            </a:r>
            <a:r>
              <a:rPr lang="bn-BD" sz="2400" b="1" dirty="0" smtClean="0">
                <a:latin typeface="Nikosh" pitchFamily="2" charset="0"/>
                <a:cs typeface="Nikosh" pitchFamily="2" charset="0"/>
              </a:rPr>
              <a:t>ঘ।  ১৬/১২/১৯৭২ </a:t>
            </a:r>
            <a:endParaRPr lang="en-US" sz="2400" b="1" dirty="0" smtClean="0"/>
          </a:p>
          <a:p>
            <a:pPr>
              <a:buNone/>
            </a:pPr>
            <a:r>
              <a:rPr lang="bn-BD" sz="2400" dirty="0" smtClean="0">
                <a:latin typeface="Nikosh" pitchFamily="2" charset="0"/>
                <a:cs typeface="Nikosh" pitchFamily="2" charset="0"/>
              </a:rPr>
              <a:t>৭।   সংবিধানের পঞ্চদশ সংশোধনীতে জাতীয় সংসদে সংরক্ষিত নারী আসনের সংখ্যা বাড়িয়ে কত করা হয়েছে</a:t>
            </a:r>
          </a:p>
          <a:p>
            <a:pPr>
              <a:buNone/>
            </a:pPr>
            <a:r>
              <a:rPr lang="bn-BD" sz="2400" dirty="0" smtClean="0">
                <a:latin typeface="Nikosh" pitchFamily="2" charset="0"/>
                <a:cs typeface="Nikosh" pitchFamily="2" charset="0"/>
              </a:rPr>
              <a:t>ক।  ৪৬   খ। ৪৭    গ।  ৪৮   </a:t>
            </a:r>
            <a:r>
              <a:rPr lang="bn-BD" sz="2400" b="1" dirty="0" smtClean="0">
                <a:latin typeface="Nikosh" pitchFamily="2" charset="0"/>
                <a:cs typeface="Nikosh" pitchFamily="2" charset="0"/>
              </a:rPr>
              <a:t>ঘ। ৫০</a:t>
            </a:r>
          </a:p>
          <a:p>
            <a:pPr>
              <a:buNone/>
            </a:pPr>
            <a:r>
              <a:rPr lang="bn-BD" sz="2400" dirty="0" smtClean="0">
                <a:latin typeface="Nikosh" pitchFamily="2" charset="0"/>
                <a:cs typeface="Nikosh" pitchFamily="2" charset="0"/>
              </a:rPr>
              <a:t>৮। খসড়া সংবিধান প্রণয়ন কমিটির একমাত্র বিরোধী দলীয় সদস্য কে ছিলেন?  </a:t>
            </a:r>
          </a:p>
          <a:p>
            <a:pPr>
              <a:buNone/>
            </a:pPr>
            <a:r>
              <a:rPr lang="bn-BD" sz="2400" dirty="0" smtClean="0">
                <a:latin typeface="Nikosh" pitchFamily="2" charset="0"/>
                <a:cs typeface="Nikosh" pitchFamily="2" charset="0"/>
              </a:rPr>
              <a:t>ক। অধ্যাপক মোজাফফর আহমদ  খ। রাজা ত্রিদিব রায়  </a:t>
            </a:r>
            <a:r>
              <a:rPr lang="bn-BD" sz="2400" b="1" dirty="0" smtClean="0">
                <a:latin typeface="Nikosh" pitchFamily="2" charset="0"/>
                <a:cs typeface="Nikosh" pitchFamily="2" charset="0"/>
              </a:rPr>
              <a:t>গ।</a:t>
            </a:r>
            <a:r>
              <a:rPr lang="en-US" sz="2400" b="1" dirty="0" smtClean="0">
                <a:latin typeface="Nikosh" pitchFamily="2" charset="0"/>
                <a:cs typeface="Nikosh" pitchFamily="2" charset="0"/>
              </a:rPr>
              <a:t> </a:t>
            </a:r>
            <a:r>
              <a:rPr lang="bn-BD" sz="2400" b="1" dirty="0" smtClean="0">
                <a:latin typeface="Nikosh" pitchFamily="2" charset="0"/>
                <a:cs typeface="Nikosh" pitchFamily="2" charset="0"/>
              </a:rPr>
              <a:t>সুরঞ্জিত সেনগুপ্ত   </a:t>
            </a:r>
            <a:r>
              <a:rPr lang="bn-BD" sz="2400" dirty="0" smtClean="0">
                <a:latin typeface="Nikosh" pitchFamily="2" charset="0"/>
                <a:cs typeface="Nikosh" pitchFamily="2" charset="0"/>
              </a:rPr>
              <a:t>ঘ।</a:t>
            </a:r>
            <a:r>
              <a:rPr lang="en-US" sz="2400" dirty="0" smtClean="0">
                <a:latin typeface="Nikosh" pitchFamily="2" charset="0"/>
                <a:cs typeface="Nikosh" pitchFamily="2" charset="0"/>
              </a:rPr>
              <a:t> </a:t>
            </a:r>
            <a:r>
              <a:rPr lang="bn-BD" sz="2400" dirty="0" smtClean="0">
                <a:latin typeface="Nikosh" pitchFamily="2" charset="0"/>
                <a:cs typeface="Nikosh" pitchFamily="2" charset="0"/>
              </a:rPr>
              <a:t> নুরুল আমীন</a:t>
            </a:r>
          </a:p>
          <a:p>
            <a:pPr>
              <a:buNone/>
            </a:pPr>
            <a:r>
              <a:rPr lang="bn-BD" sz="2400" dirty="0" smtClean="0">
                <a:latin typeface="Nikosh" pitchFamily="2" charset="0"/>
                <a:cs typeface="Nikosh" pitchFamily="2" charset="0"/>
              </a:rPr>
              <a:t>৯। খসড়া সংবিধান প্রণয়ন কমিটির একমাত্র মহিলা সদস্য কে ছিলেন?  </a:t>
            </a:r>
          </a:p>
          <a:p>
            <a:pPr>
              <a:buNone/>
            </a:pPr>
            <a:r>
              <a:rPr lang="bn-BD" sz="2400" dirty="0" smtClean="0">
                <a:latin typeface="Nikosh" pitchFamily="2" charset="0"/>
                <a:cs typeface="Nikosh" pitchFamily="2" charset="0"/>
              </a:rPr>
              <a:t> ক। আনোয়ারা বেগম   </a:t>
            </a:r>
            <a:r>
              <a:rPr lang="bn-BD" sz="2400" dirty="0" smtClean="0">
                <a:latin typeface="Times New Roman" pitchFamily="18" charset="0"/>
                <a:cs typeface="Nikosh" pitchFamily="2" charset="0"/>
              </a:rPr>
              <a:t> </a:t>
            </a:r>
            <a:r>
              <a:rPr lang="bn-BD" sz="2400" dirty="0" smtClean="0">
                <a:latin typeface="Nikosh" pitchFamily="2" charset="0"/>
                <a:cs typeface="Nikosh" pitchFamily="2" charset="0"/>
              </a:rPr>
              <a:t>খ। নুরজাহান মোরশেদ  </a:t>
            </a:r>
            <a:r>
              <a:rPr lang="bn-BD" sz="2400" b="1" dirty="0" smtClean="0">
                <a:latin typeface="Nikosh" pitchFamily="2" charset="0"/>
                <a:cs typeface="Nikosh" pitchFamily="2" charset="0"/>
              </a:rPr>
              <a:t>গ। রাজিয়া বানু   </a:t>
            </a:r>
            <a:r>
              <a:rPr lang="bn-BD" sz="2400" dirty="0" smtClean="0">
                <a:latin typeface="Nikosh" pitchFamily="2" charset="0"/>
                <a:cs typeface="Nikosh" pitchFamily="2" charset="0"/>
              </a:rPr>
              <a:t>ঘ।</a:t>
            </a:r>
            <a:r>
              <a:rPr lang="en-US" sz="2400" dirty="0" smtClean="0">
                <a:latin typeface="Nikosh" pitchFamily="2" charset="0"/>
                <a:cs typeface="Nikosh" pitchFamily="2" charset="0"/>
              </a:rPr>
              <a:t> </a:t>
            </a:r>
            <a:r>
              <a:rPr lang="bn-BD" sz="2400" dirty="0" smtClean="0">
                <a:latin typeface="Nikosh" pitchFamily="2" charset="0"/>
                <a:cs typeface="Nikosh" pitchFamily="2" charset="0"/>
              </a:rPr>
              <a:t> বদরুন্নেসা আহমেদ       </a:t>
            </a:r>
          </a:p>
          <a:p>
            <a:pPr>
              <a:buNone/>
            </a:pPr>
            <a:r>
              <a:rPr lang="bn-BD" sz="2400" dirty="0" smtClean="0">
                <a:latin typeface="Nikosh" pitchFamily="2" charset="0"/>
                <a:cs typeface="Nikosh" pitchFamily="2" charset="0"/>
              </a:rPr>
              <a:t>১০।  ১৯৭২ সালে প্রণীত সংবিধানে বাংলাদেশে কোন পদ্ধতির সরকার প্রবর্তন করা হয়?      </a:t>
            </a:r>
          </a:p>
          <a:p>
            <a:pPr>
              <a:buNone/>
            </a:pPr>
            <a:r>
              <a:rPr lang="bn-BD" sz="2400" dirty="0" smtClean="0">
                <a:latin typeface="Nikosh" pitchFamily="2" charset="0"/>
                <a:cs typeface="Nikosh" pitchFamily="2" charset="0"/>
              </a:rPr>
              <a:t>ক।  একনায়কতান্ত্রিক    </a:t>
            </a:r>
            <a:r>
              <a:rPr lang="bn-BD" sz="2400" dirty="0" smtClean="0">
                <a:latin typeface="Times New Roman" pitchFamily="18" charset="0"/>
                <a:cs typeface="Nikosh" pitchFamily="2" charset="0"/>
              </a:rPr>
              <a:t> </a:t>
            </a:r>
            <a:r>
              <a:rPr lang="bn-BD" sz="2400" b="1" dirty="0" smtClean="0">
                <a:latin typeface="Nikosh" pitchFamily="2" charset="0"/>
                <a:cs typeface="Nikosh" pitchFamily="2" charset="0"/>
              </a:rPr>
              <a:t>খ। সংসদীয় পদ্ধতির   </a:t>
            </a:r>
            <a:r>
              <a:rPr lang="bn-BD" sz="2400" dirty="0" smtClean="0">
                <a:latin typeface="Nikosh" pitchFamily="2" charset="0"/>
                <a:cs typeface="Nikosh" pitchFamily="2" charset="0"/>
              </a:rPr>
              <a:t>গ।  যুক্তরাষ্ট্রীয়   ঘ। রাষ্ট্রপতি শাসিত</a:t>
            </a:r>
          </a:p>
          <a:p>
            <a:pPr>
              <a:buNone/>
            </a:pPr>
            <a:r>
              <a:rPr lang="bn-BD" sz="2000" dirty="0" smtClean="0">
                <a:latin typeface="Nikosh" pitchFamily="2" charset="0"/>
                <a:cs typeface="Nikosh" pitchFamily="2" charset="0"/>
              </a:rPr>
              <a:t>   </a:t>
            </a:r>
          </a:p>
          <a:p>
            <a:pPr>
              <a:buNone/>
            </a:pPr>
            <a:endParaRPr lang="bn-BD" sz="2000" dirty="0" smtClean="0">
              <a:latin typeface="Nikosh" pitchFamily="2" charset="0"/>
              <a:cs typeface="Nikosh" pitchFamily="2" charset="0"/>
            </a:endParaRPr>
          </a:p>
          <a:p>
            <a:pPr>
              <a:buNone/>
            </a:pPr>
            <a:endParaRPr lang="bn-BD" sz="2000" dirty="0" smtClean="0">
              <a:latin typeface="Nikosh" pitchFamily="2" charset="0"/>
              <a:cs typeface="Nikosh" pitchFamily="2" charset="0"/>
            </a:endParaRPr>
          </a:p>
        </p:txBody>
      </p:sp>
    </p:spTree>
    <p:extLst>
      <p:ext uri="{BB962C8B-B14F-4D97-AF65-F5344CB8AC3E}">
        <p14:creationId xmlns:p14="http://schemas.microsoft.com/office/powerpoint/2010/main" val="21747706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2" nodeType="clickEffect">
                                  <p:stCondLst>
                                    <p:cond delay="0"/>
                                  </p:stCondLst>
                                  <p:childTnLst>
                                    <p:animRot by="21600000">
                                      <p:cBhvr>
                                        <p:cTn id="18"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086600" cy="1143000"/>
          </a:xfrm>
        </p:spPr>
        <p:txBody>
          <a:bodyPr>
            <a:normAutofit/>
          </a:bodyPr>
          <a:lstStyle/>
          <a:p>
            <a:pPr algn="ctr"/>
            <a:r>
              <a:rPr lang="bn-BD" sz="3600" dirty="0" smtClean="0">
                <a:latin typeface="Nikosh" pitchFamily="2" charset="0"/>
                <a:cs typeface="Nikosh" pitchFamily="2" charset="0"/>
              </a:rPr>
              <a:t>জ্ঞান মুলক,অনুধাবন মুলক, প্রয়োগ মুলক প্রশ্ন  </a:t>
            </a:r>
            <a:r>
              <a:rPr lang="bn-BD" sz="1800" dirty="0" smtClean="0">
                <a:latin typeface="Nikosh" pitchFamily="2" charset="0"/>
                <a:cs typeface="Nikosh" pitchFamily="2" charset="0"/>
              </a:rPr>
              <a:t/>
            </a:r>
            <a:br>
              <a:rPr lang="bn-BD" sz="1800" dirty="0" smtClean="0">
                <a:latin typeface="Nikosh" pitchFamily="2" charset="0"/>
                <a:cs typeface="Nikosh" pitchFamily="2" charset="0"/>
              </a:rPr>
            </a:br>
            <a:endParaRPr lang="en-US" sz="2400" dirty="0"/>
          </a:p>
        </p:txBody>
      </p:sp>
      <p:sp>
        <p:nvSpPr>
          <p:cNvPr id="3" name="Content Placeholder 2"/>
          <p:cNvSpPr>
            <a:spLocks noGrp="1"/>
          </p:cNvSpPr>
          <p:nvPr>
            <p:ph idx="1"/>
          </p:nvPr>
        </p:nvSpPr>
        <p:spPr>
          <a:xfrm>
            <a:off x="152400" y="1676400"/>
            <a:ext cx="8839200" cy="5029200"/>
          </a:xfrm>
        </p:spPr>
        <p:txBody>
          <a:bodyPr>
            <a:normAutofit fontScale="92500" lnSpcReduction="10000"/>
          </a:bodyPr>
          <a:lstStyle/>
          <a:p>
            <a:pPr>
              <a:buNone/>
            </a:pPr>
            <a:r>
              <a:rPr lang="bn-BD" sz="2600" dirty="0" smtClean="0">
                <a:latin typeface="Nikosh" pitchFamily="2" charset="0"/>
                <a:cs typeface="Nikosh" pitchFamily="2" charset="0"/>
              </a:rPr>
              <a:t>১১। বাংলাদেশের সংবিধানের চতুর্দশ সংশোধনীর পর থেকে দ্বাদশ সংশোধনীর পুর্ব পর্যন্ত কোন ধরনের সরকার ব্যবস্থা এদেশে প্রচলিত ছিল? </a:t>
            </a:r>
          </a:p>
          <a:p>
            <a:pPr>
              <a:buNone/>
            </a:pPr>
            <a:r>
              <a:rPr lang="bn-BD" sz="2600" dirty="0" smtClean="0">
                <a:latin typeface="Nikosh" pitchFamily="2" charset="0"/>
                <a:cs typeface="Nikosh" pitchFamily="2" charset="0"/>
              </a:rPr>
              <a:t>    </a:t>
            </a:r>
            <a:r>
              <a:rPr lang="bn-BD" sz="2600" b="1" dirty="0" smtClean="0">
                <a:latin typeface="Nikosh" pitchFamily="2" charset="0"/>
                <a:cs typeface="Nikosh" pitchFamily="2" charset="0"/>
              </a:rPr>
              <a:t>ক।  রাষ্ট্রপতি শাসিত   </a:t>
            </a:r>
            <a:r>
              <a:rPr lang="bn-BD" sz="2600" b="1" dirty="0" smtClean="0">
                <a:latin typeface="Times New Roman" pitchFamily="18" charset="0"/>
                <a:cs typeface="Nikosh" pitchFamily="2" charset="0"/>
              </a:rPr>
              <a:t> </a:t>
            </a:r>
            <a:r>
              <a:rPr lang="bn-BD" sz="2600" dirty="0" smtClean="0">
                <a:latin typeface="Nikosh" pitchFamily="2" charset="0"/>
                <a:cs typeface="Nikosh" pitchFamily="2" charset="0"/>
              </a:rPr>
              <a:t>খ।  সংসদীয়  গ। যুক্তরাষ্ট্রীয়   ঘ। ফ্যাসিবাদী</a:t>
            </a:r>
          </a:p>
          <a:p>
            <a:pPr>
              <a:buNone/>
            </a:pPr>
            <a:r>
              <a:rPr lang="bn-BD" sz="2600" dirty="0" smtClean="0">
                <a:latin typeface="Nikosh" pitchFamily="2" charset="0"/>
                <a:cs typeface="Nikosh" pitchFamily="2" charset="0"/>
              </a:rPr>
              <a:t>১২। বাংলাদেশে বর্তমানে কোন ধরনের সরকার প্রচলিত রয়েছে? </a:t>
            </a:r>
            <a:r>
              <a:rPr lang="bn-BD" sz="2600" dirty="0" smtClean="0">
                <a:latin typeface="Times New Roman" pitchFamily="18" charset="0"/>
                <a:cs typeface="Nikosh" pitchFamily="2" charset="0"/>
              </a:rPr>
              <a:t>   </a:t>
            </a:r>
            <a:r>
              <a:rPr lang="bn-BD" sz="2600" dirty="0" smtClean="0">
                <a:latin typeface="Times New Roman" pitchFamily="18" charset="0"/>
                <a:cs typeface="Times New Roman" pitchFamily="18" charset="0"/>
              </a:rPr>
              <a:t>  </a:t>
            </a:r>
            <a:r>
              <a:rPr lang="bn-BD" sz="2600" dirty="0" smtClean="0">
                <a:latin typeface="Nikosh" pitchFamily="2" charset="0"/>
                <a:cs typeface="Nikosh" pitchFamily="2" charset="0"/>
              </a:rPr>
              <a:t>    </a:t>
            </a:r>
          </a:p>
          <a:p>
            <a:pPr>
              <a:buNone/>
            </a:pPr>
            <a:r>
              <a:rPr lang="bn-BD" sz="2600" dirty="0" smtClean="0">
                <a:latin typeface="Nikosh" pitchFamily="2" charset="0"/>
                <a:cs typeface="Nikosh" pitchFamily="2" charset="0"/>
              </a:rPr>
              <a:t>ক। রাষ্ট্রপতি শাসিত  খ। একনায়কতান্ত্রিক </a:t>
            </a:r>
            <a:r>
              <a:rPr lang="bn-BD" sz="2600" dirty="0" smtClean="0">
                <a:latin typeface="Times New Roman" pitchFamily="18" charset="0"/>
                <a:cs typeface="Nikosh" pitchFamily="2" charset="0"/>
              </a:rPr>
              <a:t> </a:t>
            </a:r>
            <a:r>
              <a:rPr lang="bn-BD" sz="2600" b="1" dirty="0" smtClean="0">
                <a:latin typeface="Nikosh" pitchFamily="2" charset="0"/>
                <a:cs typeface="Nikosh" pitchFamily="2" charset="0"/>
              </a:rPr>
              <a:t>গ। সংসদীয় </a:t>
            </a:r>
            <a:r>
              <a:rPr lang="bn-BD" sz="2600" dirty="0" smtClean="0">
                <a:latin typeface="Nikosh" pitchFamily="2" charset="0"/>
                <a:cs typeface="Nikosh" pitchFamily="2" charset="0"/>
              </a:rPr>
              <a:t> ঘ। যুক্তরাষ্ট্রীয়</a:t>
            </a:r>
          </a:p>
          <a:p>
            <a:pPr>
              <a:buNone/>
            </a:pPr>
            <a:r>
              <a:rPr lang="bn-BD" sz="2600" dirty="0" smtClean="0">
                <a:latin typeface="Nikosh" pitchFamily="2" charset="0"/>
                <a:cs typeface="Nikosh" pitchFamily="2" charset="0"/>
              </a:rPr>
              <a:t>১৩।  বাংলাদেশে বর্তমানে সরকার প্রধানের পদবি কী?     </a:t>
            </a:r>
          </a:p>
          <a:p>
            <a:pPr>
              <a:buNone/>
            </a:pPr>
            <a:r>
              <a:rPr lang="bn-BD" sz="2600" dirty="0" smtClean="0">
                <a:latin typeface="Nikosh" pitchFamily="2" charset="0"/>
                <a:cs typeface="Nikosh" pitchFamily="2" charset="0"/>
              </a:rPr>
              <a:t>ক। রাষ্ট্রপতি   </a:t>
            </a:r>
            <a:r>
              <a:rPr lang="bn-BD" sz="2600" b="1" dirty="0" smtClean="0">
                <a:latin typeface="Nikosh" pitchFamily="2" charset="0"/>
                <a:cs typeface="Nikosh" pitchFamily="2" charset="0"/>
              </a:rPr>
              <a:t>খ। প্রধানমন্ত্রী  </a:t>
            </a:r>
            <a:r>
              <a:rPr lang="bn-BD" sz="2600" dirty="0" smtClean="0">
                <a:latin typeface="Nikosh" pitchFamily="2" charset="0"/>
                <a:cs typeface="Nikosh" pitchFamily="2" charset="0"/>
              </a:rPr>
              <a:t>গ। স্পিকার  ঘ। ন্যায়পাল</a:t>
            </a:r>
          </a:p>
          <a:p>
            <a:pPr>
              <a:buNone/>
            </a:pPr>
            <a:r>
              <a:rPr lang="bn-BD" sz="2600" dirty="0" smtClean="0">
                <a:latin typeface="Nikosh" pitchFamily="2" charset="0"/>
                <a:cs typeface="Nikosh" pitchFamily="2" charset="0"/>
              </a:rPr>
              <a:t>  ১৪। বাংলাদেশ সংবিধানের কোন ধরনের সংশোধনী দ্বারা ১৯৭২ সালের রাষ্ট্রীয় মুলনীতিগুলোকে পুনঃপ্রবর্তন করা হয়েছে? </a:t>
            </a:r>
          </a:p>
          <a:p>
            <a:pPr>
              <a:buNone/>
            </a:pPr>
            <a:r>
              <a:rPr lang="bn-BD" sz="2600" dirty="0" smtClean="0">
                <a:latin typeface="Nikosh" pitchFamily="2" charset="0"/>
                <a:cs typeface="Nikosh" pitchFamily="2" charset="0"/>
              </a:rPr>
              <a:t>    ক।  পঞ্চম </a:t>
            </a:r>
            <a:r>
              <a:rPr lang="bn-BD" sz="2600" dirty="0" smtClean="0">
                <a:latin typeface="Times New Roman" pitchFamily="18" charset="0"/>
                <a:cs typeface="Nikosh" pitchFamily="2" charset="0"/>
              </a:rPr>
              <a:t> </a:t>
            </a:r>
            <a:r>
              <a:rPr lang="bn-BD" sz="2600" dirty="0" smtClean="0">
                <a:latin typeface="Nikosh" pitchFamily="2" charset="0"/>
                <a:cs typeface="Nikosh" pitchFamily="2" charset="0"/>
              </a:rPr>
              <a:t>খ। ত্রয়োদশ  গ। চতুর্দশ  </a:t>
            </a:r>
            <a:r>
              <a:rPr lang="bn-BD" sz="2600" b="1" dirty="0" smtClean="0">
                <a:latin typeface="Nikosh" pitchFamily="2" charset="0"/>
                <a:cs typeface="Nikosh" pitchFamily="2" charset="0"/>
              </a:rPr>
              <a:t>ঘ। পঞ্চদশ </a:t>
            </a:r>
          </a:p>
          <a:p>
            <a:pPr>
              <a:buNone/>
            </a:pPr>
            <a:r>
              <a:rPr lang="bn-BD" sz="2600" dirty="0" smtClean="0">
                <a:latin typeface="Nikosh" pitchFamily="2" charset="0"/>
                <a:cs typeface="Nikosh" pitchFamily="2" charset="0"/>
              </a:rPr>
              <a:t>১৫। </a:t>
            </a:r>
            <a:r>
              <a:rPr lang="en-US" sz="2600" dirty="0" smtClean="0">
                <a:latin typeface="Nikosh" pitchFamily="2" charset="0"/>
                <a:cs typeface="Nikosh" pitchFamily="2" charset="0"/>
              </a:rPr>
              <a:t> </a:t>
            </a:r>
            <a:r>
              <a:rPr lang="bn-BD" sz="2600" dirty="0" smtClean="0">
                <a:latin typeface="Nikosh" pitchFamily="2" charset="0"/>
                <a:cs typeface="Nikosh" pitchFamily="2" charset="0"/>
              </a:rPr>
              <a:t>বাংলাদেশ সংবিধানে কোন সংশোধনীর  দ্বারা তত্ত্বাধায়ক সরকার ব্যবস্থা বিলুপ্ত করা হয়েছে?  </a:t>
            </a:r>
          </a:p>
          <a:p>
            <a:pPr>
              <a:buNone/>
            </a:pPr>
            <a:r>
              <a:rPr lang="bn-BD" dirty="0" smtClean="0">
                <a:latin typeface="Nikosh" pitchFamily="2" charset="0"/>
                <a:cs typeface="Nikosh" pitchFamily="2" charset="0"/>
              </a:rPr>
              <a:t>ক।  পঞ্চম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ত্রয়োদশ  গ। চতুর্দশ  </a:t>
            </a:r>
            <a:r>
              <a:rPr lang="bn-BD" b="1" dirty="0" smtClean="0">
                <a:latin typeface="Nikosh" pitchFamily="2" charset="0"/>
                <a:cs typeface="Nikosh" pitchFamily="2" charset="0"/>
              </a:rPr>
              <a:t>ঘ। পঞ্চদশ</a:t>
            </a:r>
            <a:endParaRPr lang="bn-BD" dirty="0" smtClean="0">
              <a:latin typeface="Nikosh" pitchFamily="2" charset="0"/>
              <a:cs typeface="Nikosh" pitchFamily="2" charset="0"/>
            </a:endParaRPr>
          </a:p>
          <a:p>
            <a:pPr>
              <a:buNone/>
            </a:pPr>
            <a:endParaRPr lang="en-US" dirty="0"/>
          </a:p>
        </p:txBody>
      </p:sp>
    </p:spTree>
    <p:extLst>
      <p:ext uri="{BB962C8B-B14F-4D97-AF65-F5344CB8AC3E}">
        <p14:creationId xmlns:p14="http://schemas.microsoft.com/office/powerpoint/2010/main" val="425052106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2" nodeType="clickEffect">
                                  <p:stCondLst>
                                    <p:cond delay="0"/>
                                  </p:stCondLst>
                                  <p:childTnLst>
                                    <p:animScale>
                                      <p:cBhvr>
                                        <p:cTn id="1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4800"/>
            <a:ext cx="7086600" cy="1143000"/>
          </a:xfrm>
        </p:spPr>
        <p:txBody>
          <a:bodyPr>
            <a:normAutofit/>
          </a:bodyPr>
          <a:lstStyle/>
          <a:p>
            <a:pPr algn="ctr"/>
            <a:r>
              <a:rPr lang="bn-BD" sz="3600" dirty="0" smtClean="0">
                <a:latin typeface="Nikosh" pitchFamily="2" charset="0"/>
                <a:cs typeface="Nikosh" pitchFamily="2" charset="0"/>
              </a:rPr>
              <a:t>জ্ঞান মুলক,অনুধাবন মুলক, প্রয়োগ মুলক প্রশ্ন  </a:t>
            </a:r>
            <a:r>
              <a:rPr lang="bn-BD" sz="1800" dirty="0" smtClean="0">
                <a:latin typeface="Nikosh" pitchFamily="2" charset="0"/>
                <a:cs typeface="Nikosh" pitchFamily="2" charset="0"/>
              </a:rPr>
              <a:t/>
            </a:r>
            <a:br>
              <a:rPr lang="bn-BD" sz="1800" dirty="0" smtClean="0">
                <a:latin typeface="Nikosh" pitchFamily="2" charset="0"/>
                <a:cs typeface="Nikosh" pitchFamily="2" charset="0"/>
              </a:rPr>
            </a:br>
            <a:endParaRPr lang="en-US" sz="2400" dirty="0"/>
          </a:p>
        </p:txBody>
      </p:sp>
      <p:sp>
        <p:nvSpPr>
          <p:cNvPr id="3" name="Content Placeholder 2"/>
          <p:cNvSpPr>
            <a:spLocks noGrp="1"/>
          </p:cNvSpPr>
          <p:nvPr>
            <p:ph idx="1"/>
          </p:nvPr>
        </p:nvSpPr>
        <p:spPr>
          <a:xfrm>
            <a:off x="152400" y="1524000"/>
            <a:ext cx="8839200" cy="5181600"/>
          </a:xfrm>
        </p:spPr>
        <p:txBody>
          <a:bodyPr>
            <a:normAutofit fontScale="92500" lnSpcReduction="20000"/>
          </a:bodyPr>
          <a:lstStyle/>
          <a:p>
            <a:pPr>
              <a:buNone/>
            </a:pPr>
            <a:r>
              <a:rPr lang="bn-BD" dirty="0" smtClean="0">
                <a:latin typeface="Nikosh" pitchFamily="2" charset="0"/>
                <a:cs typeface="Nikosh" pitchFamily="2" charset="0"/>
              </a:rPr>
              <a:t>১৬। এ পর্যন্ত বাংলাদেশ সংবিধানের কতটি সংশোধনী আনা হয়েছে? </a:t>
            </a:r>
          </a:p>
          <a:p>
            <a:pPr>
              <a:buNone/>
            </a:pPr>
            <a:r>
              <a:rPr lang="bn-BD" dirty="0" smtClean="0">
                <a:latin typeface="Nikosh" pitchFamily="2" charset="0"/>
                <a:cs typeface="Nikosh" pitchFamily="2" charset="0"/>
              </a:rPr>
              <a:t>    ক।  ১২টি  </a:t>
            </a:r>
            <a:r>
              <a:rPr lang="bn-BD" dirty="0" smtClean="0">
                <a:latin typeface="Times New Roman" pitchFamily="18" charset="0"/>
                <a:cs typeface="Nikosh" pitchFamily="2" charset="0"/>
              </a:rPr>
              <a:t> </a:t>
            </a:r>
            <a:r>
              <a:rPr lang="bn-BD" dirty="0" smtClean="0">
                <a:latin typeface="Nikosh" pitchFamily="2" charset="0"/>
                <a:cs typeface="Nikosh" pitchFamily="2" charset="0"/>
              </a:rPr>
              <a:t>খ।  ১৩টি    গ। ১৪টি     </a:t>
            </a:r>
            <a:r>
              <a:rPr lang="bn-BD" b="1" dirty="0" smtClean="0">
                <a:latin typeface="Nikosh" pitchFamily="2" charset="0"/>
                <a:cs typeface="Nikosh" pitchFamily="2" charset="0"/>
              </a:rPr>
              <a:t>ঘ।   ১৫টি</a:t>
            </a:r>
          </a:p>
          <a:p>
            <a:pPr>
              <a:buNone/>
            </a:pPr>
            <a:r>
              <a:rPr lang="bn-BD" dirty="0" smtClean="0">
                <a:latin typeface="Nikosh" pitchFamily="2" charset="0"/>
                <a:cs typeface="Nikosh" pitchFamily="2" charset="0"/>
              </a:rPr>
              <a:t>১৭। কার শাসনামলে সংবিধানের অস্টম সংশোধনী আনয়ন করে প্রজাতন্ত্রের রাষ্ট্র ধর্ম ইসলাম ঘোষনা করা হয়েছে? </a:t>
            </a:r>
            <a:r>
              <a:rPr lang="bn-BD" dirty="0" smtClean="0">
                <a:latin typeface="Times New Roman" pitchFamily="18" charset="0"/>
                <a:cs typeface="Nikosh" pitchFamily="2" charset="0"/>
              </a:rPr>
              <a:t>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    </a:t>
            </a:r>
          </a:p>
          <a:p>
            <a:pPr>
              <a:buNone/>
            </a:pPr>
            <a:r>
              <a:rPr lang="bn-BD" dirty="0" smtClean="0">
                <a:latin typeface="Nikosh" pitchFamily="2" charset="0"/>
                <a:cs typeface="Nikosh" pitchFamily="2" charset="0"/>
              </a:rPr>
              <a:t>ক। খন্দকার মোশতাক আহমদ  খ। জেনারেল জিয়াউর রহমান  </a:t>
            </a:r>
            <a:endParaRPr lang="en-US" dirty="0" smtClean="0">
              <a:latin typeface="Nikosh" pitchFamily="2" charset="0"/>
              <a:cs typeface="Nikosh" pitchFamily="2" charset="0"/>
            </a:endParaRPr>
          </a:p>
          <a:p>
            <a:pPr>
              <a:buNone/>
            </a:pPr>
            <a:r>
              <a:rPr lang="bn-BD" b="1" dirty="0" smtClean="0">
                <a:latin typeface="Nikosh" pitchFamily="2" charset="0"/>
                <a:cs typeface="Nikosh" pitchFamily="2" charset="0"/>
              </a:rPr>
              <a:t>গ। জেনারেল এইচ এম এরশাদ </a:t>
            </a:r>
            <a:r>
              <a:rPr lang="bn-BD" dirty="0" smtClean="0">
                <a:latin typeface="Nikosh" pitchFamily="2" charset="0"/>
                <a:cs typeface="Nikosh" pitchFamily="2" charset="0"/>
              </a:rPr>
              <a:t> ঘ। শেখ হাসিনা   </a:t>
            </a:r>
          </a:p>
          <a:p>
            <a:pPr>
              <a:buNone/>
            </a:pPr>
            <a:r>
              <a:rPr lang="bn-BD" dirty="0" smtClean="0">
                <a:latin typeface="Nikosh" pitchFamily="2" charset="0"/>
                <a:cs typeface="Nikosh" pitchFamily="2" charset="0"/>
              </a:rPr>
              <a:t>১৮। সংবিধানের কোন সংশোধনী দ্বারা বাংলাদেশে তত্ত্বাবধায়ক সরকার ব্যবস্থা ব্যবস্থা প্রবর্তিত হয়?     </a:t>
            </a:r>
          </a:p>
          <a:p>
            <a:pPr>
              <a:buNone/>
            </a:pPr>
            <a:r>
              <a:rPr lang="bn-BD" dirty="0" smtClean="0">
                <a:latin typeface="Nikosh" pitchFamily="2" charset="0"/>
                <a:cs typeface="Nikosh" pitchFamily="2" charset="0"/>
              </a:rPr>
              <a:t>ক। একাদশ   খ। দ্বাদশ   </a:t>
            </a:r>
            <a:r>
              <a:rPr lang="bn-BD" b="1" dirty="0" smtClean="0">
                <a:latin typeface="Nikosh" pitchFamily="2" charset="0"/>
                <a:cs typeface="Nikosh" pitchFamily="2" charset="0"/>
              </a:rPr>
              <a:t>গ। ত্রয়োদশ  </a:t>
            </a:r>
            <a:r>
              <a:rPr lang="bn-BD" dirty="0" smtClean="0">
                <a:latin typeface="Nikosh" pitchFamily="2" charset="0"/>
                <a:cs typeface="Nikosh" pitchFamily="2" charset="0"/>
              </a:rPr>
              <a:t>ঘ।  চতুদর্শ</a:t>
            </a:r>
          </a:p>
          <a:p>
            <a:pPr>
              <a:buNone/>
            </a:pPr>
            <a:r>
              <a:rPr lang="bn-BD" dirty="0" smtClean="0">
                <a:latin typeface="Nikosh" pitchFamily="2" charset="0"/>
                <a:cs typeface="Nikosh" pitchFamily="2" charset="0"/>
              </a:rPr>
              <a:t>  ১৯। সংবিধানের কোন সংশোধনী দ্বারা রাষ্ট্রীয় মুলনীতি হিসেবে সমাজতন্ত্র, ধর্মনিরপেক্ষতা ও বাঙালী জাতীয়তাবাদ পুনঃপ্রবর্তন করা হয়? </a:t>
            </a:r>
          </a:p>
          <a:p>
            <a:pPr>
              <a:buNone/>
            </a:pPr>
            <a:r>
              <a:rPr lang="bn-BD" dirty="0" smtClean="0">
                <a:latin typeface="Nikosh" pitchFamily="2" charset="0"/>
                <a:cs typeface="Nikosh" pitchFamily="2" charset="0"/>
              </a:rPr>
              <a:t>    ক। দ্বাদশ    খ।  ত্রয়োদশ   গ। চতুর্দশ  </a:t>
            </a:r>
            <a:r>
              <a:rPr lang="bn-BD" b="1" dirty="0" smtClean="0">
                <a:latin typeface="Nikosh" pitchFamily="2" charset="0"/>
                <a:cs typeface="Nikosh" pitchFamily="2" charset="0"/>
              </a:rPr>
              <a:t>ঘ।  পঞ্চদশ </a:t>
            </a:r>
          </a:p>
          <a:p>
            <a:pPr>
              <a:buNone/>
            </a:pPr>
            <a:r>
              <a:rPr lang="bn-BD" dirty="0" smtClean="0">
                <a:latin typeface="Nikosh" pitchFamily="2" charset="0"/>
                <a:cs typeface="Nikosh" pitchFamily="2" charset="0"/>
              </a:rPr>
              <a:t>২০।  বাংলাদেশের আইন সভার নাম কি?  </a:t>
            </a:r>
          </a:p>
          <a:p>
            <a:pPr>
              <a:buNone/>
            </a:pPr>
            <a:r>
              <a:rPr lang="bn-BD" b="1" dirty="0" smtClean="0">
                <a:latin typeface="Nikosh" pitchFamily="2" charset="0"/>
                <a:cs typeface="Nikosh" pitchFamily="2" charset="0"/>
              </a:rPr>
              <a:t>ক। জাতীয় সংসদ  </a:t>
            </a:r>
            <a:r>
              <a:rPr lang="bn-BD" dirty="0" smtClean="0">
                <a:latin typeface="Nikosh" pitchFamily="2" charset="0"/>
                <a:cs typeface="Nikosh" pitchFamily="2" charset="0"/>
              </a:rPr>
              <a:t>খ। জাতীয় পরিষদ গ।</a:t>
            </a:r>
            <a:r>
              <a:rPr lang="en-US" dirty="0" smtClean="0">
                <a:latin typeface="Nikosh" pitchFamily="2" charset="0"/>
                <a:cs typeface="Nikosh" pitchFamily="2" charset="0"/>
              </a:rPr>
              <a:t> </a:t>
            </a:r>
            <a:r>
              <a:rPr lang="bn-BD" dirty="0" smtClean="0">
                <a:latin typeface="Times New Roman" pitchFamily="18" charset="0"/>
                <a:cs typeface="Nikosh" pitchFamily="2" charset="0"/>
              </a:rPr>
              <a:t> বিধান সভা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 ব্যবস্থাপক সভা</a:t>
            </a:r>
            <a:endParaRPr lang="en-US" dirty="0"/>
          </a:p>
        </p:txBody>
      </p:sp>
    </p:spTree>
    <p:extLst>
      <p:ext uri="{BB962C8B-B14F-4D97-AF65-F5344CB8AC3E}">
        <p14:creationId xmlns:p14="http://schemas.microsoft.com/office/powerpoint/2010/main" val="424616961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2" nodeType="clickEffect">
                                  <p:stCondLst>
                                    <p:cond delay="0"/>
                                  </p:stCondLst>
                                  <p:childTnLst>
                                    <p:animScale>
                                      <p:cBhvr>
                                        <p:cTn id="1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828800"/>
            <a:ext cx="5257800" cy="3200400"/>
          </a:xfrm>
        </p:spPr>
        <p:txBody>
          <a:bodyPr>
            <a:normAutofit/>
          </a:bodyPr>
          <a:lstStyle/>
          <a:p>
            <a:pPr algn="ctr">
              <a:buNone/>
            </a:pPr>
            <a:r>
              <a:rPr lang="bn-BD" sz="4000" dirty="0" smtClean="0">
                <a:latin typeface="Nikosh" pitchFamily="2" charset="0"/>
                <a:cs typeface="Nikosh" pitchFamily="2" charset="0"/>
              </a:rPr>
              <a:t>শ্রেনীঃ দ্বাদশ </a:t>
            </a:r>
          </a:p>
          <a:p>
            <a:pPr algn="ctr">
              <a:buNone/>
            </a:pPr>
            <a:r>
              <a:rPr lang="bn-BD" sz="4000" dirty="0" smtClean="0">
                <a:latin typeface="Nikosh" pitchFamily="2" charset="0"/>
                <a:cs typeface="Nikosh" pitchFamily="2" charset="0"/>
              </a:rPr>
              <a:t>পৌরনীতি ও সুশাসন</a:t>
            </a:r>
          </a:p>
          <a:p>
            <a:pPr algn="ctr">
              <a:buNone/>
            </a:pPr>
            <a:r>
              <a:rPr lang="bn-BD" sz="4000" dirty="0" smtClean="0">
                <a:latin typeface="Nikosh" pitchFamily="2" charset="0"/>
                <a:cs typeface="Nikosh" pitchFamily="2" charset="0"/>
              </a:rPr>
              <a:t>সময়ঃ ৪৫ মিনিট                     </a:t>
            </a:r>
          </a:p>
          <a:p>
            <a:pPr algn="ctr">
              <a:buNone/>
            </a:pPr>
            <a:r>
              <a:rPr lang="bn-BD" sz="4000" dirty="0" smtClean="0">
                <a:latin typeface="Nikosh" pitchFamily="2" charset="0"/>
                <a:cs typeface="Nikosh" pitchFamily="2" charset="0"/>
              </a:rPr>
              <a:t>তারিখঃ </a:t>
            </a:r>
            <a:r>
              <a:rPr lang="en-US" sz="4000" dirty="0" smtClean="0">
                <a:latin typeface="Nikosh" pitchFamily="2" charset="0"/>
                <a:cs typeface="Nikosh" pitchFamily="2" charset="0"/>
              </a:rPr>
              <a:t>০৬</a:t>
            </a:r>
            <a:r>
              <a:rPr lang="bn-BD" sz="4000" dirty="0" smtClean="0">
                <a:latin typeface="Nikosh" pitchFamily="2" charset="0"/>
                <a:cs typeface="Nikosh" pitchFamily="2" charset="0"/>
              </a:rPr>
              <a:t>/</a:t>
            </a:r>
            <a:r>
              <a:rPr lang="en-US" sz="4000" dirty="0" smtClean="0">
                <a:latin typeface="Nikosh" pitchFamily="2" charset="0"/>
                <a:cs typeface="Nikosh" pitchFamily="2" charset="0"/>
              </a:rPr>
              <a:t>০৬</a:t>
            </a:r>
            <a:r>
              <a:rPr lang="bn-BD" sz="4000" dirty="0" smtClean="0">
                <a:latin typeface="Nikosh" pitchFamily="2" charset="0"/>
                <a:cs typeface="Nikosh" pitchFamily="2" charset="0"/>
              </a:rPr>
              <a:t>/২০</a:t>
            </a:r>
            <a:r>
              <a:rPr lang="en-US" sz="4000" dirty="0" smtClean="0">
                <a:latin typeface="Nikosh" pitchFamily="2" charset="0"/>
                <a:cs typeface="Nikosh" pitchFamily="2" charset="0"/>
              </a:rPr>
              <a:t>২০</a:t>
            </a:r>
            <a:r>
              <a:rPr lang="bn-BD" sz="4000" dirty="0" smtClean="0">
                <a:latin typeface="Nikosh" pitchFamily="2" charset="0"/>
                <a:cs typeface="Nikosh" pitchFamily="2" charset="0"/>
              </a:rPr>
              <a:t>                  </a:t>
            </a:r>
            <a:endParaRPr lang="en-US" sz="4000" dirty="0">
              <a:latin typeface="Nikosh" pitchFamily="2" charset="0"/>
              <a:cs typeface="Nikosh" pitchFamily="2" charset="0"/>
            </a:endParaRPr>
          </a:p>
        </p:txBody>
      </p:sp>
      <p:sp>
        <p:nvSpPr>
          <p:cNvPr id="2" name="Title 1"/>
          <p:cNvSpPr>
            <a:spLocks noGrp="1"/>
          </p:cNvSpPr>
          <p:nvPr>
            <p:ph type="title"/>
          </p:nvPr>
        </p:nvSpPr>
        <p:spPr>
          <a:xfrm>
            <a:off x="2057400" y="274638"/>
            <a:ext cx="4572000" cy="1143000"/>
          </a:xfrm>
        </p:spPr>
        <p:txBody>
          <a:bodyPr/>
          <a:lstStyle/>
          <a:p>
            <a:pPr algn="ctr"/>
            <a:r>
              <a:rPr lang="bn-BD" dirty="0" smtClean="0">
                <a:latin typeface="Nikosh" pitchFamily="2" charset="0"/>
                <a:cs typeface="Nikosh" pitchFamily="2" charset="0"/>
              </a:rPr>
              <a:t>  পাঠ পরিচিতি</a:t>
            </a:r>
            <a:endParaRPr lang="en-US" dirty="0">
              <a:latin typeface="Nikosh" pitchFamily="2" charset="0"/>
              <a:cs typeface="Nikosh"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1" nodeType="clickEffect">
                                  <p:stCondLst>
                                    <p:cond delay="0"/>
                                  </p:stCondLst>
                                  <p:childTnLst>
                                    <p:animRot by="21600000">
                                      <p:cBhvr>
                                        <p:cTn id="11" dur="2000" fill="hold"/>
                                        <p:tgtEl>
                                          <p:spTgt spid="2"/>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linds(horizontal)">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blinds(horizontal)">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linds(horizont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blinds(horizontal)">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1" nodeType="clickEffect">
                                  <p:stCondLst>
                                    <p:cond delay="0"/>
                                  </p:stCondLst>
                                  <p:childTnLst>
                                    <p:anim calcmode="lin" valueType="num">
                                      <p:cBhvr additive="base">
                                        <p:cTn id="35"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6" dur="500"/>
                                        <p:tgtEl>
                                          <p:spTgt spid="3">
                                            <p:txEl>
                                              <p:pRg st="0" end="0"/>
                                            </p:txEl>
                                          </p:spTgt>
                                        </p:tgtEl>
                                        <p:attrNameLst>
                                          <p:attrName>ppt_y</p:attrName>
                                        </p:attrNameLst>
                                      </p:cBhvr>
                                      <p:tavLst>
                                        <p:tav tm="0">
                                          <p:val>
                                            <p:strVal val="ppt_y"/>
                                          </p:val>
                                        </p:tav>
                                        <p:tav tm="100000">
                                          <p:val>
                                            <p:strVal val="1+ppt_h/2"/>
                                          </p:val>
                                        </p:tav>
                                      </p:tavLst>
                                    </p:anim>
                                    <p:set>
                                      <p:cBhvr>
                                        <p:cTn id="3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grpId="1" nodeType="clickEffect">
                                  <p:stCondLst>
                                    <p:cond delay="0"/>
                                  </p:stCondLst>
                                  <p:childTnLst>
                                    <p:anim calcmode="lin" valueType="num">
                                      <p:cBhvr additive="base">
                                        <p:cTn id="41"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2" dur="500"/>
                                        <p:tgtEl>
                                          <p:spTgt spid="3">
                                            <p:txEl>
                                              <p:pRg st="1" end="1"/>
                                            </p:txEl>
                                          </p:spTgt>
                                        </p:tgtEl>
                                        <p:attrNameLst>
                                          <p:attrName>ppt_y</p:attrName>
                                        </p:attrNameLst>
                                      </p:cBhvr>
                                      <p:tavLst>
                                        <p:tav tm="0">
                                          <p:val>
                                            <p:strVal val="ppt_y"/>
                                          </p:val>
                                        </p:tav>
                                        <p:tav tm="100000">
                                          <p:val>
                                            <p:strVal val="1+ppt_h/2"/>
                                          </p:val>
                                        </p:tav>
                                      </p:tavLst>
                                    </p:anim>
                                    <p:set>
                                      <p:cBhvr>
                                        <p:cTn id="43"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1" nodeType="clickEffect">
                                  <p:stCondLst>
                                    <p:cond delay="0"/>
                                  </p:stCondLst>
                                  <p:childTnLst>
                                    <p:anim calcmode="lin" valueType="num">
                                      <p:cBhvr additive="base">
                                        <p:cTn id="47"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8" dur="500"/>
                                        <p:tgtEl>
                                          <p:spTgt spid="3">
                                            <p:txEl>
                                              <p:pRg st="2" end="2"/>
                                            </p:txEl>
                                          </p:spTgt>
                                        </p:tgtEl>
                                        <p:attrNameLst>
                                          <p:attrName>ppt_y</p:attrName>
                                        </p:attrNameLst>
                                      </p:cBhvr>
                                      <p:tavLst>
                                        <p:tav tm="0">
                                          <p:val>
                                            <p:strVal val="ppt_y"/>
                                          </p:val>
                                        </p:tav>
                                        <p:tav tm="100000">
                                          <p:val>
                                            <p:strVal val="1+ppt_h/2"/>
                                          </p:val>
                                        </p:tav>
                                      </p:tavLst>
                                    </p:anim>
                                    <p:set>
                                      <p:cBhvr>
                                        <p:cTn id="49"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xit" presetSubtype="4" fill="hold" grpId="1" nodeType="clickEffect">
                                  <p:stCondLst>
                                    <p:cond delay="0"/>
                                  </p:stCondLst>
                                  <p:childTnLst>
                                    <p:anim calcmode="lin" valueType="num">
                                      <p:cBhvr additive="base">
                                        <p:cTn id="53"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4" dur="500"/>
                                        <p:tgtEl>
                                          <p:spTgt spid="3">
                                            <p:txEl>
                                              <p:pRg st="3" end="3"/>
                                            </p:txEl>
                                          </p:spTgt>
                                        </p:tgtEl>
                                        <p:attrNameLst>
                                          <p:attrName>ppt_y</p:attrName>
                                        </p:attrNameLst>
                                      </p:cBhvr>
                                      <p:tavLst>
                                        <p:tav tm="0">
                                          <p:val>
                                            <p:strVal val="ppt_y"/>
                                          </p:val>
                                        </p:tav>
                                        <p:tav tm="100000">
                                          <p:val>
                                            <p:strVal val="1+ppt_h/2"/>
                                          </p:val>
                                        </p:tav>
                                      </p:tavLst>
                                    </p:anim>
                                    <p:set>
                                      <p:cBhvr>
                                        <p:cTn id="55"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2" grpId="0"/>
      <p:bldP spid="2"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a:bodyPr>
          <a:lstStyle/>
          <a:p>
            <a:pPr algn="ctr"/>
            <a:r>
              <a:rPr lang="bn-IN" sz="32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বহুপদী সমাপ্তি সুচক বহুর্নিবাচনী প্রশ্ন </a:t>
            </a:r>
            <a:endParaRPr lang="en-US" sz="3200" dirty="0"/>
          </a:p>
        </p:txBody>
      </p:sp>
      <p:sp>
        <p:nvSpPr>
          <p:cNvPr id="3" name="Content Placeholder 2"/>
          <p:cNvSpPr>
            <a:spLocks noGrp="1"/>
          </p:cNvSpPr>
          <p:nvPr>
            <p:ph idx="1"/>
          </p:nvPr>
        </p:nvSpPr>
        <p:spPr>
          <a:xfrm>
            <a:off x="228600" y="1600200"/>
            <a:ext cx="8839200" cy="5029200"/>
          </a:xfrm>
        </p:spPr>
        <p:txBody>
          <a:bodyPr>
            <a:normAutofit fontScale="77500" lnSpcReduction="20000"/>
          </a:bodyPr>
          <a:lstStyle/>
          <a:p>
            <a:pPr>
              <a:buNone/>
            </a:pPr>
            <a:r>
              <a:rPr lang="bn-BD" sz="2800" dirty="0" smtClean="0">
                <a:latin typeface="Nikosh" pitchFamily="2" charset="0"/>
                <a:cs typeface="Nikosh" pitchFamily="2" charset="0"/>
              </a:rPr>
              <a:t>২১</a:t>
            </a:r>
            <a:r>
              <a:rPr lang="bn-IN" sz="2800" dirty="0" smtClean="0">
                <a:latin typeface="Nikosh" pitchFamily="2" charset="0"/>
                <a:cs typeface="Nikosh" pitchFamily="2" charset="0"/>
              </a:rPr>
              <a:t>। </a:t>
            </a:r>
            <a:r>
              <a:rPr lang="bn-BD" sz="2800" dirty="0" smtClean="0">
                <a:latin typeface="Nikosh" pitchFamily="2" charset="0"/>
                <a:cs typeface="Nikosh" pitchFamily="2" charset="0"/>
              </a:rPr>
              <a:t> নুরুল আমিন ও রাজা ত্রিদিব রায় বাংলাদেশ গণপরিষদ সদস্য হতে পারেননি। কেননা</a:t>
            </a:r>
            <a:r>
              <a:rPr lang="en-US" sz="2800" dirty="0" smtClean="0">
                <a:latin typeface="Nikosh" pitchFamily="2" charset="0"/>
                <a:cs typeface="Nikosh" pitchFamily="2" charset="0"/>
              </a:rPr>
              <a:t> </a:t>
            </a:r>
            <a:r>
              <a:rPr lang="bn-IN" sz="2800" dirty="0" smtClean="0">
                <a:latin typeface="Nikosh" pitchFamily="2" charset="0"/>
                <a:cs typeface="Nikosh" pitchFamily="2" charset="0"/>
              </a:rPr>
              <a:t>- </a:t>
            </a:r>
            <a:r>
              <a:rPr lang="bn-BD" sz="2800" dirty="0" smtClean="0">
                <a:latin typeface="Nikosh" pitchFamily="2" charset="0"/>
                <a:cs typeface="Nikosh" pitchFamily="2" charset="0"/>
              </a:rPr>
              <a:t>?</a:t>
            </a:r>
            <a:endParaRPr lang="bn-IN" sz="2800" dirty="0" smtClean="0">
              <a:latin typeface="Nikosh" pitchFamily="2" charset="0"/>
              <a:cs typeface="Nikosh" pitchFamily="2" charset="0"/>
            </a:endParaRPr>
          </a:p>
          <a:p>
            <a:pPr>
              <a:buNone/>
            </a:pPr>
            <a:r>
              <a:rPr lang="en-US" sz="2800" dirty="0" err="1" smtClean="0">
                <a:latin typeface="Nikosh" pitchFamily="2" charset="0"/>
                <a:cs typeface="Nikosh" pitchFamily="2" charset="0"/>
              </a:rPr>
              <a:t>i</a:t>
            </a:r>
            <a:r>
              <a:rPr lang="en-US" sz="2800" dirty="0" smtClean="0">
                <a:latin typeface="Nikosh" pitchFamily="2" charset="0"/>
                <a:cs typeface="Nikosh" pitchFamily="2" charset="0"/>
              </a:rPr>
              <a:t>-</a:t>
            </a:r>
            <a:r>
              <a:rPr lang="bn-BD" sz="2800" dirty="0" smtClean="0">
                <a:latin typeface="Nikosh" pitchFamily="2" charset="0"/>
                <a:cs typeface="Nikosh" pitchFamily="2" charset="0"/>
              </a:rPr>
              <a:t> তারা বিরোধী দলের সংসদ সদস্য ছিলেন   </a:t>
            </a:r>
            <a:r>
              <a:rPr lang="en-US" sz="2800" dirty="0" smtClean="0">
                <a:latin typeface="Nikosh" pitchFamily="2" charset="0"/>
                <a:cs typeface="Nikosh" pitchFamily="2" charset="0"/>
              </a:rPr>
              <a:t>ii-</a:t>
            </a:r>
            <a:r>
              <a:rPr lang="bn-BD" sz="2800" dirty="0" smtClean="0">
                <a:latin typeface="Nikosh" pitchFamily="2" charset="0"/>
                <a:cs typeface="Nikosh" pitchFamily="2" charset="0"/>
              </a:rPr>
              <a:t> তারা আওয়ামীলীগের সংসদ সদস্য ছিলেন   </a:t>
            </a:r>
            <a:r>
              <a:rPr lang="bn-IN" sz="2800" dirty="0" smtClean="0">
                <a:latin typeface="Nikosh" pitchFamily="2" charset="0"/>
                <a:cs typeface="Nikosh" pitchFamily="2" charset="0"/>
              </a:rPr>
              <a:t> </a:t>
            </a:r>
            <a:r>
              <a:rPr lang="en-US" sz="2800" dirty="0" smtClean="0">
                <a:latin typeface="Nikosh" pitchFamily="2" charset="0"/>
                <a:cs typeface="Nikosh" pitchFamily="2" charset="0"/>
              </a:rPr>
              <a:t>iii-</a:t>
            </a:r>
            <a:r>
              <a:rPr lang="bn-BD" sz="2800" dirty="0" smtClean="0">
                <a:latin typeface="Nikosh" pitchFamily="2" charset="0"/>
                <a:cs typeface="Nikosh" pitchFamily="2" charset="0"/>
              </a:rPr>
              <a:t> তারা পাকিস্তানের প্রতি আনুগত্য স্বীকার করেছিলেন</a:t>
            </a:r>
            <a:r>
              <a:rPr lang="bn-IN" sz="2800" dirty="0" smtClean="0">
                <a:latin typeface="Nikosh" pitchFamily="2" charset="0"/>
                <a:cs typeface="Nikosh" pitchFamily="2" charset="0"/>
              </a:rPr>
              <a:t>-- নিচের কোনটি সঠিক? </a:t>
            </a:r>
          </a:p>
          <a:p>
            <a:pPr>
              <a:buNone/>
            </a:pPr>
            <a:r>
              <a:rPr lang="bn-IN" sz="2800" dirty="0" smtClean="0">
                <a:latin typeface="Nikosh" pitchFamily="2" charset="0"/>
                <a:cs typeface="Nikosh" pitchFamily="2" charset="0"/>
              </a:rPr>
              <a:t> ক- </a:t>
            </a:r>
            <a:r>
              <a:rPr lang="en-US" sz="2800" dirty="0" err="1" smtClean="0">
                <a:latin typeface="Nikosh" pitchFamily="2" charset="0"/>
                <a:cs typeface="Nikosh" pitchFamily="2" charset="0"/>
              </a:rPr>
              <a:t>i</a:t>
            </a:r>
            <a:r>
              <a:rPr lang="en-US" sz="2800" b="1" dirty="0" smtClean="0">
                <a:latin typeface="Nikosh" pitchFamily="2" charset="0"/>
                <a:cs typeface="Nikosh" pitchFamily="2" charset="0"/>
              </a:rPr>
              <a:t>   </a:t>
            </a:r>
            <a:r>
              <a:rPr lang="bn-IN" sz="2800" b="1" dirty="0" smtClean="0">
                <a:latin typeface="Nikosh" pitchFamily="2" charset="0"/>
                <a:cs typeface="Nikosh" pitchFamily="2" charset="0"/>
              </a:rPr>
              <a:t>খ-</a:t>
            </a:r>
            <a:r>
              <a:rPr lang="en-US" sz="2800" b="1" dirty="0" smtClean="0">
                <a:latin typeface="Nikosh" pitchFamily="2" charset="0"/>
                <a:cs typeface="Nikosh" pitchFamily="2" charset="0"/>
              </a:rPr>
              <a:t>  </a:t>
            </a:r>
            <a:r>
              <a:rPr lang="en-US" sz="2800" b="1" dirty="0" smtClean="0">
                <a:latin typeface="Times New Roman" pitchFamily="18" charset="0"/>
                <a:cs typeface="Times New Roman" pitchFamily="18" charset="0"/>
              </a:rPr>
              <a:t>iii </a:t>
            </a:r>
            <a:r>
              <a:rPr lang="en-US" sz="2800" b="1" dirty="0" smtClean="0">
                <a:latin typeface="Nikosh" pitchFamily="2" charset="0"/>
                <a:cs typeface="Nikosh" pitchFamily="2" charset="0"/>
              </a:rPr>
              <a:t>  </a:t>
            </a:r>
            <a:r>
              <a:rPr lang="bn-IN" sz="2800" dirty="0" smtClean="0">
                <a:latin typeface="Nikosh" pitchFamily="2" charset="0"/>
                <a:cs typeface="Nikosh" pitchFamily="2" charset="0"/>
              </a:rPr>
              <a:t>গ- </a:t>
            </a:r>
            <a:r>
              <a:rPr lang="en-US" sz="2800" dirty="0" smtClean="0">
                <a:latin typeface="Nikosh" pitchFamily="2" charset="0"/>
                <a:cs typeface="Nikosh" pitchFamily="2" charset="0"/>
              </a:rPr>
              <a:t>ii </a:t>
            </a:r>
            <a:r>
              <a:rPr lang="bn-IN" sz="2800" dirty="0" smtClean="0">
                <a:latin typeface="Nikosh" pitchFamily="2" charset="0"/>
                <a:cs typeface="Nikosh" pitchFamily="2" charset="0"/>
              </a:rPr>
              <a:t>ও </a:t>
            </a:r>
            <a:r>
              <a:rPr lang="en-US" sz="2800" dirty="0" smtClean="0">
                <a:latin typeface="Nikosh" pitchFamily="2" charset="0"/>
                <a:cs typeface="Nikosh" pitchFamily="2" charset="0"/>
              </a:rPr>
              <a:t>iii</a:t>
            </a:r>
            <a:r>
              <a:rPr lang="bn-IN" sz="2800" dirty="0" smtClean="0">
                <a:latin typeface="Nikosh" pitchFamily="2" charset="0"/>
                <a:cs typeface="Nikosh" pitchFamily="2" charset="0"/>
              </a:rPr>
              <a:t>    ঘ-</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i</a:t>
            </a:r>
            <a:r>
              <a:rPr lang="en-US" sz="2800" dirty="0" smtClean="0">
                <a:latin typeface="Nikosh" pitchFamily="2" charset="0"/>
                <a:cs typeface="Nikosh" pitchFamily="2" charset="0"/>
              </a:rPr>
              <a:t>, ii </a:t>
            </a:r>
            <a:r>
              <a:rPr lang="bn-IN" sz="2800" dirty="0" smtClean="0">
                <a:latin typeface="Nikosh" pitchFamily="2" charset="0"/>
                <a:cs typeface="Nikosh" pitchFamily="2" charset="0"/>
              </a:rPr>
              <a:t>ও </a:t>
            </a:r>
            <a:r>
              <a:rPr lang="en-US" sz="2800" dirty="0" smtClean="0">
                <a:latin typeface="Nikosh" pitchFamily="2" charset="0"/>
                <a:cs typeface="Nikosh" pitchFamily="2" charset="0"/>
              </a:rPr>
              <a:t> iii</a:t>
            </a:r>
            <a:endParaRPr lang="bn-BD" sz="2800" dirty="0" smtClean="0">
              <a:latin typeface="Nikosh" pitchFamily="2" charset="0"/>
              <a:cs typeface="Nikosh" pitchFamily="2" charset="0"/>
            </a:endParaRPr>
          </a:p>
          <a:p>
            <a:pPr>
              <a:buNone/>
            </a:pPr>
            <a:r>
              <a:rPr lang="bn-BD" sz="2600" dirty="0" smtClean="0">
                <a:latin typeface="Nikosh" pitchFamily="2" charset="0"/>
                <a:cs typeface="Nikosh" pitchFamily="2" charset="0"/>
              </a:rPr>
              <a:t>২২</a:t>
            </a:r>
            <a:r>
              <a:rPr lang="bn-IN" sz="2600" dirty="0" smtClean="0">
                <a:latin typeface="Nikosh" pitchFamily="2" charset="0"/>
                <a:cs typeface="Nikosh" pitchFamily="2" charset="0"/>
              </a:rPr>
              <a:t>। </a:t>
            </a:r>
            <a:r>
              <a:rPr lang="bn-BD" sz="2600" dirty="0" smtClean="0">
                <a:latin typeface="Nikosh" pitchFamily="2" charset="0"/>
                <a:cs typeface="Nikosh" pitchFamily="2" charset="0"/>
              </a:rPr>
              <a:t> খসড়া সংবিধান প্রণয়ন কমিটি যেসব দেশের সংবিধানের আলোকে ১৯৭২ সালে বাংলাদেশের সংবিধান প্রণয়ন করে সে রাষ্ট্রগুলো হলো--- </a:t>
            </a:r>
            <a:r>
              <a:rPr lang="bn-IN" sz="2600" dirty="0" smtClean="0">
                <a:latin typeface="Nikosh" pitchFamily="2" charset="0"/>
                <a:cs typeface="Nikosh" pitchFamily="2" charset="0"/>
              </a:rPr>
              <a:t> </a:t>
            </a:r>
            <a:r>
              <a:rPr lang="bn-BD" sz="2600" dirty="0" smtClean="0">
                <a:latin typeface="Nikosh" pitchFamily="2" charset="0"/>
                <a:cs typeface="Nikosh" pitchFamily="2" charset="0"/>
              </a:rPr>
              <a:t>?</a:t>
            </a:r>
            <a:endParaRPr lang="bn-IN" sz="2600" dirty="0" smtClean="0">
              <a:latin typeface="Nikosh" pitchFamily="2" charset="0"/>
              <a:cs typeface="Nikosh" pitchFamily="2" charset="0"/>
            </a:endParaRPr>
          </a:p>
          <a:p>
            <a:pPr>
              <a:buNone/>
            </a:pPr>
            <a:r>
              <a:rPr lang="en-US" sz="2600" dirty="0" err="1" smtClean="0">
                <a:latin typeface="Nikosh" pitchFamily="2" charset="0"/>
                <a:cs typeface="Nikosh" pitchFamily="2" charset="0"/>
              </a:rPr>
              <a:t>i</a:t>
            </a:r>
            <a:r>
              <a:rPr lang="en-US" sz="2600" dirty="0" smtClean="0">
                <a:latin typeface="Nikosh" pitchFamily="2" charset="0"/>
                <a:cs typeface="Nikosh" pitchFamily="2" charset="0"/>
              </a:rPr>
              <a:t>-</a:t>
            </a:r>
            <a:r>
              <a:rPr lang="bn-BD" sz="2600" dirty="0" smtClean="0">
                <a:latin typeface="Nikosh" pitchFamily="2" charset="0"/>
                <a:cs typeface="Nikosh" pitchFamily="2" charset="0"/>
              </a:rPr>
              <a:t> ভারত ও যুক্তরাজ্য  </a:t>
            </a:r>
            <a:r>
              <a:rPr lang="bn-IN" sz="2600" dirty="0" smtClean="0">
                <a:latin typeface="Nikosh" pitchFamily="2" charset="0"/>
                <a:cs typeface="Nikosh" pitchFamily="2" charset="0"/>
              </a:rPr>
              <a:t> </a:t>
            </a:r>
            <a:r>
              <a:rPr lang="en-US" sz="2600" dirty="0" smtClean="0">
                <a:latin typeface="Nikosh" pitchFamily="2" charset="0"/>
                <a:cs typeface="Nikosh" pitchFamily="2" charset="0"/>
              </a:rPr>
              <a:t>ii-</a:t>
            </a:r>
            <a:r>
              <a:rPr lang="bn-BD" sz="2600" dirty="0" smtClean="0">
                <a:latin typeface="Nikosh" pitchFamily="2" charset="0"/>
                <a:cs typeface="Nikosh" pitchFamily="2" charset="0"/>
              </a:rPr>
              <a:t> যুক্তরাজ্য ও যুক্তরাষ্ট্র </a:t>
            </a:r>
            <a:r>
              <a:rPr lang="bn-IN" sz="2600" dirty="0" smtClean="0">
                <a:latin typeface="Nikosh" pitchFamily="2" charset="0"/>
                <a:cs typeface="Nikosh" pitchFamily="2" charset="0"/>
              </a:rPr>
              <a:t>  </a:t>
            </a:r>
            <a:r>
              <a:rPr lang="en-US" sz="2600" dirty="0" smtClean="0">
                <a:latin typeface="Nikosh" pitchFamily="2" charset="0"/>
                <a:cs typeface="Nikosh" pitchFamily="2" charset="0"/>
              </a:rPr>
              <a:t>iii- </a:t>
            </a:r>
            <a:r>
              <a:rPr lang="bn-BD" sz="2600" dirty="0" smtClean="0">
                <a:latin typeface="Nikosh" pitchFamily="2" charset="0"/>
                <a:cs typeface="Nikosh" pitchFamily="2" charset="0"/>
              </a:rPr>
              <a:t>ভারত ও সোভিয়েত রাশিয়া --  </a:t>
            </a:r>
            <a:r>
              <a:rPr lang="bn-IN" sz="2600" dirty="0" smtClean="0">
                <a:latin typeface="Nikosh" pitchFamily="2" charset="0"/>
                <a:cs typeface="Nikosh" pitchFamily="2" charset="0"/>
              </a:rPr>
              <a:t>নিচের কোনটি সঠিক? </a:t>
            </a:r>
          </a:p>
          <a:p>
            <a:pPr>
              <a:buNone/>
            </a:pPr>
            <a:r>
              <a:rPr lang="bn-IN" sz="2600" b="1" dirty="0" smtClean="0">
                <a:latin typeface="Nikosh" pitchFamily="2" charset="0"/>
                <a:cs typeface="Nikosh" pitchFamily="2" charset="0"/>
              </a:rPr>
              <a:t> ক- </a:t>
            </a:r>
            <a:r>
              <a:rPr lang="en-US" sz="2600" b="1" dirty="0" err="1" smtClean="0">
                <a:latin typeface="Nikosh" pitchFamily="2" charset="0"/>
                <a:cs typeface="Nikosh" pitchFamily="2" charset="0"/>
              </a:rPr>
              <a:t>i</a:t>
            </a:r>
            <a:r>
              <a:rPr lang="en-US" sz="2600" b="1" dirty="0" smtClean="0">
                <a:latin typeface="Nikosh" pitchFamily="2" charset="0"/>
                <a:cs typeface="Nikosh" pitchFamily="2" charset="0"/>
              </a:rPr>
              <a:t>  </a:t>
            </a:r>
            <a:r>
              <a:rPr lang="bn-IN" sz="2600" b="1" dirty="0" smtClean="0">
                <a:latin typeface="Nikosh" pitchFamily="2" charset="0"/>
                <a:cs typeface="Nikosh" pitchFamily="2" charset="0"/>
              </a:rPr>
              <a:t>  </a:t>
            </a:r>
            <a:r>
              <a:rPr lang="bn-IN" sz="2600" dirty="0" smtClean="0">
                <a:latin typeface="Nikosh" pitchFamily="2" charset="0"/>
                <a:cs typeface="Nikosh" pitchFamily="2" charset="0"/>
              </a:rPr>
              <a:t>খ-</a:t>
            </a:r>
            <a:r>
              <a:rPr lang="en-US" sz="2600" dirty="0" smtClean="0">
                <a:latin typeface="Nikosh" pitchFamily="2" charset="0"/>
                <a:cs typeface="Nikosh" pitchFamily="2" charset="0"/>
              </a:rPr>
              <a:t>   ii   </a:t>
            </a:r>
            <a:r>
              <a:rPr lang="bn-BD" sz="2600" dirty="0" smtClean="0">
                <a:latin typeface="Nikosh" pitchFamily="2" charset="0"/>
                <a:cs typeface="Nikosh" pitchFamily="2" charset="0"/>
              </a:rPr>
              <a:t>  </a:t>
            </a:r>
            <a:r>
              <a:rPr lang="bn-IN" sz="2600" dirty="0" smtClean="0">
                <a:latin typeface="Nikosh" pitchFamily="2" charset="0"/>
                <a:cs typeface="Nikosh" pitchFamily="2" charset="0"/>
              </a:rPr>
              <a:t>গ- </a:t>
            </a:r>
            <a:r>
              <a:rPr lang="en-US" sz="2600" dirty="0" smtClean="0">
                <a:latin typeface="Nikosh" pitchFamily="2" charset="0"/>
                <a:cs typeface="Nikosh" pitchFamily="2" charset="0"/>
              </a:rPr>
              <a:t>iii</a:t>
            </a:r>
            <a:r>
              <a:rPr lang="bn-IN" sz="2600" dirty="0" smtClean="0">
                <a:latin typeface="Nikosh" pitchFamily="2" charset="0"/>
                <a:cs typeface="Nikosh" pitchFamily="2" charset="0"/>
              </a:rPr>
              <a:t>   ঘ-</a:t>
            </a:r>
            <a:r>
              <a:rPr lang="en-US" sz="2600" dirty="0" smtClean="0">
                <a:latin typeface="Nikosh" pitchFamily="2" charset="0"/>
                <a:cs typeface="Nikosh" pitchFamily="2" charset="0"/>
              </a:rPr>
              <a:t> </a:t>
            </a:r>
            <a:r>
              <a:rPr lang="en-US" sz="2600" dirty="0" err="1" smtClean="0">
                <a:latin typeface="Nikosh" pitchFamily="2" charset="0"/>
                <a:cs typeface="Nikosh" pitchFamily="2" charset="0"/>
              </a:rPr>
              <a:t>i</a:t>
            </a:r>
            <a:r>
              <a:rPr lang="en-US" sz="2600" dirty="0" smtClean="0">
                <a:latin typeface="Nikosh" pitchFamily="2" charset="0"/>
                <a:cs typeface="Nikosh" pitchFamily="2" charset="0"/>
              </a:rPr>
              <a:t>, ii </a:t>
            </a:r>
            <a:r>
              <a:rPr lang="bn-IN" sz="2600" dirty="0" smtClean="0">
                <a:latin typeface="Nikosh" pitchFamily="2" charset="0"/>
                <a:cs typeface="Nikosh" pitchFamily="2" charset="0"/>
              </a:rPr>
              <a:t>ও </a:t>
            </a:r>
            <a:r>
              <a:rPr lang="en-US" sz="2600" dirty="0" smtClean="0">
                <a:latin typeface="Nikosh" pitchFamily="2" charset="0"/>
                <a:cs typeface="Nikosh" pitchFamily="2" charset="0"/>
              </a:rPr>
              <a:t> iii</a:t>
            </a:r>
          </a:p>
          <a:p>
            <a:pPr>
              <a:buNone/>
            </a:pPr>
            <a:r>
              <a:rPr lang="bn-BD" sz="2600" dirty="0" smtClean="0">
                <a:latin typeface="Nikosh" pitchFamily="2" charset="0"/>
                <a:cs typeface="Nikosh" pitchFamily="2" charset="0"/>
              </a:rPr>
              <a:t>২৩</a:t>
            </a:r>
            <a:r>
              <a:rPr lang="bn-IN" sz="2600" dirty="0" smtClean="0">
                <a:latin typeface="Nikosh" pitchFamily="2" charset="0"/>
                <a:cs typeface="Nikosh" pitchFamily="2" charset="0"/>
              </a:rPr>
              <a:t>। </a:t>
            </a:r>
            <a:r>
              <a:rPr lang="bn-BD" sz="2600" dirty="0" smtClean="0">
                <a:latin typeface="Nikosh" pitchFamily="2" charset="0"/>
                <a:cs typeface="Nikosh" pitchFamily="2" charset="0"/>
              </a:rPr>
              <a:t>সংবিধানের পঞ্চদশ সংশোধনী আইনে সংরক্ষিত মহিলা আসন সংখ্যা ৪৫ থেকে বৃদ্ধি করে করা হয়েছে-- --</a:t>
            </a:r>
            <a:r>
              <a:rPr lang="bn-IN" sz="2600" dirty="0" smtClean="0">
                <a:latin typeface="Nikosh" pitchFamily="2" charset="0"/>
                <a:cs typeface="Nikosh" pitchFamily="2" charset="0"/>
              </a:rPr>
              <a:t>- </a:t>
            </a:r>
            <a:r>
              <a:rPr lang="bn-BD" sz="2600" dirty="0" smtClean="0">
                <a:latin typeface="Nikosh" pitchFamily="2" charset="0"/>
                <a:cs typeface="Nikosh" pitchFamily="2" charset="0"/>
              </a:rPr>
              <a:t>?</a:t>
            </a:r>
            <a:endParaRPr lang="bn-IN" sz="2600" dirty="0" smtClean="0">
              <a:latin typeface="Nikosh" pitchFamily="2" charset="0"/>
              <a:cs typeface="Nikosh" pitchFamily="2" charset="0"/>
            </a:endParaRPr>
          </a:p>
          <a:p>
            <a:pPr>
              <a:buNone/>
            </a:pPr>
            <a:r>
              <a:rPr lang="en-US" sz="2600" dirty="0" err="1" smtClean="0">
                <a:latin typeface="Nikosh" pitchFamily="2" charset="0"/>
                <a:cs typeface="Nikosh" pitchFamily="2" charset="0"/>
              </a:rPr>
              <a:t>i</a:t>
            </a:r>
            <a:r>
              <a:rPr lang="en-US" sz="2600" dirty="0" smtClean="0">
                <a:latin typeface="Nikosh" pitchFamily="2" charset="0"/>
                <a:cs typeface="Nikosh" pitchFamily="2" charset="0"/>
              </a:rPr>
              <a:t>-</a:t>
            </a:r>
            <a:r>
              <a:rPr lang="bn-BD" sz="2600" dirty="0" smtClean="0">
                <a:latin typeface="Nikosh" pitchFamily="2" charset="0"/>
                <a:cs typeface="Nikosh" pitchFamily="2" charset="0"/>
              </a:rPr>
              <a:t> ৫০  </a:t>
            </a:r>
            <a:r>
              <a:rPr lang="bn-IN" sz="2600" dirty="0" smtClean="0">
                <a:latin typeface="Nikosh" pitchFamily="2" charset="0"/>
                <a:cs typeface="Nikosh" pitchFamily="2" charset="0"/>
              </a:rPr>
              <a:t>  </a:t>
            </a:r>
            <a:r>
              <a:rPr lang="en-US" sz="2600" dirty="0" smtClean="0">
                <a:latin typeface="Nikosh" pitchFamily="2" charset="0"/>
                <a:cs typeface="Nikosh" pitchFamily="2" charset="0"/>
              </a:rPr>
              <a:t>ii-</a:t>
            </a:r>
            <a:r>
              <a:rPr lang="bn-BD" sz="2600" dirty="0" smtClean="0">
                <a:latin typeface="Nikosh" pitchFamily="2" charset="0"/>
                <a:cs typeface="Nikosh" pitchFamily="2" charset="0"/>
              </a:rPr>
              <a:t> ৫৫   </a:t>
            </a:r>
            <a:r>
              <a:rPr lang="bn-IN" sz="2600" dirty="0" smtClean="0">
                <a:latin typeface="Nikosh" pitchFamily="2" charset="0"/>
                <a:cs typeface="Nikosh" pitchFamily="2" charset="0"/>
              </a:rPr>
              <a:t> </a:t>
            </a:r>
            <a:r>
              <a:rPr lang="en-US" sz="2600" dirty="0" smtClean="0">
                <a:latin typeface="Nikosh" pitchFamily="2" charset="0"/>
                <a:cs typeface="Nikosh" pitchFamily="2" charset="0"/>
              </a:rPr>
              <a:t>iii-</a:t>
            </a:r>
            <a:r>
              <a:rPr lang="bn-BD" sz="2600" dirty="0" smtClean="0">
                <a:latin typeface="Nikosh" pitchFamily="2" charset="0"/>
                <a:cs typeface="Nikosh" pitchFamily="2" charset="0"/>
              </a:rPr>
              <a:t>  ৬০– নিচের কোনটি </a:t>
            </a:r>
            <a:r>
              <a:rPr lang="bn-IN" sz="2600" dirty="0" smtClean="0">
                <a:latin typeface="Nikosh" pitchFamily="2" charset="0"/>
                <a:cs typeface="Nikosh" pitchFamily="2" charset="0"/>
              </a:rPr>
              <a:t>সঠিক? </a:t>
            </a:r>
          </a:p>
          <a:p>
            <a:pPr>
              <a:buNone/>
            </a:pPr>
            <a:r>
              <a:rPr lang="bn-IN" sz="2600" dirty="0" smtClean="0">
                <a:latin typeface="Nikosh" pitchFamily="2" charset="0"/>
                <a:cs typeface="Nikosh" pitchFamily="2" charset="0"/>
              </a:rPr>
              <a:t> </a:t>
            </a:r>
            <a:r>
              <a:rPr lang="bn-IN" sz="2600" b="1" dirty="0" smtClean="0">
                <a:latin typeface="Nikosh" pitchFamily="2" charset="0"/>
                <a:cs typeface="Nikosh" pitchFamily="2" charset="0"/>
              </a:rPr>
              <a:t>ক- </a:t>
            </a:r>
            <a:r>
              <a:rPr lang="bn-BD" sz="2600" b="1" dirty="0" smtClean="0">
                <a:latin typeface="Nikosh" pitchFamily="2" charset="0"/>
                <a:cs typeface="Nikosh" pitchFamily="2" charset="0"/>
              </a:rPr>
              <a:t> </a:t>
            </a:r>
            <a:r>
              <a:rPr lang="en-US" sz="2600" b="1" dirty="0" err="1" smtClean="0">
                <a:latin typeface="Times New Roman" pitchFamily="18" charset="0"/>
                <a:cs typeface="Times New Roman" pitchFamily="18" charset="0"/>
              </a:rPr>
              <a:t>i</a:t>
            </a:r>
            <a:r>
              <a:rPr lang="en-US" sz="2600" dirty="0" smtClean="0">
                <a:latin typeface="Times New Roman" pitchFamily="18" charset="0"/>
                <a:cs typeface="Times New Roman" pitchFamily="18" charset="0"/>
              </a:rPr>
              <a:t> </a:t>
            </a:r>
            <a:r>
              <a:rPr lang="bn-BD" sz="2600" dirty="0" smtClean="0">
                <a:latin typeface="Times New Roman" pitchFamily="18" charset="0"/>
                <a:cs typeface="Times New Roman" pitchFamily="18" charset="0"/>
              </a:rPr>
              <a:t>  </a:t>
            </a:r>
            <a:r>
              <a:rPr lang="bn-BD" sz="2600" dirty="0" smtClean="0">
                <a:latin typeface="Nikosh" pitchFamily="2" charset="0"/>
                <a:cs typeface="Nikosh" pitchFamily="2" charset="0"/>
              </a:rPr>
              <a:t> </a:t>
            </a:r>
            <a:r>
              <a:rPr lang="en-US" sz="2600" dirty="0" smtClean="0">
                <a:latin typeface="Nikosh" pitchFamily="2" charset="0"/>
                <a:cs typeface="Nikosh" pitchFamily="2" charset="0"/>
              </a:rPr>
              <a:t> </a:t>
            </a:r>
            <a:r>
              <a:rPr lang="bn-IN" sz="2600" dirty="0" smtClean="0">
                <a:latin typeface="Nikosh" pitchFamily="2" charset="0"/>
                <a:cs typeface="Nikosh" pitchFamily="2" charset="0"/>
              </a:rPr>
              <a:t>খ-</a:t>
            </a:r>
            <a:r>
              <a:rPr lang="en-US" sz="2600" dirty="0" smtClean="0">
                <a:latin typeface="Nikosh" pitchFamily="2" charset="0"/>
                <a:cs typeface="Nikosh" pitchFamily="2" charset="0"/>
              </a:rPr>
              <a:t>  </a:t>
            </a:r>
            <a:r>
              <a:rPr lang="en-US" sz="2600" dirty="0" smtClean="0">
                <a:latin typeface="Times New Roman" pitchFamily="18" charset="0"/>
                <a:cs typeface="Times New Roman" pitchFamily="18" charset="0"/>
              </a:rPr>
              <a:t>iii </a:t>
            </a:r>
            <a:r>
              <a:rPr lang="en-US" sz="2600" dirty="0" smtClean="0">
                <a:latin typeface="Nikosh" pitchFamily="2" charset="0"/>
                <a:cs typeface="Nikosh" pitchFamily="2" charset="0"/>
              </a:rPr>
              <a:t>  </a:t>
            </a:r>
            <a:r>
              <a:rPr lang="bn-IN" sz="2600" dirty="0" smtClean="0">
                <a:latin typeface="Nikosh" pitchFamily="2" charset="0"/>
                <a:cs typeface="Nikosh" pitchFamily="2" charset="0"/>
              </a:rPr>
              <a:t>গ- </a:t>
            </a:r>
            <a:r>
              <a:rPr lang="en-US" sz="2600" dirty="0" smtClean="0">
                <a:latin typeface="Nikosh" pitchFamily="2" charset="0"/>
                <a:cs typeface="Nikosh" pitchFamily="2" charset="0"/>
              </a:rPr>
              <a:t>ii </a:t>
            </a:r>
            <a:r>
              <a:rPr lang="bn-IN" sz="2600" dirty="0" smtClean="0">
                <a:latin typeface="Nikosh" pitchFamily="2" charset="0"/>
                <a:cs typeface="Nikosh" pitchFamily="2" charset="0"/>
              </a:rPr>
              <a:t>ও </a:t>
            </a:r>
            <a:r>
              <a:rPr lang="en-US" sz="2600" dirty="0" smtClean="0">
                <a:latin typeface="Nikosh" pitchFamily="2" charset="0"/>
                <a:cs typeface="Nikosh" pitchFamily="2" charset="0"/>
              </a:rPr>
              <a:t>iii</a:t>
            </a:r>
            <a:r>
              <a:rPr lang="bn-IN" sz="2600" dirty="0" smtClean="0">
                <a:latin typeface="Nikosh" pitchFamily="2" charset="0"/>
                <a:cs typeface="Nikosh" pitchFamily="2" charset="0"/>
              </a:rPr>
              <a:t>    ঘ-</a:t>
            </a:r>
            <a:r>
              <a:rPr lang="en-US" sz="2600" dirty="0" smtClean="0">
                <a:latin typeface="Nikosh" pitchFamily="2" charset="0"/>
                <a:cs typeface="Nikosh" pitchFamily="2" charset="0"/>
              </a:rPr>
              <a:t> </a:t>
            </a:r>
            <a:r>
              <a:rPr lang="en-US" sz="2600" dirty="0" err="1" smtClean="0">
                <a:latin typeface="Nikosh" pitchFamily="2" charset="0"/>
                <a:cs typeface="Nikosh" pitchFamily="2" charset="0"/>
              </a:rPr>
              <a:t>i</a:t>
            </a:r>
            <a:r>
              <a:rPr lang="en-US" sz="2600" dirty="0" smtClean="0">
                <a:latin typeface="Nikosh" pitchFamily="2" charset="0"/>
                <a:cs typeface="Nikosh" pitchFamily="2" charset="0"/>
              </a:rPr>
              <a:t>, ii </a:t>
            </a:r>
            <a:r>
              <a:rPr lang="bn-IN" sz="2600" dirty="0" smtClean="0">
                <a:latin typeface="Nikosh" pitchFamily="2" charset="0"/>
                <a:cs typeface="Nikosh" pitchFamily="2" charset="0"/>
              </a:rPr>
              <a:t>ও </a:t>
            </a:r>
            <a:r>
              <a:rPr lang="en-US" sz="2600" dirty="0" smtClean="0">
                <a:latin typeface="Nikosh" pitchFamily="2" charset="0"/>
                <a:cs typeface="Nikosh" pitchFamily="2" charset="0"/>
              </a:rPr>
              <a:t> iii</a:t>
            </a:r>
            <a:endParaRPr lang="bn-BD" sz="2600" dirty="0" smtClean="0">
              <a:latin typeface="Nikosh" pitchFamily="2" charset="0"/>
              <a:cs typeface="Nikosh" pitchFamily="2" charset="0"/>
            </a:endParaRPr>
          </a:p>
          <a:p>
            <a:pPr>
              <a:buNone/>
            </a:pPr>
            <a:r>
              <a:rPr lang="bn-BD" sz="2600" dirty="0" smtClean="0">
                <a:latin typeface="Nikosh" pitchFamily="2" charset="0"/>
                <a:cs typeface="Nikosh" pitchFamily="2" charset="0"/>
              </a:rPr>
              <a:t>২৪</a:t>
            </a:r>
            <a:r>
              <a:rPr lang="bn-IN" sz="2600" dirty="0" smtClean="0">
                <a:latin typeface="Nikosh" pitchFamily="2" charset="0"/>
                <a:cs typeface="Nikosh" pitchFamily="2" charset="0"/>
              </a:rPr>
              <a:t>। </a:t>
            </a:r>
            <a:r>
              <a:rPr lang="bn-BD" sz="2600" dirty="0" smtClean="0">
                <a:latin typeface="Nikosh" pitchFamily="2" charset="0"/>
                <a:cs typeface="Nikosh" pitchFamily="2" charset="0"/>
              </a:rPr>
              <a:t> সংবিধান ও তার আলোকে প্রনীত শিক্ষানীতি অনুযায়ী বাংলাদেশ সরকার যে সকল ব্যবস্থা গ্রহন করে তার মধ্যে অন্যতম হলো-- --</a:t>
            </a:r>
            <a:r>
              <a:rPr lang="bn-IN" sz="2600" dirty="0" smtClean="0">
                <a:latin typeface="Nikosh" pitchFamily="2" charset="0"/>
                <a:cs typeface="Nikosh" pitchFamily="2" charset="0"/>
              </a:rPr>
              <a:t>- </a:t>
            </a:r>
            <a:r>
              <a:rPr lang="bn-BD" sz="2600" dirty="0" smtClean="0">
                <a:latin typeface="Nikosh" pitchFamily="2" charset="0"/>
                <a:cs typeface="Nikosh" pitchFamily="2" charset="0"/>
              </a:rPr>
              <a:t>?</a:t>
            </a:r>
            <a:endParaRPr lang="bn-IN" sz="2600" dirty="0" smtClean="0">
              <a:latin typeface="Nikosh" pitchFamily="2" charset="0"/>
              <a:cs typeface="Nikosh" pitchFamily="2" charset="0"/>
            </a:endParaRPr>
          </a:p>
          <a:p>
            <a:pPr>
              <a:buNone/>
            </a:pPr>
            <a:r>
              <a:rPr lang="en-US" sz="2600" dirty="0" err="1" smtClean="0">
                <a:latin typeface="Nikosh" pitchFamily="2" charset="0"/>
                <a:cs typeface="Nikosh" pitchFamily="2" charset="0"/>
              </a:rPr>
              <a:t>i</a:t>
            </a:r>
            <a:r>
              <a:rPr lang="en-US" sz="2600" dirty="0" smtClean="0">
                <a:latin typeface="Nikosh" pitchFamily="2" charset="0"/>
                <a:cs typeface="Nikosh" pitchFamily="2" charset="0"/>
              </a:rPr>
              <a:t>-</a:t>
            </a:r>
            <a:r>
              <a:rPr lang="bn-BD" sz="2600" dirty="0" smtClean="0">
                <a:latin typeface="Nikosh" pitchFamily="2" charset="0"/>
                <a:cs typeface="Nikosh" pitchFamily="2" charset="0"/>
              </a:rPr>
              <a:t> নির্দিষ্ট স্তর পর্যন্ত অবৈতনিক ও বাধ্যতামুলক শিক্ষা চালু করা </a:t>
            </a:r>
            <a:r>
              <a:rPr lang="bn-IN" sz="2600" dirty="0" smtClean="0">
                <a:latin typeface="Nikosh" pitchFamily="2" charset="0"/>
                <a:cs typeface="Nikosh" pitchFamily="2" charset="0"/>
              </a:rPr>
              <a:t> </a:t>
            </a:r>
            <a:r>
              <a:rPr lang="en-US" sz="2600" dirty="0" smtClean="0">
                <a:latin typeface="Nikosh" pitchFamily="2" charset="0"/>
                <a:cs typeface="Nikosh" pitchFamily="2" charset="0"/>
              </a:rPr>
              <a:t>ii-</a:t>
            </a:r>
            <a:r>
              <a:rPr lang="bn-BD" sz="2600" dirty="0" smtClean="0">
                <a:latin typeface="Nikosh" pitchFamily="2" charset="0"/>
                <a:cs typeface="Nikosh" pitchFamily="2" charset="0"/>
              </a:rPr>
              <a:t> প্রশিক্ষিত নাগরিক সৃষ্টি করা  </a:t>
            </a:r>
            <a:r>
              <a:rPr lang="bn-IN" sz="2600" dirty="0" smtClean="0">
                <a:latin typeface="Nikosh" pitchFamily="2" charset="0"/>
                <a:cs typeface="Nikosh" pitchFamily="2" charset="0"/>
              </a:rPr>
              <a:t>  </a:t>
            </a:r>
            <a:r>
              <a:rPr lang="en-US" sz="2600" dirty="0" smtClean="0">
                <a:latin typeface="Nikosh" pitchFamily="2" charset="0"/>
                <a:cs typeface="Nikosh" pitchFamily="2" charset="0"/>
              </a:rPr>
              <a:t>iii- </a:t>
            </a:r>
            <a:r>
              <a:rPr lang="bn-BD" sz="2600" dirty="0" smtClean="0">
                <a:latin typeface="Nikosh" pitchFamily="2" charset="0"/>
                <a:cs typeface="Nikosh" pitchFamily="2" charset="0"/>
              </a:rPr>
              <a:t>নিরক্ষরতা দূর করা -</a:t>
            </a:r>
            <a:r>
              <a:rPr lang="bn-IN" sz="2600" dirty="0" smtClean="0">
                <a:latin typeface="Nikosh" pitchFamily="2" charset="0"/>
                <a:cs typeface="Nikosh" pitchFamily="2" charset="0"/>
              </a:rPr>
              <a:t> নিচের কোনটি সঠিক? </a:t>
            </a:r>
          </a:p>
          <a:p>
            <a:pPr>
              <a:buNone/>
            </a:pPr>
            <a:r>
              <a:rPr lang="bn-IN" sz="2600" dirty="0" smtClean="0">
                <a:latin typeface="Nikosh" pitchFamily="2" charset="0"/>
                <a:cs typeface="Nikosh" pitchFamily="2" charset="0"/>
              </a:rPr>
              <a:t>ক- </a:t>
            </a:r>
            <a:r>
              <a:rPr lang="en-US" sz="2600" dirty="0" err="1" smtClean="0">
                <a:latin typeface="Times New Roman" pitchFamily="18" charset="0"/>
                <a:cs typeface="Times New Roman" pitchFamily="18" charset="0"/>
              </a:rPr>
              <a:t>i</a:t>
            </a:r>
            <a:r>
              <a:rPr lang="en-US" sz="2600" dirty="0" smtClean="0">
                <a:latin typeface="Times New Roman" pitchFamily="18" charset="0"/>
                <a:cs typeface="Times New Roman" pitchFamily="18" charset="0"/>
              </a:rPr>
              <a:t> </a:t>
            </a:r>
            <a:r>
              <a:rPr lang="bn-BD" sz="2600" dirty="0" smtClean="0">
                <a:latin typeface="Nikosh" pitchFamily="2" charset="0"/>
                <a:cs typeface="Nikosh" pitchFamily="2" charset="0"/>
              </a:rPr>
              <a:t>  </a:t>
            </a:r>
            <a:r>
              <a:rPr lang="en-US" sz="2600" dirty="0" smtClean="0">
                <a:latin typeface="Nikosh" pitchFamily="2" charset="0"/>
                <a:cs typeface="Nikosh" pitchFamily="2" charset="0"/>
              </a:rPr>
              <a:t> </a:t>
            </a:r>
            <a:r>
              <a:rPr lang="bn-IN" sz="2600" dirty="0" smtClean="0">
                <a:latin typeface="Nikosh" pitchFamily="2" charset="0"/>
                <a:cs typeface="Nikosh" pitchFamily="2" charset="0"/>
              </a:rPr>
              <a:t>খ-</a:t>
            </a:r>
            <a:r>
              <a:rPr lang="en-US" sz="2600" dirty="0" smtClean="0">
                <a:latin typeface="Nikosh" pitchFamily="2" charset="0"/>
                <a:cs typeface="Nikosh" pitchFamily="2" charset="0"/>
              </a:rPr>
              <a:t>  </a:t>
            </a:r>
            <a:r>
              <a:rPr lang="en-US" sz="2600" dirty="0" smtClean="0">
                <a:latin typeface="Times New Roman" pitchFamily="18" charset="0"/>
                <a:cs typeface="Times New Roman" pitchFamily="18" charset="0"/>
              </a:rPr>
              <a:t>iii </a:t>
            </a:r>
            <a:r>
              <a:rPr lang="en-US" sz="2600" dirty="0" smtClean="0">
                <a:latin typeface="Nikosh" pitchFamily="2" charset="0"/>
                <a:cs typeface="Nikosh" pitchFamily="2" charset="0"/>
              </a:rPr>
              <a:t>  </a:t>
            </a:r>
            <a:r>
              <a:rPr lang="bn-IN" sz="2600" dirty="0" smtClean="0">
                <a:latin typeface="Nikosh" pitchFamily="2" charset="0"/>
                <a:cs typeface="Nikosh" pitchFamily="2" charset="0"/>
              </a:rPr>
              <a:t>গ- </a:t>
            </a:r>
            <a:r>
              <a:rPr lang="en-US" sz="2600" dirty="0" smtClean="0">
                <a:latin typeface="Nikosh" pitchFamily="2" charset="0"/>
                <a:cs typeface="Nikosh" pitchFamily="2" charset="0"/>
              </a:rPr>
              <a:t>ii </a:t>
            </a:r>
            <a:r>
              <a:rPr lang="bn-IN" sz="2600" dirty="0" smtClean="0">
                <a:latin typeface="Nikosh" pitchFamily="2" charset="0"/>
                <a:cs typeface="Nikosh" pitchFamily="2" charset="0"/>
              </a:rPr>
              <a:t>ও </a:t>
            </a:r>
            <a:r>
              <a:rPr lang="en-US" sz="2600" dirty="0" smtClean="0">
                <a:latin typeface="Nikosh" pitchFamily="2" charset="0"/>
                <a:cs typeface="Nikosh" pitchFamily="2" charset="0"/>
              </a:rPr>
              <a:t>iii</a:t>
            </a:r>
            <a:r>
              <a:rPr lang="bn-IN" sz="2600" dirty="0" smtClean="0">
                <a:latin typeface="Nikosh" pitchFamily="2" charset="0"/>
                <a:cs typeface="Nikosh" pitchFamily="2" charset="0"/>
              </a:rPr>
              <a:t>    </a:t>
            </a:r>
            <a:r>
              <a:rPr lang="bn-IN" sz="2600" b="1" dirty="0" smtClean="0">
                <a:latin typeface="Nikosh" pitchFamily="2" charset="0"/>
                <a:cs typeface="Nikosh" pitchFamily="2" charset="0"/>
              </a:rPr>
              <a:t>ঘ-</a:t>
            </a:r>
            <a:r>
              <a:rPr lang="en-US" sz="2600" b="1" dirty="0" smtClean="0">
                <a:latin typeface="Nikosh" pitchFamily="2" charset="0"/>
                <a:cs typeface="Nikosh" pitchFamily="2" charset="0"/>
              </a:rPr>
              <a:t> </a:t>
            </a:r>
            <a:r>
              <a:rPr lang="en-US" sz="2600" b="1" dirty="0" err="1" smtClean="0">
                <a:latin typeface="Nikosh" pitchFamily="2" charset="0"/>
                <a:cs typeface="Nikosh" pitchFamily="2" charset="0"/>
              </a:rPr>
              <a:t>i</a:t>
            </a:r>
            <a:r>
              <a:rPr lang="en-US" sz="2600" b="1" dirty="0" smtClean="0">
                <a:latin typeface="Nikosh" pitchFamily="2" charset="0"/>
                <a:cs typeface="Nikosh" pitchFamily="2" charset="0"/>
              </a:rPr>
              <a:t>, ii </a:t>
            </a:r>
            <a:r>
              <a:rPr lang="bn-IN" sz="2600" b="1" dirty="0" smtClean="0">
                <a:latin typeface="Nikosh" pitchFamily="2" charset="0"/>
                <a:cs typeface="Nikosh" pitchFamily="2" charset="0"/>
              </a:rPr>
              <a:t>ও </a:t>
            </a:r>
            <a:r>
              <a:rPr lang="en-US" sz="2600" b="1" dirty="0" smtClean="0">
                <a:latin typeface="Nikosh" pitchFamily="2" charset="0"/>
                <a:cs typeface="Nikosh" pitchFamily="2" charset="0"/>
              </a:rPr>
              <a:t> iii</a:t>
            </a:r>
            <a:endParaRPr lang="bn-BD" sz="2600" b="1" dirty="0" smtClean="0">
              <a:latin typeface="Nikosh" pitchFamily="2" charset="0"/>
              <a:cs typeface="Nikosh" pitchFamily="2" charset="0"/>
            </a:endParaRPr>
          </a:p>
          <a:p>
            <a:pPr>
              <a:buNone/>
            </a:pPr>
            <a:endParaRPr lang="bn-BD" sz="2600" dirty="0" smtClean="0">
              <a:latin typeface="Nikosh" pitchFamily="2" charset="0"/>
              <a:cs typeface="Nikosh" pitchFamily="2" charset="0"/>
            </a:endParaRPr>
          </a:p>
          <a:p>
            <a:pPr>
              <a:buNone/>
            </a:pPr>
            <a:endParaRPr lang="en-US" dirty="0" smtClean="0">
              <a:latin typeface="Nikosh" pitchFamily="2" charset="0"/>
              <a:cs typeface="Nikosh" pitchFamily="2" charset="0"/>
            </a:endParaRPr>
          </a:p>
          <a:p>
            <a:pPr>
              <a:buNone/>
            </a:pPr>
            <a:endParaRPr lang="en-US" dirty="0"/>
          </a:p>
        </p:txBody>
      </p:sp>
    </p:spTree>
    <p:extLst>
      <p:ext uri="{BB962C8B-B14F-4D97-AF65-F5344CB8AC3E}">
        <p14:creationId xmlns:p14="http://schemas.microsoft.com/office/powerpoint/2010/main" val="14532077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914400"/>
          </a:xfrm>
        </p:spPr>
        <p:txBody>
          <a:bodyPr>
            <a:normAutofit/>
          </a:bodyPr>
          <a:lstStyle/>
          <a:p>
            <a:pPr algn="ctr"/>
            <a:r>
              <a:rPr lang="bn-BD" sz="4000" dirty="0" smtClean="0">
                <a:latin typeface="Nikosh" pitchFamily="2" charset="0"/>
                <a:cs typeface="Nikosh" pitchFamily="2" charset="0"/>
              </a:rPr>
              <a:t>উচ্চতর দক্ষতা ও বহুপদি সমাপ্তিসুচক বহুনির্বাচনি প্রশ্ন</a:t>
            </a:r>
            <a:endParaRPr lang="en-US" sz="4000" dirty="0">
              <a:latin typeface="Nikosh" pitchFamily="2" charset="0"/>
              <a:cs typeface="Nikosh" pitchFamily="2" charset="0"/>
            </a:endParaRPr>
          </a:p>
        </p:txBody>
      </p:sp>
      <p:sp>
        <p:nvSpPr>
          <p:cNvPr id="3" name="Content Placeholder 2"/>
          <p:cNvSpPr>
            <a:spLocks noGrp="1"/>
          </p:cNvSpPr>
          <p:nvPr>
            <p:ph idx="1"/>
          </p:nvPr>
        </p:nvSpPr>
        <p:spPr>
          <a:xfrm>
            <a:off x="457200" y="1935480"/>
            <a:ext cx="8229600" cy="4770120"/>
          </a:xfrm>
        </p:spPr>
        <p:txBody>
          <a:bodyPr>
            <a:normAutofit/>
          </a:bodyPr>
          <a:lstStyle/>
          <a:p>
            <a:pPr>
              <a:buNone/>
            </a:pPr>
            <a:r>
              <a:rPr lang="en-US" sz="2400" dirty="0" err="1" smtClean="0">
                <a:latin typeface="Nikosh" pitchFamily="2" charset="0"/>
                <a:cs typeface="Nikosh" pitchFamily="2" charset="0"/>
              </a:rPr>
              <a:t>ছবি</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হাসি</a:t>
            </a:r>
            <a:r>
              <a:rPr lang="en-US" sz="2400" dirty="0" smtClean="0">
                <a:latin typeface="Nikosh" pitchFamily="2" charset="0"/>
                <a:cs typeface="Nikosh" pitchFamily="2" charset="0"/>
              </a:rPr>
              <a:t> </a:t>
            </a:r>
            <a:r>
              <a:rPr lang="bn-BD" sz="2400" dirty="0" smtClean="0">
                <a:latin typeface="Nikosh" pitchFamily="2" charset="0"/>
                <a:cs typeface="Nikosh" pitchFamily="2" charset="0"/>
              </a:rPr>
              <a:t> ও আমান পৌরনীতি ও সুশাসন বই পাঠ করে কিভাবে এদেশের জনগন  বৃটিশ –ভারত- পাকিস্তানের বিরুদ্ধে সশস্ত্র সংগ্রাম করে সফল হয়েছেন, এবং  এমন অনেক রাজনীতিক ব্যক্তিত্ব আছে যার অনুপ্রেরণার সাথে বর্তমান প্রজন্মের কাছে  অনুপ্রেরনার উৎস হয়ে আছেন ১৯৭১ সালে জাতির জনক বঙ্গবন্ধু শেখ মুজিবুর রহমান তা সঠিকভাবে জানতে পারে।  একপর্যায়ে বাংলাদেশ নামক রাষ্ট্রটি স্বাধীনতা লাভ করে। রাষ্ট্রটি প্রজাতন্ত্র হিসেবে ঘোষণা করা হয়।  আইনসভার সংখ্যাগরিষ্ট সদস্যের আস্থাভাজন ব্যক্তিকেই রাষ্ট্রপতি মন্ত্রীসভা গঠনের আমন্ত্রণ জানান। </a:t>
            </a:r>
          </a:p>
          <a:p>
            <a:pPr>
              <a:buNone/>
            </a:pPr>
            <a:r>
              <a:rPr lang="bn-BD" sz="2400" dirty="0" smtClean="0">
                <a:latin typeface="Nikosh" pitchFamily="2" charset="0"/>
                <a:cs typeface="Nikosh" pitchFamily="2" charset="0"/>
              </a:rPr>
              <a:t>২৫</a:t>
            </a:r>
            <a:r>
              <a:rPr lang="bn-IN" sz="2400" dirty="0" smtClean="0">
                <a:latin typeface="Nikosh" pitchFamily="2" charset="0"/>
                <a:cs typeface="Nikosh" pitchFamily="2" charset="0"/>
              </a:rPr>
              <a:t>।</a:t>
            </a:r>
            <a:r>
              <a:rPr lang="bn-BD" sz="2400" dirty="0" smtClean="0">
                <a:latin typeface="Nikosh" pitchFamily="2" charset="0"/>
                <a:cs typeface="Nikosh" pitchFamily="2" charset="0"/>
              </a:rPr>
              <a:t> </a:t>
            </a:r>
            <a:r>
              <a:rPr lang="en-US" sz="2400" dirty="0" err="1" smtClean="0">
                <a:latin typeface="Nikosh" pitchFamily="2" charset="0"/>
                <a:cs typeface="Nikosh" pitchFamily="2" charset="0"/>
              </a:rPr>
              <a:t>ছবি</a:t>
            </a:r>
            <a:r>
              <a:rPr lang="bn-BD" sz="2400" dirty="0" smtClean="0">
                <a:latin typeface="Nikosh" pitchFamily="2" charset="0"/>
                <a:cs typeface="Nikosh" pitchFamily="2" charset="0"/>
              </a:rPr>
              <a:t> ব্যবসায়িক কাজে বিদেশে যাবে এতে পুলিশ ইমিগ্রেসনে বাধা দেয়। এতে </a:t>
            </a:r>
            <a:r>
              <a:rPr lang="en-US" sz="2400" dirty="0" err="1" smtClean="0">
                <a:latin typeface="Nikosh" pitchFamily="2" charset="0"/>
                <a:cs typeface="Nikosh" pitchFamily="2" charset="0"/>
              </a:rPr>
              <a:t>ছবির</a:t>
            </a:r>
            <a:r>
              <a:rPr lang="bn-BD" sz="2400" dirty="0" smtClean="0">
                <a:latin typeface="Nikosh" pitchFamily="2" charset="0"/>
                <a:cs typeface="Nikosh" pitchFamily="2" charset="0"/>
              </a:rPr>
              <a:t> কোন ধরনের অধিকার খর্ব করা হয়েছে - </a:t>
            </a:r>
            <a:r>
              <a:rPr lang="bn-IN" sz="2400" dirty="0" smtClean="0">
                <a:latin typeface="Nikosh" pitchFamily="2" charset="0"/>
                <a:cs typeface="Nikosh" pitchFamily="2" charset="0"/>
              </a:rPr>
              <a:t> </a:t>
            </a:r>
            <a:r>
              <a:rPr lang="bn-BD" sz="2400" dirty="0" smtClean="0">
                <a:latin typeface="Nikosh" pitchFamily="2" charset="0"/>
                <a:cs typeface="Nikosh" pitchFamily="2" charset="0"/>
              </a:rPr>
              <a:t>?</a:t>
            </a:r>
            <a:endParaRPr lang="bn-IN" sz="2400" dirty="0" smtClean="0">
              <a:latin typeface="Nikosh" pitchFamily="2" charset="0"/>
              <a:cs typeface="Nikosh" pitchFamily="2" charset="0"/>
            </a:endParaRPr>
          </a:p>
          <a:p>
            <a:pPr>
              <a:buNone/>
            </a:pP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a:t>
            </a:r>
            <a:r>
              <a:rPr lang="bn-BD" sz="2400" dirty="0" smtClean="0">
                <a:latin typeface="Nikosh" pitchFamily="2" charset="0"/>
                <a:cs typeface="Nikosh" pitchFamily="2" charset="0"/>
              </a:rPr>
              <a:t> চলাফেরার স্বাধীনতা অধিকার</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a:t>
            </a:r>
            <a:r>
              <a:rPr lang="bn-BD" sz="2400" dirty="0" smtClean="0">
                <a:latin typeface="Nikosh" pitchFamily="2" charset="0"/>
                <a:cs typeface="Nikosh" pitchFamily="2" charset="0"/>
              </a:rPr>
              <a:t>আইনের চোখে সমতার অধিকার</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iii- </a:t>
            </a:r>
            <a:r>
              <a:rPr lang="bn-BD" sz="2400" dirty="0" smtClean="0">
                <a:latin typeface="Nikosh" pitchFamily="2" charset="0"/>
                <a:cs typeface="Nikosh" pitchFamily="2" charset="0"/>
              </a:rPr>
              <a:t>স্বাধীনভাবে কাজ করার অধিকার </a:t>
            </a:r>
            <a:r>
              <a:rPr lang="bn-IN" sz="2400" dirty="0" smtClean="0">
                <a:latin typeface="Nikosh" pitchFamily="2" charset="0"/>
                <a:cs typeface="Nikosh" pitchFamily="2" charset="0"/>
              </a:rPr>
              <a:t>---নিচের কোনটি সঠিক? </a:t>
            </a:r>
          </a:p>
          <a:p>
            <a:pPr>
              <a:buNone/>
            </a:pPr>
            <a:r>
              <a:rPr lang="bn-IN" sz="2400" b="1" dirty="0" smtClean="0">
                <a:latin typeface="Nikosh" pitchFamily="2" charset="0"/>
                <a:cs typeface="Nikosh" pitchFamily="2" charset="0"/>
              </a:rPr>
              <a:t> ক- </a:t>
            </a:r>
            <a:r>
              <a:rPr lang="en-US" sz="2400" b="1" dirty="0" err="1" smtClean="0">
                <a:latin typeface="Nikosh" pitchFamily="2" charset="0"/>
                <a:cs typeface="Nikosh" pitchFamily="2" charset="0"/>
              </a:rPr>
              <a:t>i</a:t>
            </a:r>
            <a:r>
              <a:rPr lang="en-US" sz="2400" b="1" dirty="0" smtClean="0">
                <a:latin typeface="Nikosh" pitchFamily="2" charset="0"/>
                <a:cs typeface="Nikosh" pitchFamily="2" charset="0"/>
              </a:rPr>
              <a:t>    </a:t>
            </a:r>
            <a:r>
              <a:rPr lang="bn-IN" sz="2400" dirty="0" smtClean="0">
                <a:latin typeface="Nikosh" pitchFamily="2" charset="0"/>
                <a:cs typeface="Nikosh" pitchFamily="2" charset="0"/>
              </a:rPr>
              <a:t>খ-</a:t>
            </a:r>
            <a:r>
              <a:rPr lang="en-US" sz="2400" dirty="0" smtClean="0">
                <a:latin typeface="Nikosh" pitchFamily="2" charset="0"/>
                <a:cs typeface="Nikosh" pitchFamily="2" charset="0"/>
              </a:rPr>
              <a:t>  ii </a:t>
            </a:r>
            <a:r>
              <a:rPr lang="bn-BD" sz="2400" dirty="0" smtClean="0">
                <a:latin typeface="Nikosh" pitchFamily="2" charset="0"/>
                <a:cs typeface="Nikosh" pitchFamily="2" charset="0"/>
              </a:rPr>
              <a:t>    </a:t>
            </a:r>
            <a:r>
              <a:rPr lang="en-US" sz="2400" dirty="0" smtClean="0">
                <a:latin typeface="Nikosh" pitchFamily="2" charset="0"/>
                <a:cs typeface="Nikosh" pitchFamily="2" charset="0"/>
              </a:rPr>
              <a:t>  </a:t>
            </a:r>
            <a:r>
              <a:rPr lang="bn-IN" sz="2400" dirty="0" smtClean="0">
                <a:latin typeface="Nikosh" pitchFamily="2" charset="0"/>
                <a:cs typeface="Nikosh" pitchFamily="2" charset="0"/>
              </a:rPr>
              <a:t>গ- </a:t>
            </a:r>
            <a:r>
              <a:rPr lang="en-US" sz="2400" dirty="0" smtClean="0">
                <a:latin typeface="Nikosh" pitchFamily="2" charset="0"/>
                <a:cs typeface="Nikosh" pitchFamily="2" charset="0"/>
              </a:rPr>
              <a:t>iii</a:t>
            </a:r>
            <a:r>
              <a:rPr lang="bn-IN" sz="2400" dirty="0" smtClean="0">
                <a:latin typeface="Nikosh" pitchFamily="2" charset="0"/>
                <a:cs typeface="Nikosh" pitchFamily="2" charset="0"/>
              </a:rPr>
              <a:t>     ঘ-</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 iii</a:t>
            </a:r>
            <a:endParaRPr lang="bn-BD" sz="2400" dirty="0" smtClean="0">
              <a:latin typeface="Nikosh" pitchFamily="2" charset="0"/>
              <a:cs typeface="Nikosh" pitchFamily="2" charset="0"/>
            </a:endParaRPr>
          </a:p>
          <a:p>
            <a:pPr>
              <a:buNone/>
            </a:pPr>
            <a:endParaRPr lang="en-US" sz="2400" b="1" dirty="0" smtClean="0">
              <a:latin typeface="Nikosh" pitchFamily="2" charset="0"/>
              <a:cs typeface="Nikosh" pitchFamily="2" charset="0"/>
            </a:endParaRPr>
          </a:p>
          <a:p>
            <a:pPr>
              <a:buNone/>
            </a:pPr>
            <a:endParaRPr lang="en-US" sz="2400" b="1"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dirty="0" smtClean="0">
              <a:latin typeface="Nikosh" pitchFamily="2" charset="0"/>
              <a:cs typeface="Nikosh" pitchFamily="2" charset="0"/>
            </a:endParaRPr>
          </a:p>
          <a:p>
            <a:pPr>
              <a:buNone/>
            </a:pPr>
            <a:endParaRPr lang="en-US" dirty="0"/>
          </a:p>
        </p:txBody>
      </p:sp>
    </p:spTree>
    <p:extLst>
      <p:ext uri="{BB962C8B-B14F-4D97-AF65-F5344CB8AC3E}">
        <p14:creationId xmlns:p14="http://schemas.microsoft.com/office/powerpoint/2010/main" val="37375309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2" nodeType="clickEffect">
                                  <p:stCondLst>
                                    <p:cond delay="0"/>
                                  </p:stCondLst>
                                  <p:childTnLst>
                                    <p:anim calcmode="lin" valueType="num">
                                      <p:cBhvr additive="base">
                                        <p:cTn id="17" dur="500"/>
                                        <p:tgtEl>
                                          <p:spTgt spid="2"/>
                                        </p:tgtEl>
                                        <p:attrNameLst>
                                          <p:attrName>ppt_x</p:attrName>
                                        </p:attrNameLst>
                                      </p:cBhvr>
                                      <p:tavLst>
                                        <p:tav tm="0">
                                          <p:val>
                                            <p:strVal val="ppt_x"/>
                                          </p:val>
                                        </p:tav>
                                        <p:tav tm="100000">
                                          <p:val>
                                            <p:strVal val="ppt_x"/>
                                          </p:val>
                                        </p:tav>
                                      </p:tavLst>
                                    </p:anim>
                                    <p:anim calcmode="lin" valueType="num">
                                      <p:cBhvr additive="base">
                                        <p:cTn id="18" dur="500"/>
                                        <p:tgtEl>
                                          <p:spTgt spid="2"/>
                                        </p:tgtEl>
                                        <p:attrNameLst>
                                          <p:attrName>ppt_y</p:attrName>
                                        </p:attrNameLst>
                                      </p:cBhvr>
                                      <p:tavLst>
                                        <p:tav tm="0">
                                          <p:val>
                                            <p:strVal val="ppt_y"/>
                                          </p:val>
                                        </p:tav>
                                        <p:tav tm="100000">
                                          <p:val>
                                            <p:strVal val="1+ppt_h/2"/>
                                          </p:val>
                                        </p:tav>
                                      </p:tavLst>
                                    </p:anim>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 presetClass="emph" presetSubtype="1" grpId="3" nodeType="clickEffect">
                                  <p:stCondLst>
                                    <p:cond delay="0"/>
                                  </p:stCondLst>
                                  <p:childTnLst>
                                    <p:set>
                                      <p:cBhvr override="childStyle">
                                        <p:cTn id="23" dur="indefinite"/>
                                        <p:tgtEl>
                                          <p:spTgt spid="2"/>
                                        </p:tgtEl>
                                        <p:attrNameLst>
                                          <p:attrName>style.fontStyle</p:attrName>
                                        </p:attrNameLst>
                                      </p:cBhvr>
                                      <p:to>
                                        <p:strVal val="normal"/>
                                      </p:to>
                                    </p:set>
                                    <p:set>
                                      <p:cBhvr override="childStyle">
                                        <p:cTn id="24" dur="indefinite"/>
                                        <p:tgtEl>
                                          <p:spTgt spid="2"/>
                                        </p:tgtEl>
                                        <p:attrNameLst>
                                          <p:attrName>style.fontWeight</p:attrName>
                                        </p:attrNameLst>
                                      </p:cBhvr>
                                      <p:to>
                                        <p:strVal val="bold"/>
                                      </p:to>
                                    </p:set>
                                    <p:set>
                                      <p:cBhvr override="childStyle">
                                        <p:cTn id="25"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a:bodyPr>
          <a:lstStyle/>
          <a:p>
            <a:pPr algn="ctr"/>
            <a:r>
              <a:rPr lang="bn-IN" sz="32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উচ্চতর দক্ষতা ও  বহুপদী সমাপ্তি সুচক বহুর্নিবাচনী প্রশ্ন </a:t>
            </a:r>
            <a:endParaRPr lang="en-US" sz="3200" dirty="0"/>
          </a:p>
        </p:txBody>
      </p:sp>
      <p:sp>
        <p:nvSpPr>
          <p:cNvPr id="3" name="Content Placeholder 2"/>
          <p:cNvSpPr>
            <a:spLocks noGrp="1"/>
          </p:cNvSpPr>
          <p:nvPr>
            <p:ph idx="1"/>
          </p:nvPr>
        </p:nvSpPr>
        <p:spPr/>
        <p:txBody>
          <a:bodyPr>
            <a:normAutofit fontScale="92500" lnSpcReduction="20000"/>
          </a:bodyPr>
          <a:lstStyle/>
          <a:p>
            <a:pPr>
              <a:buNone/>
            </a:pPr>
            <a:r>
              <a:rPr lang="bn-BD" sz="2800" dirty="0" smtClean="0">
                <a:latin typeface="Nikosh" pitchFamily="2" charset="0"/>
                <a:cs typeface="Nikosh" pitchFamily="2" charset="0"/>
              </a:rPr>
              <a:t>২</a:t>
            </a:r>
            <a:r>
              <a:rPr lang="en-US" sz="2800" dirty="0" smtClean="0">
                <a:latin typeface="Nikosh" pitchFamily="2" charset="0"/>
                <a:cs typeface="Nikosh" pitchFamily="2" charset="0"/>
              </a:rPr>
              <a:t>৬</a:t>
            </a:r>
            <a:r>
              <a:rPr lang="bn-IN" sz="2800" dirty="0" smtClean="0">
                <a:latin typeface="Nikosh" pitchFamily="2" charset="0"/>
                <a:cs typeface="Nikosh" pitchFamily="2" charset="0"/>
              </a:rPr>
              <a:t>। </a:t>
            </a:r>
            <a:r>
              <a:rPr lang="bn-BD" sz="2800" dirty="0" smtClean="0">
                <a:latin typeface="Nikosh" pitchFamily="2" charset="0"/>
                <a:cs typeface="Nikosh" pitchFamily="2" charset="0"/>
              </a:rPr>
              <a:t> বাংলাদেশ সংসদীয় নির্বাচনের সময় কে ন্যায় পালের ভুমিকে পালন করে </a:t>
            </a:r>
            <a:r>
              <a:rPr lang="en-US" sz="2800" dirty="0" smtClean="0">
                <a:latin typeface="Nikosh" pitchFamily="2" charset="0"/>
                <a:cs typeface="Nikosh" pitchFamily="2" charset="0"/>
              </a:rPr>
              <a:t> </a:t>
            </a:r>
            <a:r>
              <a:rPr lang="bn-IN" sz="2800" dirty="0" smtClean="0">
                <a:latin typeface="Nikosh" pitchFamily="2" charset="0"/>
                <a:cs typeface="Nikosh" pitchFamily="2" charset="0"/>
              </a:rPr>
              <a:t>- </a:t>
            </a:r>
            <a:r>
              <a:rPr lang="bn-BD" sz="2800" dirty="0" smtClean="0">
                <a:latin typeface="Nikosh" pitchFamily="2" charset="0"/>
                <a:cs typeface="Nikosh" pitchFamily="2" charset="0"/>
              </a:rPr>
              <a:t>?</a:t>
            </a:r>
          </a:p>
          <a:p>
            <a:pPr>
              <a:buNone/>
            </a:pPr>
            <a:r>
              <a:rPr lang="en-US" sz="2800" dirty="0" err="1" smtClean="0">
                <a:latin typeface="Nikosh" pitchFamily="2" charset="0"/>
                <a:cs typeface="Nikosh" pitchFamily="2" charset="0"/>
              </a:rPr>
              <a:t>i</a:t>
            </a:r>
            <a:r>
              <a:rPr lang="en-US" sz="2800" dirty="0" smtClean="0">
                <a:latin typeface="Nikosh" pitchFamily="2" charset="0"/>
                <a:cs typeface="Nikosh" pitchFamily="2" charset="0"/>
              </a:rPr>
              <a:t>-</a:t>
            </a:r>
            <a:r>
              <a:rPr lang="bn-BD" sz="2800" dirty="0" smtClean="0">
                <a:latin typeface="Nikosh" pitchFamily="2" charset="0"/>
                <a:cs typeface="Nikosh" pitchFamily="2" charset="0"/>
              </a:rPr>
              <a:t> সরকার প্রধান</a:t>
            </a:r>
            <a:r>
              <a:rPr lang="bn-IN" sz="2800" dirty="0" smtClean="0">
                <a:latin typeface="Nikosh" pitchFamily="2" charset="0"/>
                <a:cs typeface="Nikosh" pitchFamily="2" charset="0"/>
              </a:rPr>
              <a:t>  </a:t>
            </a:r>
            <a:r>
              <a:rPr lang="en-US" sz="2800" dirty="0" smtClean="0">
                <a:latin typeface="Nikosh" pitchFamily="2" charset="0"/>
                <a:cs typeface="Nikosh" pitchFamily="2" charset="0"/>
              </a:rPr>
              <a:t>ii-</a:t>
            </a:r>
            <a:r>
              <a:rPr lang="bn-BD" sz="2800" dirty="0" smtClean="0">
                <a:latin typeface="Nikosh" pitchFamily="2" charset="0"/>
                <a:cs typeface="Nikosh" pitchFamily="2" charset="0"/>
              </a:rPr>
              <a:t> রাষ্ট্র প্রধান</a:t>
            </a:r>
            <a:r>
              <a:rPr lang="bn-IN" sz="2800" dirty="0" smtClean="0">
                <a:latin typeface="Nikosh" pitchFamily="2" charset="0"/>
                <a:cs typeface="Nikosh" pitchFamily="2" charset="0"/>
              </a:rPr>
              <a:t>  </a:t>
            </a:r>
            <a:r>
              <a:rPr lang="en-US" sz="2800" dirty="0" smtClean="0">
                <a:latin typeface="Nikosh" pitchFamily="2" charset="0"/>
                <a:cs typeface="Nikosh" pitchFamily="2" charset="0"/>
              </a:rPr>
              <a:t>iii- </a:t>
            </a:r>
            <a:r>
              <a:rPr lang="bn-BD" sz="2800" dirty="0" smtClean="0">
                <a:latin typeface="Nikosh" pitchFamily="2" charset="0"/>
                <a:cs typeface="Nikosh" pitchFamily="2" charset="0"/>
              </a:rPr>
              <a:t>সি ই সি  </a:t>
            </a:r>
            <a:r>
              <a:rPr lang="bn-IN" sz="2800" dirty="0" smtClean="0">
                <a:latin typeface="Nikosh" pitchFamily="2" charset="0"/>
                <a:cs typeface="Nikosh" pitchFamily="2" charset="0"/>
              </a:rPr>
              <a:t>---নিচের কোনটি সঠিক? </a:t>
            </a:r>
          </a:p>
          <a:p>
            <a:pPr>
              <a:buNone/>
            </a:pPr>
            <a:r>
              <a:rPr lang="bn-IN" sz="2800" dirty="0" smtClean="0">
                <a:latin typeface="Nikosh" pitchFamily="2" charset="0"/>
                <a:cs typeface="Nikosh" pitchFamily="2" charset="0"/>
              </a:rPr>
              <a:t>ক- </a:t>
            </a:r>
            <a:r>
              <a:rPr lang="en-US" sz="2800" dirty="0" err="1" smtClean="0">
                <a:latin typeface="Nikosh" pitchFamily="2" charset="0"/>
                <a:cs typeface="Nikosh" pitchFamily="2" charset="0"/>
              </a:rPr>
              <a:t>i</a:t>
            </a:r>
            <a:r>
              <a:rPr lang="en-US" sz="2800" b="1" dirty="0" smtClean="0">
                <a:latin typeface="Nikosh" pitchFamily="2" charset="0"/>
                <a:cs typeface="Nikosh" pitchFamily="2" charset="0"/>
              </a:rPr>
              <a:t>   </a:t>
            </a:r>
            <a:r>
              <a:rPr lang="bn-IN" sz="2800" b="1" dirty="0" smtClean="0">
                <a:latin typeface="Nikosh" pitchFamily="2" charset="0"/>
                <a:cs typeface="Nikosh" pitchFamily="2" charset="0"/>
              </a:rPr>
              <a:t>খ-</a:t>
            </a:r>
            <a:r>
              <a:rPr lang="en-US" sz="2800" b="1" dirty="0" smtClean="0">
                <a:latin typeface="Nikosh" pitchFamily="2" charset="0"/>
                <a:cs typeface="Nikosh" pitchFamily="2" charset="0"/>
              </a:rPr>
              <a:t>  </a:t>
            </a:r>
            <a:r>
              <a:rPr lang="en-US" sz="2800" b="1" dirty="0" smtClean="0">
                <a:latin typeface="Times New Roman" pitchFamily="18" charset="0"/>
                <a:cs typeface="Times New Roman" pitchFamily="18" charset="0"/>
              </a:rPr>
              <a:t>ii </a:t>
            </a:r>
            <a:r>
              <a:rPr lang="en-US" sz="2800" b="1" dirty="0" smtClean="0">
                <a:latin typeface="Nikosh" pitchFamily="2" charset="0"/>
                <a:cs typeface="Nikosh" pitchFamily="2" charset="0"/>
              </a:rPr>
              <a:t>  </a:t>
            </a:r>
            <a:r>
              <a:rPr lang="bn-IN" sz="2800" dirty="0" smtClean="0">
                <a:latin typeface="Nikosh" pitchFamily="2" charset="0"/>
                <a:cs typeface="Nikosh" pitchFamily="2" charset="0"/>
              </a:rPr>
              <a:t>গ- </a:t>
            </a:r>
            <a:r>
              <a:rPr lang="en-US" sz="2800" dirty="0" smtClean="0">
                <a:latin typeface="Nikosh" pitchFamily="2" charset="0"/>
                <a:cs typeface="Nikosh" pitchFamily="2" charset="0"/>
              </a:rPr>
              <a:t>ii </a:t>
            </a:r>
            <a:r>
              <a:rPr lang="bn-IN" sz="2800" dirty="0" smtClean="0">
                <a:latin typeface="Nikosh" pitchFamily="2" charset="0"/>
                <a:cs typeface="Nikosh" pitchFamily="2" charset="0"/>
              </a:rPr>
              <a:t>ও </a:t>
            </a:r>
            <a:r>
              <a:rPr lang="en-US" sz="2800" dirty="0" smtClean="0">
                <a:latin typeface="Nikosh" pitchFamily="2" charset="0"/>
                <a:cs typeface="Nikosh" pitchFamily="2" charset="0"/>
              </a:rPr>
              <a:t>iii</a:t>
            </a:r>
            <a:r>
              <a:rPr lang="bn-IN" sz="2800" dirty="0" smtClean="0">
                <a:latin typeface="Nikosh" pitchFamily="2" charset="0"/>
                <a:cs typeface="Nikosh" pitchFamily="2" charset="0"/>
              </a:rPr>
              <a:t>    ঘ-</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i</a:t>
            </a:r>
            <a:r>
              <a:rPr lang="en-US" sz="2800" dirty="0" smtClean="0">
                <a:latin typeface="Nikosh" pitchFamily="2" charset="0"/>
                <a:cs typeface="Nikosh" pitchFamily="2" charset="0"/>
              </a:rPr>
              <a:t>, ii </a:t>
            </a:r>
            <a:r>
              <a:rPr lang="bn-IN" sz="2800" dirty="0" smtClean="0">
                <a:latin typeface="Nikosh" pitchFamily="2" charset="0"/>
                <a:cs typeface="Nikosh" pitchFamily="2" charset="0"/>
              </a:rPr>
              <a:t>ও </a:t>
            </a:r>
            <a:r>
              <a:rPr lang="en-US" sz="2800" dirty="0" smtClean="0">
                <a:latin typeface="Nikosh" pitchFamily="2" charset="0"/>
                <a:cs typeface="Nikosh" pitchFamily="2" charset="0"/>
              </a:rPr>
              <a:t> iii</a:t>
            </a:r>
            <a:endParaRPr lang="bn-BD" sz="2800" dirty="0" smtClean="0">
              <a:latin typeface="Nikosh" pitchFamily="2" charset="0"/>
              <a:cs typeface="Nikosh" pitchFamily="2" charset="0"/>
            </a:endParaRPr>
          </a:p>
          <a:p>
            <a:pPr>
              <a:buNone/>
            </a:pPr>
            <a:r>
              <a:rPr lang="bn-BD" sz="2600" dirty="0" smtClean="0">
                <a:latin typeface="Nikosh" pitchFamily="2" charset="0"/>
                <a:cs typeface="Nikosh" pitchFamily="2" charset="0"/>
              </a:rPr>
              <a:t>২</a:t>
            </a:r>
            <a:r>
              <a:rPr lang="en-US" sz="2600" dirty="0" smtClean="0">
                <a:latin typeface="Nikosh" pitchFamily="2" charset="0"/>
                <a:cs typeface="Nikosh" pitchFamily="2" charset="0"/>
              </a:rPr>
              <a:t>৭</a:t>
            </a:r>
            <a:r>
              <a:rPr lang="bn-IN" sz="2600" dirty="0" smtClean="0">
                <a:latin typeface="Nikosh" pitchFamily="2" charset="0"/>
                <a:cs typeface="Nikosh" pitchFamily="2" charset="0"/>
              </a:rPr>
              <a:t>। </a:t>
            </a:r>
            <a:r>
              <a:rPr lang="bn-BD" sz="2600" dirty="0" smtClean="0">
                <a:latin typeface="Nikosh" pitchFamily="2" charset="0"/>
                <a:cs typeface="Nikosh" pitchFamily="2" charset="0"/>
              </a:rPr>
              <a:t> মন্ত্রীপরিষদের গঠন কার উপর নির্ভর করে- </a:t>
            </a:r>
            <a:r>
              <a:rPr lang="bn-IN" sz="2600" dirty="0" smtClean="0">
                <a:latin typeface="Nikosh" pitchFamily="2" charset="0"/>
                <a:cs typeface="Nikosh" pitchFamily="2" charset="0"/>
              </a:rPr>
              <a:t> </a:t>
            </a:r>
            <a:r>
              <a:rPr lang="bn-BD" sz="2600" dirty="0" smtClean="0">
                <a:latin typeface="Nikosh" pitchFamily="2" charset="0"/>
                <a:cs typeface="Nikosh" pitchFamily="2" charset="0"/>
              </a:rPr>
              <a:t>?</a:t>
            </a:r>
          </a:p>
          <a:p>
            <a:pPr>
              <a:buNone/>
            </a:pPr>
            <a:r>
              <a:rPr lang="en-US" sz="2800" dirty="0" err="1" smtClean="0">
                <a:latin typeface="Nikosh" pitchFamily="2" charset="0"/>
                <a:cs typeface="Nikosh" pitchFamily="2" charset="0"/>
              </a:rPr>
              <a:t>i</a:t>
            </a:r>
            <a:r>
              <a:rPr lang="en-US" sz="2800" dirty="0" smtClean="0">
                <a:latin typeface="Nikosh" pitchFamily="2" charset="0"/>
                <a:cs typeface="Nikosh" pitchFamily="2" charset="0"/>
              </a:rPr>
              <a:t>-</a:t>
            </a:r>
            <a:r>
              <a:rPr lang="bn-BD" sz="2800" dirty="0" smtClean="0">
                <a:latin typeface="Nikosh" pitchFamily="2" charset="0"/>
                <a:cs typeface="Nikosh" pitchFamily="2" charset="0"/>
              </a:rPr>
              <a:t> রাষ্ট্রপতির উপর</a:t>
            </a:r>
            <a:r>
              <a:rPr lang="bn-IN" sz="2800" dirty="0" smtClean="0">
                <a:latin typeface="Nikosh" pitchFamily="2" charset="0"/>
                <a:cs typeface="Nikosh" pitchFamily="2" charset="0"/>
              </a:rPr>
              <a:t>  </a:t>
            </a:r>
            <a:r>
              <a:rPr lang="en-US" sz="2800" dirty="0" smtClean="0">
                <a:latin typeface="Nikosh" pitchFamily="2" charset="0"/>
                <a:cs typeface="Nikosh" pitchFamily="2" charset="0"/>
              </a:rPr>
              <a:t>ii-</a:t>
            </a:r>
            <a:r>
              <a:rPr lang="bn-BD" sz="2800" dirty="0" smtClean="0">
                <a:latin typeface="Nikosh" pitchFamily="2" charset="0"/>
                <a:cs typeface="Nikosh" pitchFamily="2" charset="0"/>
              </a:rPr>
              <a:t> প্রধান মন্ত্রীর উপর</a:t>
            </a:r>
            <a:r>
              <a:rPr lang="bn-IN" sz="2800" dirty="0" smtClean="0">
                <a:latin typeface="Nikosh" pitchFamily="2" charset="0"/>
                <a:cs typeface="Nikosh" pitchFamily="2" charset="0"/>
              </a:rPr>
              <a:t>  </a:t>
            </a:r>
            <a:r>
              <a:rPr lang="en-US" sz="2800" dirty="0" smtClean="0">
                <a:latin typeface="Nikosh" pitchFamily="2" charset="0"/>
                <a:cs typeface="Nikosh" pitchFamily="2" charset="0"/>
              </a:rPr>
              <a:t>iii- </a:t>
            </a:r>
            <a:r>
              <a:rPr lang="bn-BD" sz="2800" dirty="0" smtClean="0">
                <a:latin typeface="Nikosh" pitchFamily="2" charset="0"/>
                <a:cs typeface="Nikosh" pitchFamily="2" charset="0"/>
              </a:rPr>
              <a:t>সি ই সির উপর</a:t>
            </a:r>
            <a:r>
              <a:rPr lang="bn-IN" sz="2800" dirty="0" smtClean="0">
                <a:latin typeface="Nikosh" pitchFamily="2" charset="0"/>
                <a:cs typeface="Nikosh" pitchFamily="2" charset="0"/>
              </a:rPr>
              <a:t>---নিচের কোনটি সঠিক? </a:t>
            </a:r>
          </a:p>
          <a:p>
            <a:pPr>
              <a:buNone/>
            </a:pPr>
            <a:r>
              <a:rPr lang="bn-IN" sz="2600" dirty="0" smtClean="0">
                <a:latin typeface="Nikosh" pitchFamily="2" charset="0"/>
                <a:cs typeface="Nikosh" pitchFamily="2" charset="0"/>
              </a:rPr>
              <a:t>ক- </a:t>
            </a:r>
            <a:r>
              <a:rPr lang="en-US" sz="2600" dirty="0" err="1" smtClean="0">
                <a:latin typeface="Nikosh" pitchFamily="2" charset="0"/>
                <a:cs typeface="Nikosh" pitchFamily="2" charset="0"/>
              </a:rPr>
              <a:t>i</a:t>
            </a:r>
            <a:r>
              <a:rPr lang="en-US" sz="2600" b="1" dirty="0" smtClean="0">
                <a:latin typeface="Nikosh" pitchFamily="2" charset="0"/>
                <a:cs typeface="Nikosh" pitchFamily="2" charset="0"/>
              </a:rPr>
              <a:t>  </a:t>
            </a:r>
            <a:r>
              <a:rPr lang="bn-IN" sz="2600" b="1" dirty="0" smtClean="0">
                <a:latin typeface="Nikosh" pitchFamily="2" charset="0"/>
                <a:cs typeface="Nikosh" pitchFamily="2" charset="0"/>
              </a:rPr>
              <a:t>  খ-</a:t>
            </a:r>
            <a:r>
              <a:rPr lang="en-US" sz="2600" b="1" dirty="0" smtClean="0">
                <a:latin typeface="Nikosh" pitchFamily="2" charset="0"/>
                <a:cs typeface="Nikosh" pitchFamily="2" charset="0"/>
              </a:rPr>
              <a:t>   ii   </a:t>
            </a:r>
            <a:r>
              <a:rPr lang="bn-BD" sz="2600" b="1" dirty="0" smtClean="0">
                <a:latin typeface="Nikosh" pitchFamily="2" charset="0"/>
                <a:cs typeface="Nikosh" pitchFamily="2" charset="0"/>
              </a:rPr>
              <a:t>  </a:t>
            </a:r>
            <a:r>
              <a:rPr lang="bn-IN" sz="2600" dirty="0" smtClean="0">
                <a:latin typeface="Nikosh" pitchFamily="2" charset="0"/>
                <a:cs typeface="Nikosh" pitchFamily="2" charset="0"/>
              </a:rPr>
              <a:t>গ- </a:t>
            </a:r>
            <a:r>
              <a:rPr lang="en-US" sz="2600" dirty="0" smtClean="0">
                <a:latin typeface="Nikosh" pitchFamily="2" charset="0"/>
                <a:cs typeface="Nikosh" pitchFamily="2" charset="0"/>
              </a:rPr>
              <a:t>iii</a:t>
            </a:r>
            <a:r>
              <a:rPr lang="bn-IN" sz="2600" dirty="0" smtClean="0">
                <a:latin typeface="Nikosh" pitchFamily="2" charset="0"/>
                <a:cs typeface="Nikosh" pitchFamily="2" charset="0"/>
              </a:rPr>
              <a:t>   ঘ-</a:t>
            </a:r>
            <a:r>
              <a:rPr lang="en-US" sz="2600" dirty="0" smtClean="0">
                <a:latin typeface="Nikosh" pitchFamily="2" charset="0"/>
                <a:cs typeface="Nikosh" pitchFamily="2" charset="0"/>
              </a:rPr>
              <a:t> </a:t>
            </a:r>
            <a:r>
              <a:rPr lang="en-US" sz="2600" dirty="0" err="1" smtClean="0">
                <a:latin typeface="Nikosh" pitchFamily="2" charset="0"/>
                <a:cs typeface="Nikosh" pitchFamily="2" charset="0"/>
              </a:rPr>
              <a:t>i</a:t>
            </a:r>
            <a:r>
              <a:rPr lang="en-US" sz="2600" dirty="0" smtClean="0">
                <a:latin typeface="Nikosh" pitchFamily="2" charset="0"/>
                <a:cs typeface="Nikosh" pitchFamily="2" charset="0"/>
              </a:rPr>
              <a:t>, ii </a:t>
            </a:r>
            <a:r>
              <a:rPr lang="bn-IN" sz="2600" dirty="0" smtClean="0">
                <a:latin typeface="Nikosh" pitchFamily="2" charset="0"/>
                <a:cs typeface="Nikosh" pitchFamily="2" charset="0"/>
              </a:rPr>
              <a:t>ও </a:t>
            </a:r>
            <a:r>
              <a:rPr lang="en-US" sz="2600" dirty="0" smtClean="0">
                <a:latin typeface="Nikosh" pitchFamily="2" charset="0"/>
                <a:cs typeface="Nikosh" pitchFamily="2" charset="0"/>
              </a:rPr>
              <a:t> iii</a:t>
            </a:r>
          </a:p>
          <a:p>
            <a:pPr>
              <a:buNone/>
            </a:pPr>
            <a:r>
              <a:rPr lang="bn-BD" sz="2600" dirty="0" smtClean="0">
                <a:latin typeface="Nikosh" pitchFamily="2" charset="0"/>
                <a:cs typeface="Nikosh" pitchFamily="2" charset="0"/>
              </a:rPr>
              <a:t>২</a:t>
            </a:r>
            <a:r>
              <a:rPr lang="en-US" sz="2600" dirty="0" smtClean="0">
                <a:latin typeface="Nikosh" pitchFamily="2" charset="0"/>
                <a:cs typeface="Nikosh" pitchFamily="2" charset="0"/>
              </a:rPr>
              <a:t>৮</a:t>
            </a:r>
            <a:r>
              <a:rPr lang="bn-IN" sz="2600" dirty="0" smtClean="0">
                <a:latin typeface="Nikosh" pitchFamily="2" charset="0"/>
                <a:cs typeface="Nikosh" pitchFamily="2" charset="0"/>
              </a:rPr>
              <a:t>। </a:t>
            </a:r>
            <a:r>
              <a:rPr lang="en-US" dirty="0" err="1" smtClean="0">
                <a:latin typeface="Nikosh" pitchFamily="2" charset="0"/>
                <a:cs typeface="Nikosh" pitchFamily="2" charset="0"/>
              </a:rPr>
              <a:t>ছবি</a:t>
            </a:r>
            <a:r>
              <a:rPr lang="bn-BD" sz="2600" dirty="0" smtClean="0">
                <a:latin typeface="Nikosh" pitchFamily="2" charset="0"/>
                <a:cs typeface="Nikosh" pitchFamily="2" charset="0"/>
              </a:rPr>
              <a:t> একজন সংসদ সদস্য, তিনি কোন প্রকৃতির লোক --</a:t>
            </a:r>
            <a:r>
              <a:rPr lang="bn-IN" sz="2600" dirty="0" smtClean="0">
                <a:latin typeface="Nikosh" pitchFamily="2" charset="0"/>
                <a:cs typeface="Nikosh" pitchFamily="2" charset="0"/>
              </a:rPr>
              <a:t>- </a:t>
            </a:r>
            <a:r>
              <a:rPr lang="bn-BD" sz="2600" dirty="0" smtClean="0">
                <a:latin typeface="Nikosh" pitchFamily="2" charset="0"/>
                <a:cs typeface="Nikosh" pitchFamily="2" charset="0"/>
              </a:rPr>
              <a:t>?</a:t>
            </a:r>
          </a:p>
          <a:p>
            <a:pPr>
              <a:buNone/>
            </a:pPr>
            <a:r>
              <a:rPr lang="en-US" sz="2800" dirty="0" err="1" smtClean="0">
                <a:latin typeface="Nikosh" pitchFamily="2" charset="0"/>
                <a:cs typeface="Nikosh" pitchFamily="2" charset="0"/>
              </a:rPr>
              <a:t>i</a:t>
            </a:r>
            <a:r>
              <a:rPr lang="en-US" sz="2800" dirty="0" smtClean="0">
                <a:latin typeface="Nikosh" pitchFamily="2" charset="0"/>
                <a:cs typeface="Nikosh" pitchFamily="2" charset="0"/>
              </a:rPr>
              <a:t>-</a:t>
            </a:r>
            <a:r>
              <a:rPr lang="bn-BD" sz="2800" dirty="0" smtClean="0">
                <a:latin typeface="Nikosh" pitchFamily="2" charset="0"/>
                <a:cs typeface="Nikosh" pitchFamily="2" charset="0"/>
              </a:rPr>
              <a:t> আমলা</a:t>
            </a:r>
            <a:r>
              <a:rPr lang="bn-IN" sz="2800" dirty="0" smtClean="0">
                <a:latin typeface="Nikosh" pitchFamily="2" charset="0"/>
                <a:cs typeface="Nikosh" pitchFamily="2" charset="0"/>
              </a:rPr>
              <a:t>  </a:t>
            </a:r>
            <a:r>
              <a:rPr lang="en-US" sz="2800" dirty="0" smtClean="0">
                <a:latin typeface="Nikosh" pitchFamily="2" charset="0"/>
                <a:cs typeface="Nikosh" pitchFamily="2" charset="0"/>
              </a:rPr>
              <a:t>ii-</a:t>
            </a:r>
            <a:r>
              <a:rPr lang="bn-BD" sz="2800" dirty="0" smtClean="0">
                <a:latin typeface="Nikosh" pitchFamily="2" charset="0"/>
                <a:cs typeface="Nikosh" pitchFamily="2" charset="0"/>
              </a:rPr>
              <a:t> সাংবিধানিক পদ</a:t>
            </a:r>
            <a:r>
              <a:rPr lang="bn-IN" sz="2800" dirty="0" smtClean="0">
                <a:latin typeface="Nikosh" pitchFamily="2" charset="0"/>
                <a:cs typeface="Nikosh" pitchFamily="2" charset="0"/>
              </a:rPr>
              <a:t>  </a:t>
            </a:r>
            <a:r>
              <a:rPr lang="en-US" sz="2800" dirty="0" smtClean="0">
                <a:latin typeface="Nikosh" pitchFamily="2" charset="0"/>
                <a:cs typeface="Nikosh" pitchFamily="2" charset="0"/>
              </a:rPr>
              <a:t>iii- </a:t>
            </a:r>
            <a:r>
              <a:rPr lang="bn-BD" sz="2800" dirty="0" smtClean="0">
                <a:latin typeface="Nikosh" pitchFamily="2" charset="0"/>
                <a:cs typeface="Nikosh" pitchFamily="2" charset="0"/>
              </a:rPr>
              <a:t>আইনজীবি  </a:t>
            </a:r>
            <a:r>
              <a:rPr lang="bn-IN" sz="2800" dirty="0" smtClean="0">
                <a:latin typeface="Nikosh" pitchFamily="2" charset="0"/>
                <a:cs typeface="Nikosh" pitchFamily="2" charset="0"/>
              </a:rPr>
              <a:t>---নিচের কোনটি সঠিক? </a:t>
            </a:r>
          </a:p>
          <a:p>
            <a:pPr>
              <a:buNone/>
            </a:pPr>
            <a:r>
              <a:rPr lang="bn-IN" sz="2600" dirty="0" smtClean="0">
                <a:latin typeface="Nikosh" pitchFamily="2" charset="0"/>
                <a:cs typeface="Nikosh" pitchFamily="2" charset="0"/>
              </a:rPr>
              <a:t>ক- </a:t>
            </a:r>
            <a:r>
              <a:rPr lang="en-US" sz="2600" dirty="0" err="1" smtClean="0">
                <a:latin typeface="Nikosh" pitchFamily="2" charset="0"/>
                <a:cs typeface="Nikosh" pitchFamily="2" charset="0"/>
              </a:rPr>
              <a:t>i</a:t>
            </a:r>
            <a:r>
              <a:rPr lang="bn-BD" sz="2600" dirty="0" smtClean="0">
                <a:latin typeface="Nikosh" pitchFamily="2" charset="0"/>
                <a:cs typeface="Nikosh" pitchFamily="2" charset="0"/>
              </a:rPr>
              <a:t>  </a:t>
            </a:r>
            <a:r>
              <a:rPr lang="en-US" sz="2600" dirty="0" smtClean="0">
                <a:latin typeface="Nikosh" pitchFamily="2" charset="0"/>
                <a:cs typeface="Nikosh" pitchFamily="2" charset="0"/>
              </a:rPr>
              <a:t> </a:t>
            </a:r>
            <a:r>
              <a:rPr lang="bn-IN" sz="2600" b="1" dirty="0" smtClean="0">
                <a:latin typeface="Nikosh" pitchFamily="2" charset="0"/>
                <a:cs typeface="Nikosh" pitchFamily="2" charset="0"/>
              </a:rPr>
              <a:t>খ-</a:t>
            </a:r>
            <a:r>
              <a:rPr lang="en-US" sz="2600" b="1" dirty="0" smtClean="0">
                <a:latin typeface="Nikosh" pitchFamily="2" charset="0"/>
                <a:cs typeface="Nikosh" pitchFamily="2" charset="0"/>
              </a:rPr>
              <a:t>  </a:t>
            </a:r>
            <a:r>
              <a:rPr lang="en-US" sz="2600" b="1" dirty="0" smtClean="0">
                <a:latin typeface="Times New Roman" pitchFamily="18" charset="0"/>
                <a:cs typeface="Times New Roman" pitchFamily="18" charset="0"/>
              </a:rPr>
              <a:t>ii </a:t>
            </a:r>
            <a:r>
              <a:rPr lang="en-US" sz="2600" b="1" dirty="0" smtClean="0">
                <a:latin typeface="Nikosh" pitchFamily="2" charset="0"/>
                <a:cs typeface="Nikosh" pitchFamily="2" charset="0"/>
              </a:rPr>
              <a:t>  </a:t>
            </a:r>
            <a:r>
              <a:rPr lang="bn-IN" sz="2600" dirty="0" smtClean="0">
                <a:latin typeface="Nikosh" pitchFamily="2" charset="0"/>
                <a:cs typeface="Nikosh" pitchFamily="2" charset="0"/>
              </a:rPr>
              <a:t>গ- </a:t>
            </a:r>
            <a:r>
              <a:rPr lang="en-US" sz="2600" dirty="0" smtClean="0">
                <a:latin typeface="Nikosh" pitchFamily="2" charset="0"/>
                <a:cs typeface="Nikosh" pitchFamily="2" charset="0"/>
              </a:rPr>
              <a:t>ii </a:t>
            </a:r>
            <a:r>
              <a:rPr lang="bn-IN" sz="2600" dirty="0" smtClean="0">
                <a:latin typeface="Nikosh" pitchFamily="2" charset="0"/>
                <a:cs typeface="Nikosh" pitchFamily="2" charset="0"/>
              </a:rPr>
              <a:t>ও </a:t>
            </a:r>
            <a:r>
              <a:rPr lang="en-US" sz="2600" dirty="0" smtClean="0">
                <a:latin typeface="Nikosh" pitchFamily="2" charset="0"/>
                <a:cs typeface="Nikosh" pitchFamily="2" charset="0"/>
              </a:rPr>
              <a:t>iii</a:t>
            </a:r>
            <a:r>
              <a:rPr lang="bn-IN" sz="2600" dirty="0" smtClean="0">
                <a:latin typeface="Nikosh" pitchFamily="2" charset="0"/>
                <a:cs typeface="Nikosh" pitchFamily="2" charset="0"/>
              </a:rPr>
              <a:t>    ঘ-</a:t>
            </a:r>
            <a:r>
              <a:rPr lang="en-US" sz="2600" dirty="0" smtClean="0">
                <a:latin typeface="Nikosh" pitchFamily="2" charset="0"/>
                <a:cs typeface="Nikosh" pitchFamily="2" charset="0"/>
              </a:rPr>
              <a:t> </a:t>
            </a:r>
            <a:r>
              <a:rPr lang="en-US" sz="2600" dirty="0" err="1" smtClean="0">
                <a:latin typeface="Nikosh" pitchFamily="2" charset="0"/>
                <a:cs typeface="Nikosh" pitchFamily="2" charset="0"/>
              </a:rPr>
              <a:t>i</a:t>
            </a:r>
            <a:r>
              <a:rPr lang="en-US" sz="2600" dirty="0" smtClean="0">
                <a:latin typeface="Nikosh" pitchFamily="2" charset="0"/>
                <a:cs typeface="Nikosh" pitchFamily="2" charset="0"/>
              </a:rPr>
              <a:t>, ii </a:t>
            </a:r>
            <a:r>
              <a:rPr lang="bn-IN" sz="2600" dirty="0" smtClean="0">
                <a:latin typeface="Nikosh" pitchFamily="2" charset="0"/>
                <a:cs typeface="Nikosh" pitchFamily="2" charset="0"/>
              </a:rPr>
              <a:t>ও </a:t>
            </a:r>
            <a:r>
              <a:rPr lang="en-US" sz="2600" dirty="0" smtClean="0">
                <a:latin typeface="Nikosh" pitchFamily="2" charset="0"/>
                <a:cs typeface="Nikosh" pitchFamily="2" charset="0"/>
              </a:rPr>
              <a:t> iii</a:t>
            </a:r>
            <a:endParaRPr lang="bn-BD" sz="2600" dirty="0" smtClean="0">
              <a:latin typeface="Nikosh" pitchFamily="2" charset="0"/>
              <a:cs typeface="Nikosh" pitchFamily="2" charset="0"/>
            </a:endParaRPr>
          </a:p>
          <a:p>
            <a:pPr>
              <a:buNone/>
            </a:pPr>
            <a:endParaRPr lang="en-US" dirty="0" smtClean="0">
              <a:latin typeface="Nikosh" pitchFamily="2" charset="0"/>
              <a:cs typeface="Nikosh" pitchFamily="2" charset="0"/>
            </a:endParaRPr>
          </a:p>
          <a:p>
            <a:pPr>
              <a:buNone/>
            </a:pPr>
            <a:endParaRPr lang="en-US" dirty="0"/>
          </a:p>
        </p:txBody>
      </p:sp>
    </p:spTree>
    <p:extLst>
      <p:ext uri="{BB962C8B-B14F-4D97-AF65-F5344CB8AC3E}">
        <p14:creationId xmlns:p14="http://schemas.microsoft.com/office/powerpoint/2010/main" val="23981438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3048000" cy="1143000"/>
          </a:xfrm>
        </p:spPr>
        <p:txBody>
          <a:bodyPr/>
          <a:lstStyle/>
          <a:p>
            <a:pPr algn="ctr"/>
            <a:r>
              <a:rPr lang="bn-BD" dirty="0" smtClean="0">
                <a:latin typeface="Nikosh" pitchFamily="2" charset="0"/>
                <a:cs typeface="Nikosh" pitchFamily="2" charset="0"/>
              </a:rPr>
              <a:t>     সমাধান</a:t>
            </a:r>
            <a:endParaRPr lang="en-US" dirty="0">
              <a:latin typeface="Nikosh" pitchFamily="2" charset="0"/>
              <a:cs typeface="Nikosh" pitchFamily="2" charset="0"/>
            </a:endParaRPr>
          </a:p>
        </p:txBody>
      </p:sp>
      <p:sp>
        <p:nvSpPr>
          <p:cNvPr id="3" name="Content Placeholder 2"/>
          <p:cNvSpPr>
            <a:spLocks noGrp="1"/>
          </p:cNvSpPr>
          <p:nvPr>
            <p:ph idx="1"/>
          </p:nvPr>
        </p:nvSpPr>
        <p:spPr>
          <a:xfrm>
            <a:off x="228600" y="1828800"/>
            <a:ext cx="8686800" cy="3810000"/>
          </a:xfrm>
        </p:spPr>
        <p:txBody>
          <a:bodyPr>
            <a:noAutofit/>
          </a:bodyPr>
          <a:lstStyle/>
          <a:p>
            <a:pPr>
              <a:buNone/>
            </a:pPr>
            <a:r>
              <a:rPr lang="bn-BD" sz="4000" b="1" dirty="0" smtClean="0">
                <a:latin typeface="Nikosh" pitchFamily="2" charset="0"/>
                <a:cs typeface="Nikosh" pitchFamily="2" charset="0"/>
              </a:rPr>
              <a:t> </a:t>
            </a:r>
            <a:r>
              <a:rPr lang="bn-BD" sz="4000" dirty="0" smtClean="0">
                <a:latin typeface="Nikosh" pitchFamily="2" charset="0"/>
                <a:cs typeface="Nikosh" pitchFamily="2" charset="0"/>
              </a:rPr>
              <a:t>১। খ  ২। গ  ৩। খ  ৪। গ  ৫। খ  ৬। ঘ  ৭। ঘ  </a:t>
            </a:r>
            <a:endParaRPr lang="en-US" sz="4000" dirty="0" smtClean="0">
              <a:latin typeface="Nikosh" pitchFamily="2" charset="0"/>
              <a:cs typeface="Nikosh" pitchFamily="2" charset="0"/>
            </a:endParaRPr>
          </a:p>
          <a:p>
            <a:pPr>
              <a:buNone/>
            </a:pPr>
            <a:r>
              <a:rPr lang="bn-BD" sz="4000" dirty="0" smtClean="0">
                <a:latin typeface="Nikosh" pitchFamily="2" charset="0"/>
                <a:cs typeface="Nikosh" pitchFamily="2" charset="0"/>
              </a:rPr>
              <a:t>৮। গ  ৯। গ  ১০। খ  ১১। ক ১২। গ  ১৩। খ  ১৪। ঘ  ১৫। ঘ  ১৬। ঘ  ১৭। গ  ১৮। ক   ১৯। ঘ  ২০। ক  </a:t>
            </a:r>
            <a:endParaRPr lang="en-US" sz="4000" dirty="0" smtClean="0">
              <a:latin typeface="Nikosh" pitchFamily="2" charset="0"/>
              <a:cs typeface="Nikosh" pitchFamily="2" charset="0"/>
            </a:endParaRPr>
          </a:p>
          <a:p>
            <a:pPr>
              <a:buNone/>
            </a:pPr>
            <a:r>
              <a:rPr lang="bn-BD" sz="4000" dirty="0" smtClean="0">
                <a:latin typeface="Nikosh" pitchFamily="2" charset="0"/>
                <a:cs typeface="Nikosh" pitchFamily="2" charset="0"/>
              </a:rPr>
              <a:t>২১। খ    ২২। ক   ২৩। ক   ২৪। ঘ    ২৫। ক   </a:t>
            </a:r>
            <a:endParaRPr lang="en-US" sz="4000" dirty="0" smtClean="0">
              <a:latin typeface="Nikosh" pitchFamily="2" charset="0"/>
              <a:cs typeface="Nikosh" pitchFamily="2" charset="0"/>
            </a:endParaRPr>
          </a:p>
          <a:p>
            <a:pPr>
              <a:buNone/>
            </a:pPr>
            <a:r>
              <a:rPr lang="bn-BD" sz="4000" dirty="0" smtClean="0">
                <a:latin typeface="Nikosh" pitchFamily="2" charset="0"/>
                <a:cs typeface="Nikosh" pitchFamily="2" charset="0"/>
              </a:rPr>
              <a:t>২</a:t>
            </a:r>
            <a:r>
              <a:rPr lang="en-US" sz="4000" dirty="0" smtClean="0">
                <a:latin typeface="Nikosh" pitchFamily="2" charset="0"/>
                <a:cs typeface="Nikosh" pitchFamily="2" charset="0"/>
              </a:rPr>
              <a:t>৬</a:t>
            </a:r>
            <a:r>
              <a:rPr lang="bn-BD" sz="4000" dirty="0" smtClean="0">
                <a:latin typeface="Nikosh" pitchFamily="2" charset="0"/>
                <a:cs typeface="Nikosh" pitchFamily="2" charset="0"/>
              </a:rPr>
              <a:t>। খ  ২</a:t>
            </a:r>
            <a:r>
              <a:rPr lang="en-US" sz="4000" dirty="0" smtClean="0">
                <a:latin typeface="Nikosh" pitchFamily="2" charset="0"/>
                <a:cs typeface="Nikosh" pitchFamily="2" charset="0"/>
              </a:rPr>
              <a:t>৭</a:t>
            </a:r>
            <a:r>
              <a:rPr lang="bn-BD" sz="4000" dirty="0" smtClean="0">
                <a:latin typeface="Nikosh" pitchFamily="2" charset="0"/>
                <a:cs typeface="Nikosh" pitchFamily="2" charset="0"/>
              </a:rPr>
              <a:t>। খ  </a:t>
            </a:r>
            <a:r>
              <a:rPr lang="en-US" sz="4000" dirty="0" smtClean="0">
                <a:latin typeface="Nikosh" pitchFamily="2" charset="0"/>
                <a:cs typeface="Nikosh" pitchFamily="2" charset="0"/>
              </a:rPr>
              <a:t> </a:t>
            </a:r>
            <a:r>
              <a:rPr lang="bn-BD" sz="4000" dirty="0" smtClean="0">
                <a:latin typeface="Nikosh" pitchFamily="2" charset="0"/>
                <a:cs typeface="Nikosh" pitchFamily="2" charset="0"/>
              </a:rPr>
              <a:t>২</a:t>
            </a:r>
            <a:r>
              <a:rPr lang="en-US" sz="4000" dirty="0" smtClean="0">
                <a:latin typeface="Nikosh" pitchFamily="2" charset="0"/>
                <a:cs typeface="Nikosh" pitchFamily="2" charset="0"/>
              </a:rPr>
              <a:t>৮</a:t>
            </a:r>
            <a:r>
              <a:rPr lang="bn-BD" sz="4000" dirty="0" smtClean="0">
                <a:latin typeface="Nikosh" pitchFamily="2" charset="0"/>
                <a:cs typeface="Nikosh" pitchFamily="2" charset="0"/>
              </a:rPr>
              <a:t>। খ</a:t>
            </a:r>
            <a:endParaRPr lang="en-US" sz="4000" dirty="0">
              <a:latin typeface="Nikosh" pitchFamily="2" charset="0"/>
              <a:cs typeface="Nikosh" pitchFamily="2" charset="0"/>
            </a:endParaRPr>
          </a:p>
        </p:txBody>
      </p:sp>
    </p:spTree>
    <p:extLst>
      <p:ext uri="{BB962C8B-B14F-4D97-AF65-F5344CB8AC3E}">
        <p14:creationId xmlns:p14="http://schemas.microsoft.com/office/powerpoint/2010/main" val="393315046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2" nodeType="clickEffect">
                                  <p:stCondLst>
                                    <p:cond delay="0"/>
                                  </p:stCondLst>
                                  <p:childTnLst>
                                    <p:animEffect transition="out" filter="diamond(in)">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8382000" cy="3352800"/>
          </a:xfrm>
        </p:spPr>
        <p:txBody>
          <a:bodyPr>
            <a:normAutofit fontScale="92500"/>
          </a:bodyPr>
          <a:lstStyle/>
          <a:p>
            <a:pPr algn="ctr">
              <a:buNone/>
            </a:pPr>
            <a:r>
              <a:rPr lang="bn-BD" sz="4000" dirty="0" smtClean="0">
                <a:latin typeface="Nikosh" pitchFamily="2" charset="0"/>
                <a:cs typeface="Nikosh" pitchFamily="2" charset="0"/>
              </a:rPr>
              <a:t>সংবিধান ও আইনের প্রয়োগ একটি দেশের প্রতিচ্ছবি  আলোচনা কর?</a:t>
            </a:r>
          </a:p>
          <a:p>
            <a:pPr algn="ctr">
              <a:buNone/>
            </a:pPr>
            <a:endParaRPr lang="bn-BD" sz="2400" dirty="0" smtClean="0">
              <a:latin typeface="Nikosh" pitchFamily="2" charset="0"/>
              <a:cs typeface="Nikosh" pitchFamily="2" charset="0"/>
            </a:endParaRPr>
          </a:p>
          <a:p>
            <a:pPr algn="ctr">
              <a:buNone/>
            </a:pPr>
            <a:endParaRPr lang="bn-BD" sz="2400" dirty="0" smtClean="0">
              <a:latin typeface="Nikosh" pitchFamily="2" charset="0"/>
              <a:cs typeface="Nikosh" pitchFamily="2" charset="0"/>
            </a:endParaRPr>
          </a:p>
          <a:p>
            <a:pPr marL="274320" lvl="0" indent="-274320" algn="ctr">
              <a:spcBef>
                <a:spcPct val="20000"/>
              </a:spcBef>
              <a:buClr>
                <a:srgbClr val="0BD0D9"/>
              </a:buClr>
              <a:buSzPct val="95000"/>
              <a:buNone/>
            </a:pPr>
            <a:r>
              <a:rPr lang="bn-BD" sz="3000" dirty="0">
                <a:solidFill>
                  <a:prstClr val="black"/>
                </a:solidFill>
                <a:latin typeface="Nikosh" pitchFamily="2" charset="0"/>
                <a:cs typeface="Nikosh" pitchFamily="2" charset="0"/>
              </a:rPr>
              <a:t>সহায়ক গ্রন্থ</a:t>
            </a:r>
            <a:r>
              <a:rPr lang="en-US" sz="3000" dirty="0">
                <a:solidFill>
                  <a:prstClr val="black"/>
                </a:solidFill>
                <a:latin typeface="Nikosh" pitchFamily="2" charset="0"/>
                <a:cs typeface="Nikosh" pitchFamily="2" charset="0"/>
              </a:rPr>
              <a:t>/ </a:t>
            </a:r>
            <a:r>
              <a:rPr lang="en-US" sz="3000" dirty="0" err="1">
                <a:solidFill>
                  <a:prstClr val="black"/>
                </a:solidFill>
                <a:latin typeface="Nikosh" pitchFamily="2" charset="0"/>
                <a:cs typeface="Nikosh" pitchFamily="2" charset="0"/>
              </a:rPr>
              <a:t>প্রকাশনিঃ</a:t>
            </a:r>
            <a:r>
              <a:rPr lang="en-US" sz="3000" dirty="0">
                <a:solidFill>
                  <a:prstClr val="black"/>
                </a:solidFill>
                <a:latin typeface="Nikosh" pitchFamily="2" charset="0"/>
                <a:cs typeface="Nikosh" pitchFamily="2" charset="0"/>
              </a:rPr>
              <a:t> </a:t>
            </a:r>
            <a:r>
              <a:rPr lang="en-US" sz="3000" dirty="0" err="1">
                <a:solidFill>
                  <a:prstClr val="black"/>
                </a:solidFill>
                <a:latin typeface="Nikosh" pitchFamily="2" charset="0"/>
                <a:cs typeface="Nikosh" pitchFamily="2" charset="0"/>
              </a:rPr>
              <a:t>পৌরনীতি</a:t>
            </a:r>
            <a:r>
              <a:rPr lang="en-US" sz="3000" dirty="0">
                <a:solidFill>
                  <a:prstClr val="black"/>
                </a:solidFill>
                <a:latin typeface="Nikosh" pitchFamily="2" charset="0"/>
                <a:cs typeface="Nikosh" pitchFamily="2" charset="0"/>
              </a:rPr>
              <a:t> ও </a:t>
            </a:r>
            <a:r>
              <a:rPr lang="en-US" sz="3000" dirty="0" err="1">
                <a:solidFill>
                  <a:prstClr val="black"/>
                </a:solidFill>
                <a:latin typeface="Nikosh" pitchFamily="2" charset="0"/>
                <a:cs typeface="Nikosh" pitchFamily="2" charset="0"/>
              </a:rPr>
              <a:t>সুশাসন</a:t>
            </a:r>
            <a:r>
              <a:rPr lang="en-US" sz="3000" dirty="0">
                <a:solidFill>
                  <a:prstClr val="black"/>
                </a:solidFill>
                <a:latin typeface="Nikosh" pitchFamily="2" charset="0"/>
                <a:cs typeface="Nikosh" pitchFamily="2" charset="0"/>
              </a:rPr>
              <a:t>- </a:t>
            </a:r>
            <a:r>
              <a:rPr lang="bn-BD" sz="3000" dirty="0">
                <a:solidFill>
                  <a:prstClr val="black"/>
                </a:solidFill>
                <a:latin typeface="Nikosh" pitchFamily="2" charset="0"/>
                <a:cs typeface="Nikosh" pitchFamily="2" charset="0"/>
              </a:rPr>
              <a:t> হাসান বুক হাউস, লেকচার প্রকাশনী</a:t>
            </a:r>
            <a:r>
              <a:rPr lang="en-US" sz="3000" dirty="0">
                <a:solidFill>
                  <a:prstClr val="black"/>
                </a:solidFill>
                <a:latin typeface="Nikosh" pitchFamily="2" charset="0"/>
                <a:cs typeface="Nikosh" pitchFamily="2" charset="0"/>
              </a:rPr>
              <a:t>,</a:t>
            </a:r>
            <a:r>
              <a:rPr lang="bn-BD" sz="3000" dirty="0">
                <a:solidFill>
                  <a:prstClr val="black"/>
                </a:solidFill>
                <a:latin typeface="Nikosh" pitchFamily="2" charset="0"/>
                <a:cs typeface="Nikosh" pitchFamily="2" charset="0"/>
              </a:rPr>
              <a:t> অক্ষরপত্র প্রকাশনী</a:t>
            </a:r>
            <a:r>
              <a:rPr lang="en-US" sz="3000" dirty="0">
                <a:solidFill>
                  <a:prstClr val="black"/>
                </a:solidFill>
                <a:latin typeface="Nikosh" pitchFamily="2" charset="0"/>
                <a:cs typeface="Nikosh" pitchFamily="2" charset="0"/>
              </a:rPr>
              <a:t>, </a:t>
            </a:r>
            <a:r>
              <a:rPr lang="en-US" sz="3000" dirty="0" err="1">
                <a:solidFill>
                  <a:prstClr val="black"/>
                </a:solidFill>
                <a:latin typeface="Nikosh" pitchFamily="2" charset="0"/>
                <a:cs typeface="Nikosh" pitchFamily="2" charset="0"/>
              </a:rPr>
              <a:t>ব্যতিক্রম</a:t>
            </a:r>
            <a:r>
              <a:rPr lang="en-US" sz="3000" dirty="0">
                <a:solidFill>
                  <a:prstClr val="black"/>
                </a:solidFill>
                <a:latin typeface="Nikosh" pitchFamily="2" charset="0"/>
                <a:cs typeface="Nikosh" pitchFamily="2" charset="0"/>
              </a:rPr>
              <a:t> </a:t>
            </a:r>
            <a:r>
              <a:rPr lang="en-US" sz="3000" dirty="0" err="1">
                <a:solidFill>
                  <a:prstClr val="black"/>
                </a:solidFill>
                <a:latin typeface="Nikosh" pitchFamily="2" charset="0"/>
                <a:cs typeface="Nikosh" pitchFamily="2" charset="0"/>
              </a:rPr>
              <a:t>ধারা</a:t>
            </a:r>
            <a:r>
              <a:rPr lang="en-US" sz="3000" dirty="0">
                <a:solidFill>
                  <a:prstClr val="black"/>
                </a:solidFill>
                <a:latin typeface="Nikosh" pitchFamily="2" charset="0"/>
                <a:cs typeface="Nikosh" pitchFamily="2" charset="0"/>
              </a:rPr>
              <a:t>, </a:t>
            </a:r>
            <a:r>
              <a:rPr lang="en-US" sz="3000" dirty="0" err="1">
                <a:solidFill>
                  <a:prstClr val="black"/>
                </a:solidFill>
                <a:latin typeface="Nikosh" pitchFamily="2" charset="0"/>
                <a:cs typeface="Nikosh" pitchFamily="2" charset="0"/>
              </a:rPr>
              <a:t>কাজল</a:t>
            </a:r>
            <a:r>
              <a:rPr lang="en-US" sz="3000" dirty="0">
                <a:solidFill>
                  <a:prstClr val="black"/>
                </a:solidFill>
                <a:latin typeface="Nikosh" pitchFamily="2" charset="0"/>
                <a:cs typeface="Nikosh" pitchFamily="2" charset="0"/>
              </a:rPr>
              <a:t> </a:t>
            </a:r>
            <a:r>
              <a:rPr lang="en-US" sz="3000" dirty="0" err="1">
                <a:solidFill>
                  <a:prstClr val="black"/>
                </a:solidFill>
                <a:latin typeface="Nikosh" pitchFamily="2" charset="0"/>
                <a:cs typeface="Nikosh" pitchFamily="2" charset="0"/>
              </a:rPr>
              <a:t>ব্রাদার্স</a:t>
            </a:r>
            <a:r>
              <a:rPr lang="en-US" sz="3000" dirty="0">
                <a:solidFill>
                  <a:prstClr val="black"/>
                </a:solidFill>
                <a:latin typeface="Nikosh" pitchFamily="2" charset="0"/>
                <a:cs typeface="Nikosh" pitchFamily="2" charset="0"/>
              </a:rPr>
              <a:t> </a:t>
            </a:r>
            <a:r>
              <a:rPr lang="en-US" sz="3000" dirty="0" err="1">
                <a:solidFill>
                  <a:prstClr val="black"/>
                </a:solidFill>
                <a:latin typeface="Nikosh" pitchFamily="2" charset="0"/>
                <a:cs typeface="Nikosh" pitchFamily="2" charset="0"/>
              </a:rPr>
              <a:t>লিমিটেড</a:t>
            </a:r>
            <a:r>
              <a:rPr lang="en-US" sz="3000" dirty="0">
                <a:solidFill>
                  <a:prstClr val="black"/>
                </a:solidFill>
                <a:latin typeface="Nikosh" pitchFamily="2" charset="0"/>
                <a:cs typeface="Nikosh" pitchFamily="2" charset="0"/>
              </a:rPr>
              <a:t> </a:t>
            </a:r>
            <a:endParaRPr lang="bn-BD" sz="3000" dirty="0">
              <a:solidFill>
                <a:prstClr val="black"/>
              </a:solidFill>
              <a:latin typeface="Nikosh" pitchFamily="2" charset="0"/>
              <a:cs typeface="Nikosh" pitchFamily="2" charset="0"/>
            </a:endParaRPr>
          </a:p>
          <a:p>
            <a:pPr algn="ctr">
              <a:buNone/>
            </a:pPr>
            <a:r>
              <a:rPr lang="bn-BD" sz="2400" dirty="0" smtClean="0">
                <a:latin typeface="Nikosh" pitchFamily="2" charset="0"/>
                <a:cs typeface="Nikosh" pitchFamily="2" charset="0"/>
              </a:rPr>
              <a:t> </a:t>
            </a:r>
          </a:p>
        </p:txBody>
      </p:sp>
      <p:sp>
        <p:nvSpPr>
          <p:cNvPr id="2" name="Title 1"/>
          <p:cNvSpPr>
            <a:spLocks noGrp="1"/>
          </p:cNvSpPr>
          <p:nvPr>
            <p:ph type="title"/>
          </p:nvPr>
        </p:nvSpPr>
        <p:spPr>
          <a:xfrm>
            <a:off x="2438400" y="609600"/>
            <a:ext cx="3124200" cy="1143000"/>
          </a:xfrm>
        </p:spPr>
        <p:txBody>
          <a:bodyPr/>
          <a:lstStyle/>
          <a:p>
            <a:pPr algn="ctr"/>
            <a:r>
              <a:rPr lang="bn-BD" dirty="0" smtClean="0">
                <a:latin typeface="Nikosh" pitchFamily="2" charset="0"/>
                <a:cs typeface="Nikosh" pitchFamily="2" charset="0"/>
              </a:rPr>
              <a:t>   বাড়ির কাজ</a:t>
            </a:r>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2" nodeType="click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ppt_x"/>
                                          </p:val>
                                        </p:tav>
                                      </p:tavLst>
                                    </p:anim>
                                    <p:anim calcmode="lin" valueType="num">
                                      <p:cBhvr additive="base">
                                        <p:cTn id="17" dur="500"/>
                                        <p:tgtEl>
                                          <p:spTgt spid="2"/>
                                        </p:tgtEl>
                                        <p:attrNameLst>
                                          <p:attrName>ppt_y</p:attrName>
                                        </p:attrNameLst>
                                      </p:cBhvr>
                                      <p:tavLst>
                                        <p:tav tm="0">
                                          <p:val>
                                            <p:strVal val="ppt_y"/>
                                          </p:val>
                                        </p:tav>
                                        <p:tav tm="100000">
                                          <p:val>
                                            <p:strVal val="1+ppt_h/2"/>
                                          </p:val>
                                        </p:tav>
                                      </p:tavLst>
                                    </p:anim>
                                    <p:set>
                                      <p:cBhvr>
                                        <p:cTn id="1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90800" y="609600"/>
            <a:ext cx="4114800" cy="1000125"/>
          </a:xfrm>
        </p:spPr>
        <p:txBody>
          <a:bodyPr>
            <a:normAutofit/>
          </a:bodyPr>
          <a:lstStyle/>
          <a:p>
            <a:pPr algn="ctr"/>
            <a:r>
              <a:rPr lang="bn-BD" sz="5400" dirty="0" smtClean="0">
                <a:latin typeface="Nikosh" pitchFamily="2" charset="0"/>
                <a:cs typeface="Nikosh" pitchFamily="2" charset="0"/>
              </a:rPr>
              <a:t>ধন্যবাদ</a:t>
            </a:r>
            <a:endParaRPr lang="en-US" sz="6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sp>
        <p:nvSpPr>
          <p:cNvPr id="3" name="Content Placeholder 2"/>
          <p:cNvSpPr>
            <a:spLocks noGrp="1"/>
          </p:cNvSpPr>
          <p:nvPr>
            <p:ph idx="4294967295"/>
          </p:nvPr>
        </p:nvSpPr>
        <p:spPr>
          <a:xfrm>
            <a:off x="0" y="1825625"/>
            <a:ext cx="7886700" cy="4351338"/>
          </a:xfrm>
        </p:spPr>
        <p:txBody>
          <a:bodyPr/>
          <a:lstStyle/>
          <a:p>
            <a:pPr marL="0" indent="0" algn="ctr">
              <a:buNone/>
            </a:pPr>
            <a:r>
              <a:rPr lang="bn-IN" dirty="0" smtClean="0"/>
              <a:t> </a:t>
            </a:r>
            <a:endParaRPr lang="en-US" dirty="0"/>
          </a:p>
        </p:txBody>
      </p:sp>
      <p:pic>
        <p:nvPicPr>
          <p:cNvPr id="5" name="Picture 4"/>
          <p:cNvPicPr>
            <a:picLocks noChangeAspect="1"/>
          </p:cNvPicPr>
          <p:nvPr/>
        </p:nvPicPr>
        <p:blipFill>
          <a:blip r:embed="rId2"/>
          <a:stretch>
            <a:fillRect/>
          </a:stretch>
        </p:blipFill>
        <p:spPr>
          <a:xfrm>
            <a:off x="1143000" y="2057400"/>
            <a:ext cx="7086600" cy="4379226"/>
          </a:xfrm>
          <a:prstGeom prst="rect">
            <a:avLst/>
          </a:prstGeom>
        </p:spPr>
      </p:pic>
    </p:spTree>
    <p:extLst>
      <p:ext uri="{BB962C8B-B14F-4D97-AF65-F5344CB8AC3E}">
        <p14:creationId xmlns:p14="http://schemas.microsoft.com/office/powerpoint/2010/main" val="167760539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xit" presetSubtype="1" fill="hold" grpId="1" nodeType="clickEffect">
                                  <p:stCondLst>
                                    <p:cond delay="0"/>
                                  </p:stCondLst>
                                  <p:childTnLst>
                                    <p:animEffect transition="out" filter="wheel(1)">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2"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heckerboard(across)">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xit" presetSubtype="16" fill="hold" grpId="3" nodeType="clickEffect">
                                  <p:stCondLst>
                                    <p:cond delay="0"/>
                                  </p:stCondLst>
                                  <p:childTnLst>
                                    <p:animEffect transition="out" filter="diamond(in)">
                                      <p:cBhvr>
                                        <p:cTn id="22" dur="2000"/>
                                        <p:tgtEl>
                                          <p:spTgt spid="2"/>
                                        </p:tgtEl>
                                      </p:cBhvr>
                                    </p:animEffect>
                                    <p:set>
                                      <p:cBhvr>
                                        <p:cTn id="23"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057400"/>
            <a:ext cx="8610600" cy="3048000"/>
          </a:xfrm>
        </p:spPr>
        <p:txBody>
          <a:bodyPr>
            <a:normAutofit/>
          </a:bodyPr>
          <a:lstStyle/>
          <a:p>
            <a:pPr algn="ctr">
              <a:buNone/>
            </a:pPr>
            <a:r>
              <a:rPr lang="en-US" sz="4000" dirty="0">
                <a:latin typeface="Nikosh" pitchFamily="2" charset="0"/>
                <a:cs typeface="Nikosh" pitchFamily="2" charset="0"/>
              </a:rPr>
              <a:t>অ</a:t>
            </a:r>
            <a:r>
              <a:rPr lang="bn-BD" sz="4000" dirty="0" smtClean="0">
                <a:latin typeface="Nikosh" pitchFamily="2" charset="0"/>
                <a:cs typeface="Nikosh" pitchFamily="2" charset="0"/>
              </a:rPr>
              <a:t>ধ্যায়ঃ ৪   </a:t>
            </a:r>
          </a:p>
          <a:p>
            <a:pPr algn="ctr">
              <a:buNone/>
            </a:pPr>
            <a:r>
              <a:rPr lang="bn-BD" sz="4000" dirty="0" smtClean="0">
                <a:latin typeface="Nikosh" pitchFamily="2" charset="0"/>
                <a:cs typeface="Nikosh" pitchFamily="2" charset="0"/>
              </a:rPr>
              <a:t>আজকের পাঠ/পাঠ ঘোষনাঃ</a:t>
            </a:r>
            <a:r>
              <a:rPr lang="en-US" sz="4000" dirty="0" smtClean="0">
                <a:latin typeface="Nikosh" pitchFamily="2" charset="0"/>
                <a:cs typeface="Nikosh" pitchFamily="2" charset="0"/>
              </a:rPr>
              <a:t> </a:t>
            </a:r>
            <a:r>
              <a:rPr lang="bn-BD" sz="4000" dirty="0" smtClean="0">
                <a:latin typeface="Nikosh" pitchFamily="2" charset="0"/>
                <a:cs typeface="Nikosh" pitchFamily="2" charset="0"/>
              </a:rPr>
              <a:t>১৯৭২ সালে প্রণীত বাংলাদেশ সংবিধানের প্রকৃতি ও বৈশিষ্ট্য, সংবিধানের প্রস্তাবনা, রাষ্ট্র পরিচালনার মুলনীতি </a:t>
            </a:r>
          </a:p>
        </p:txBody>
      </p:sp>
      <p:sp>
        <p:nvSpPr>
          <p:cNvPr id="2" name="Title 1"/>
          <p:cNvSpPr>
            <a:spLocks noGrp="1"/>
          </p:cNvSpPr>
          <p:nvPr>
            <p:ph type="title"/>
          </p:nvPr>
        </p:nvSpPr>
        <p:spPr>
          <a:xfrm>
            <a:off x="685800" y="274638"/>
            <a:ext cx="7772400" cy="1143000"/>
          </a:xfrm>
        </p:spPr>
        <p:txBody>
          <a:bodyPr>
            <a:normAutofit/>
          </a:bodyPr>
          <a:lstStyle/>
          <a:p>
            <a:pPr algn="ctr"/>
            <a:r>
              <a:rPr lang="bn-BD" sz="3200" dirty="0" smtClean="0">
                <a:latin typeface="Nikosh" pitchFamily="2" charset="0"/>
                <a:cs typeface="Nikosh" pitchFamily="2" charset="0"/>
              </a:rPr>
              <a:t> </a:t>
            </a:r>
            <a:r>
              <a:rPr lang="bn-BD" sz="4000" dirty="0" smtClean="0">
                <a:latin typeface="Nikosh" pitchFamily="2" charset="0"/>
                <a:cs typeface="Nikosh" pitchFamily="2" charset="0"/>
              </a:rPr>
              <a:t>মুল শিরোনামঃ  বাংলাদেশের সংবিধান</a:t>
            </a:r>
            <a:r>
              <a:rPr lang="bn-BD" sz="2800" dirty="0" smtClean="0">
                <a:latin typeface="Nikosh" pitchFamily="2" charset="0"/>
                <a:cs typeface="Nikosh" pitchFamily="2" charset="0"/>
              </a:rPr>
              <a:t>     </a:t>
            </a:r>
            <a:endParaRPr lang="en-US" sz="3200" dirty="0">
              <a:latin typeface="Nikosh" pitchFamily="2" charset="0"/>
              <a:cs typeface="Nikosh" pitchFamily="2"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1"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heckerboard(across)">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2" nodeType="clickEffect">
                                  <p:stCondLst>
                                    <p:cond delay="0"/>
                                  </p:stCondLst>
                                  <p:childTnLst>
                                    <p:anim calcmode="lin" valueType="num">
                                      <p:cBhvr additive="base">
                                        <p:cTn id="24" dur="500"/>
                                        <p:tgtEl>
                                          <p:spTgt spid="2"/>
                                        </p:tgtEl>
                                        <p:attrNameLst>
                                          <p:attrName>ppt_x</p:attrName>
                                        </p:attrNameLst>
                                      </p:cBhvr>
                                      <p:tavLst>
                                        <p:tav tm="0">
                                          <p:val>
                                            <p:strVal val="ppt_x"/>
                                          </p:val>
                                        </p:tav>
                                        <p:tav tm="100000">
                                          <p:val>
                                            <p:strVal val="ppt_x"/>
                                          </p:val>
                                        </p:tav>
                                      </p:tavLst>
                                    </p:anim>
                                    <p:anim calcmode="lin" valueType="num">
                                      <p:cBhvr additive="base">
                                        <p:cTn id="25" dur="500"/>
                                        <p:tgtEl>
                                          <p:spTgt spid="2"/>
                                        </p:tgtEl>
                                        <p:attrNameLst>
                                          <p:attrName>ppt_y</p:attrName>
                                        </p:attrNameLst>
                                      </p:cBhvr>
                                      <p:tavLst>
                                        <p:tav tm="0">
                                          <p:val>
                                            <p:strVal val="ppt_y"/>
                                          </p:val>
                                        </p:tav>
                                        <p:tav tm="100000">
                                          <p:val>
                                            <p:strVal val="1+ppt_h/2"/>
                                          </p:val>
                                        </p:tav>
                                      </p:tavLst>
                                    </p:anim>
                                    <p:set>
                                      <p:cBhvr>
                                        <p:cTn id="26" dur="1" fill="hold">
                                          <p:stCondLst>
                                            <p:cond delay="4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1"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diamond(in)">
                                      <p:cBhvr>
                                        <p:cTn id="31" dur="20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1"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diamond(in)">
                                      <p:cBhvr>
                                        <p:cTn id="36" dur="20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xit" presetSubtype="16" fill="hold" grpId="2" nodeType="clickEffect">
                                  <p:stCondLst>
                                    <p:cond delay="0"/>
                                  </p:stCondLst>
                                  <p:childTnLst>
                                    <p:animEffect transition="out" filter="box(in)">
                                      <p:cBhvr>
                                        <p:cTn id="40" dur="500"/>
                                        <p:tgtEl>
                                          <p:spTgt spid="3">
                                            <p:txEl>
                                              <p:pRg st="0" end="0"/>
                                            </p:txEl>
                                          </p:spTgt>
                                        </p:tgtEl>
                                      </p:cBhvr>
                                    </p:animEffect>
                                    <p:set>
                                      <p:cBhvr>
                                        <p:cTn id="4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 presetClass="exit" presetSubtype="16" fill="hold" grpId="2" nodeType="clickEffect">
                                  <p:stCondLst>
                                    <p:cond delay="0"/>
                                  </p:stCondLst>
                                  <p:childTnLst>
                                    <p:animEffect transition="out" filter="box(in)">
                                      <p:cBhvr>
                                        <p:cTn id="45" dur="500"/>
                                        <p:tgtEl>
                                          <p:spTgt spid="3">
                                            <p:txEl>
                                              <p:pRg st="1" end="1"/>
                                            </p:txEl>
                                          </p:spTgt>
                                        </p:tgtEl>
                                      </p:cBhvr>
                                    </p:animEffect>
                                    <p:set>
                                      <p:cBhvr>
                                        <p:cTn id="46"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3" grpId="1" build="p"/>
      <p:bldP spid="3" grpId="2" build="p"/>
      <p:bldP spid="2" grpId="0"/>
      <p:bldP spid="2" grpId="1"/>
      <p:bldP spid="2"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err="1" smtClean="0">
                <a:solidFill>
                  <a:srgbClr val="04617B"/>
                </a:solidFill>
                <a:latin typeface="Nikosh" pitchFamily="2" charset="0"/>
                <a:cs typeface="Nikosh" pitchFamily="2" charset="0"/>
              </a:rPr>
              <a:t>এসো</a:t>
            </a:r>
            <a:r>
              <a:rPr lang="en-US" sz="4000" dirty="0" smtClean="0">
                <a:solidFill>
                  <a:srgbClr val="04617B"/>
                </a:solidFill>
                <a:latin typeface="Nikosh" pitchFamily="2" charset="0"/>
                <a:cs typeface="Nikosh" pitchFamily="2" charset="0"/>
              </a:rPr>
              <a:t> </a:t>
            </a:r>
            <a:r>
              <a:rPr lang="en-US" sz="4000" dirty="0" err="1" smtClean="0">
                <a:solidFill>
                  <a:srgbClr val="04617B"/>
                </a:solidFill>
                <a:latin typeface="Nikosh" pitchFamily="2" charset="0"/>
                <a:cs typeface="Nikosh" pitchFamily="2" charset="0"/>
              </a:rPr>
              <a:t>বন্ধুরা</a:t>
            </a:r>
            <a:r>
              <a:rPr lang="en-US" sz="4000" dirty="0" smtClean="0">
                <a:solidFill>
                  <a:srgbClr val="04617B"/>
                </a:solidFill>
                <a:latin typeface="Nikosh" pitchFamily="2" charset="0"/>
                <a:cs typeface="Nikosh" pitchFamily="2" charset="0"/>
              </a:rPr>
              <a:t> </a:t>
            </a:r>
            <a:r>
              <a:rPr lang="en-US" sz="4000" dirty="0" err="1" smtClean="0">
                <a:solidFill>
                  <a:srgbClr val="04617B"/>
                </a:solidFill>
                <a:latin typeface="Nikosh" pitchFamily="2" charset="0"/>
                <a:cs typeface="Nikosh" pitchFamily="2" charset="0"/>
              </a:rPr>
              <a:t>আমার</a:t>
            </a:r>
            <a:r>
              <a:rPr lang="en-US" sz="4000" dirty="0" smtClean="0">
                <a:solidFill>
                  <a:srgbClr val="04617B"/>
                </a:solidFill>
                <a:latin typeface="Nikosh" pitchFamily="2" charset="0"/>
                <a:cs typeface="Nikosh" pitchFamily="2" charset="0"/>
              </a:rPr>
              <a:t> </a:t>
            </a:r>
            <a:r>
              <a:rPr lang="en-US" sz="4000" dirty="0" err="1" smtClean="0">
                <a:solidFill>
                  <a:srgbClr val="04617B"/>
                </a:solidFill>
                <a:latin typeface="Nikosh" pitchFamily="2" charset="0"/>
                <a:cs typeface="Nikosh" pitchFamily="2" charset="0"/>
              </a:rPr>
              <a:t>একটি</a:t>
            </a:r>
            <a:r>
              <a:rPr lang="en-US" sz="4000" dirty="0" smtClean="0">
                <a:solidFill>
                  <a:srgbClr val="04617B"/>
                </a:solidFill>
                <a:latin typeface="Nikosh" pitchFamily="2" charset="0"/>
                <a:cs typeface="Nikosh" pitchFamily="2" charset="0"/>
              </a:rPr>
              <a:t> </a:t>
            </a:r>
            <a:r>
              <a:rPr lang="en-US" sz="4000" dirty="0" err="1" smtClean="0">
                <a:solidFill>
                  <a:srgbClr val="04617B"/>
                </a:solidFill>
                <a:latin typeface="Nikosh" pitchFamily="2" charset="0"/>
                <a:cs typeface="Nikosh" pitchFamily="2" charset="0"/>
              </a:rPr>
              <a:t>ভিডিও</a:t>
            </a:r>
            <a:r>
              <a:rPr lang="en-US" sz="4000" dirty="0" smtClean="0">
                <a:solidFill>
                  <a:srgbClr val="04617B"/>
                </a:solidFill>
                <a:latin typeface="Nikosh" pitchFamily="2" charset="0"/>
                <a:cs typeface="Nikosh" pitchFamily="2" charset="0"/>
              </a:rPr>
              <a:t> </a:t>
            </a:r>
            <a:r>
              <a:rPr lang="en-US" sz="4000" dirty="0" err="1" smtClean="0">
                <a:solidFill>
                  <a:srgbClr val="04617B"/>
                </a:solidFill>
                <a:latin typeface="Nikosh" pitchFamily="2" charset="0"/>
                <a:cs typeface="Nikosh" pitchFamily="2" charset="0"/>
              </a:rPr>
              <a:t>ক্লাস</a:t>
            </a:r>
            <a:r>
              <a:rPr lang="en-US" sz="4000" dirty="0" smtClean="0">
                <a:solidFill>
                  <a:srgbClr val="04617B"/>
                </a:solidFill>
                <a:latin typeface="Nikosh" pitchFamily="2" charset="0"/>
                <a:cs typeface="Nikosh" pitchFamily="2" charset="0"/>
              </a:rPr>
              <a:t> </a:t>
            </a:r>
            <a:r>
              <a:rPr lang="en-US" sz="4000" dirty="0" err="1" smtClean="0">
                <a:solidFill>
                  <a:srgbClr val="04617B"/>
                </a:solidFill>
                <a:latin typeface="Nikosh" pitchFamily="2" charset="0"/>
                <a:cs typeface="Nikosh" pitchFamily="2" charset="0"/>
              </a:rPr>
              <a:t>দেখ</a:t>
            </a:r>
            <a:endParaRPr lang="en-US" dirty="0"/>
          </a:p>
        </p:txBody>
      </p:sp>
      <p:sp>
        <p:nvSpPr>
          <p:cNvPr id="3" name="Content Placeholder 2"/>
          <p:cNvSpPr>
            <a:spLocks noGrp="1"/>
          </p:cNvSpPr>
          <p:nvPr>
            <p:ph idx="1"/>
          </p:nvPr>
        </p:nvSpPr>
        <p:spPr/>
        <p:txBody>
          <a:bodyPr/>
          <a:lstStyle/>
          <a:p>
            <a:pPr marL="0" indent="0">
              <a:buNone/>
            </a:pPr>
            <a:r>
              <a:rPr lang="en-US" sz="2800" dirty="0">
                <a:latin typeface="Calibri"/>
                <a:ea typeface="Calibri"/>
                <a:cs typeface="Vrinda"/>
              </a:rPr>
              <a:t>https://youtu.be/gmW6Nw6BYLs</a:t>
            </a:r>
            <a:endParaRPr lang="en-US" dirty="0"/>
          </a:p>
        </p:txBody>
      </p:sp>
    </p:spTree>
    <p:extLst>
      <p:ext uri="{BB962C8B-B14F-4D97-AF65-F5344CB8AC3E}">
        <p14:creationId xmlns:p14="http://schemas.microsoft.com/office/powerpoint/2010/main" val="716900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09601" y="1600200"/>
            <a:ext cx="7772400" cy="4371092"/>
          </a:xfrm>
          <a:prstGeom prst="rect">
            <a:avLst/>
          </a:prstGeom>
        </p:spPr>
      </p:pic>
      <p:sp>
        <p:nvSpPr>
          <p:cNvPr id="2" name="Title 1"/>
          <p:cNvSpPr>
            <a:spLocks noGrp="1"/>
          </p:cNvSpPr>
          <p:nvPr>
            <p:ph type="title"/>
          </p:nvPr>
        </p:nvSpPr>
        <p:spPr>
          <a:xfrm>
            <a:off x="1143000" y="274638"/>
            <a:ext cx="6477000" cy="1143000"/>
          </a:xfrm>
        </p:spPr>
        <p:txBody>
          <a:bodyPr>
            <a:normAutofit fontScale="90000"/>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a:t>
            </a:r>
            <a:b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b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2" nodeType="clickEffect">
                                  <p:stCondLst>
                                    <p:cond delay="0"/>
                                  </p:stCondLst>
                                  <p:childTnLst>
                                    <p:animEffect transition="out" filter="diamond(in)">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477000" cy="1143000"/>
          </a:xfrm>
        </p:spPr>
        <p:txBody>
          <a:bodyPr>
            <a:normAutofit fontScale="90000"/>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a:t>
            </a:r>
            <a:b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481138"/>
            <a:ext cx="6553200" cy="4525962"/>
          </a:xfrm>
        </p:spPr>
      </p:pic>
    </p:spTree>
    <p:extLst>
      <p:ext uri="{BB962C8B-B14F-4D97-AF65-F5344CB8AC3E}">
        <p14:creationId xmlns:p14="http://schemas.microsoft.com/office/powerpoint/2010/main" val="14492562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2" nodeType="clickEffect">
                                  <p:stCondLst>
                                    <p:cond delay="0"/>
                                  </p:stCondLst>
                                  <p:childTnLst>
                                    <p:animEffect transition="out" filter="diamond(in)">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477000" cy="1143000"/>
          </a:xfrm>
        </p:spPr>
        <p:txBody>
          <a:bodyPr>
            <a:normAutofit fontScale="90000"/>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a:t>
            </a:r>
            <a:b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579597"/>
            <a:ext cx="4953000" cy="4870173"/>
          </a:xfrm>
        </p:spPr>
      </p:pic>
    </p:spTree>
    <p:extLst>
      <p:ext uri="{BB962C8B-B14F-4D97-AF65-F5344CB8AC3E}">
        <p14:creationId xmlns:p14="http://schemas.microsoft.com/office/powerpoint/2010/main" val="14492562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grpId="2" nodeType="clickEffect">
                                  <p:stCondLst>
                                    <p:cond delay="0"/>
                                  </p:stCondLst>
                                  <p:childTnLst>
                                    <p:animEffect transition="out" filter="diamond(in)">
                                      <p:cBhvr>
                                        <p:cTn id="17" dur="2000"/>
                                        <p:tgtEl>
                                          <p:spTgt spid="2"/>
                                        </p:tgtEl>
                                      </p:cBhvr>
                                    </p:animEffect>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6248400" cy="1143000"/>
          </a:xfrm>
        </p:spPr>
        <p:txBody>
          <a:bodyPr>
            <a:normAutofit fontScale="90000"/>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a:t>
            </a:r>
            <a:b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br>
            <a:endParaRPr lang="en-US" dirty="0"/>
          </a:p>
        </p:txBody>
      </p:sp>
      <p:pic>
        <p:nvPicPr>
          <p:cNvPr id="7" name="Content Placeholder 5" descr="SAKhan.jpg"/>
          <p:cNvPicPr>
            <a:picLocks noChangeAspect="1"/>
          </p:cNvPicPr>
          <p:nvPr/>
        </p:nvPicPr>
        <p:blipFill>
          <a:blip r:embed="rId2"/>
          <a:stretch>
            <a:fillRect/>
          </a:stretch>
        </p:blipFill>
        <p:spPr>
          <a:xfrm>
            <a:off x="4648200" y="1676400"/>
            <a:ext cx="3962400" cy="4419599"/>
          </a:xfrm>
          <a:prstGeom prst="rect">
            <a:avLst/>
          </a:prstGeom>
        </p:spPr>
      </p:pic>
      <p:pic>
        <p:nvPicPr>
          <p:cNvPr id="389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3795043" cy="4115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1_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2_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3_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112</TotalTime>
  <Words>2084</Words>
  <Application>Microsoft Office PowerPoint</Application>
  <PresentationFormat>On-screen Show (4:3)</PresentationFormat>
  <Paragraphs>179</Paragraphs>
  <Slides>35</Slides>
  <Notes>0</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35</vt:i4>
      </vt:variant>
    </vt:vector>
  </HeadingPairs>
  <TitlesOfParts>
    <vt:vector size="41" baseType="lpstr">
      <vt:lpstr>Concourse</vt:lpstr>
      <vt:lpstr>Theme1</vt:lpstr>
      <vt:lpstr>1_Theme1</vt:lpstr>
      <vt:lpstr>2_Theme1</vt:lpstr>
      <vt:lpstr>3_Theme1</vt:lpstr>
      <vt:lpstr>Equation</vt:lpstr>
      <vt:lpstr>        শুভেচ্ছা/ স্বাগতম</vt:lpstr>
      <vt:lpstr>শিক্ষক পরিচিতি</vt:lpstr>
      <vt:lpstr>  পাঠ পরিচিতি</vt:lpstr>
      <vt:lpstr> মুল শিরোনামঃ  বাংলাদেশের সংবিধান     </vt:lpstr>
      <vt:lpstr>এসো বন্ধুরা আমার একটি ভিডিও ক্লাস দেখ</vt:lpstr>
      <vt:lpstr>নিচের  ছবি গুলো লক্ষ্য করি  </vt:lpstr>
      <vt:lpstr>নিচের  ছবি গুলো লক্ষ্য করি  </vt:lpstr>
      <vt:lpstr>নিচের  ছবি গুলো লক্ষ্য করি  </vt:lpstr>
      <vt:lpstr>নিচের  ছবি গুলো লক্ষ্য করি  </vt:lpstr>
      <vt:lpstr>নিচের ছবি গুলি লক্ষ্য করি </vt:lpstr>
      <vt:lpstr>   প্রারম্ভিক বক্তব্য</vt:lpstr>
      <vt:lpstr>   শিখন ফল </vt:lpstr>
      <vt:lpstr> শিখন ফলের আলোকে প্রশ্ন  </vt:lpstr>
      <vt:lpstr>একক কাজের প্রশ্ন</vt:lpstr>
      <vt:lpstr>একক কাজের প্রশ্ন</vt:lpstr>
      <vt:lpstr>নিচের ছবি গুলি লক্ষ্য করি </vt:lpstr>
      <vt:lpstr>PowerPoint Presentation</vt:lpstr>
      <vt:lpstr>জোড়ায় কাজের প্রশ্ন</vt:lpstr>
      <vt:lpstr>জোড়ায় কাজের সমাধান</vt:lpstr>
      <vt:lpstr>নিচের ছবি গুলি লক্ষ্য করি </vt:lpstr>
      <vt:lpstr>PowerPoint Presentation</vt:lpstr>
      <vt:lpstr>দলীয় কাজের প্রশ্ন </vt:lpstr>
      <vt:lpstr>দলীয় কাজের সমাধান </vt:lpstr>
      <vt:lpstr>দলীয় কাজের সমাধান </vt:lpstr>
      <vt:lpstr>দলীয় কাজের সমাধান </vt:lpstr>
      <vt:lpstr>মুল্যায়ন</vt:lpstr>
      <vt:lpstr>জ্ঞান মুলক,অনুধাবন মুলক, প্রয়োগ মুলক প্রশ্ন      </vt:lpstr>
      <vt:lpstr>জ্ঞান মুলক,অনুধাবন মুলক, প্রয়োগ মুলক প্রশ্ন   </vt:lpstr>
      <vt:lpstr>জ্ঞান মুলক,অনুধাবন মুলক, প্রয়োগ মুলক প্রশ্ন   </vt:lpstr>
      <vt:lpstr>  বহুপদী সমাপ্তি সুচক বহুর্নিবাচনী প্রশ্ন </vt:lpstr>
      <vt:lpstr>উচ্চতর দক্ষতা ও বহুপদি সমাপ্তিসুচক বহুনির্বাচনি প্রশ্ন</vt:lpstr>
      <vt:lpstr>উচ্চতর দক্ষতা ও  বহুপদী সমাপ্তি সুচক বহুর্নিবাচনী প্রশ্ন </vt:lpstr>
      <vt:lpstr>     সমাধান</vt:lpstr>
      <vt:lpstr>   বাড়ির কাজ</vt:lpstr>
      <vt:lpstr>ধন্যবাদ</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শুভেচ্ছা / স্বাগতম</dc:title>
  <dc:creator>USER</dc:creator>
  <cp:lastModifiedBy>Windows User</cp:lastModifiedBy>
  <cp:revision>31</cp:revision>
  <dcterms:created xsi:type="dcterms:W3CDTF">2006-08-16T00:00:00Z</dcterms:created>
  <dcterms:modified xsi:type="dcterms:W3CDTF">2020-10-13T11:13:24Z</dcterms:modified>
</cp:coreProperties>
</file>