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91" r:id="rId3"/>
    <p:sldId id="259" r:id="rId4"/>
    <p:sldId id="260" r:id="rId5"/>
    <p:sldId id="261" r:id="rId6"/>
    <p:sldId id="263" r:id="rId7"/>
    <p:sldId id="264" r:id="rId8"/>
    <p:sldId id="289" r:id="rId9"/>
    <p:sldId id="290" r:id="rId10"/>
    <p:sldId id="265" r:id="rId11"/>
    <p:sldId id="267" r:id="rId12"/>
    <p:sldId id="268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630A4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2F49C-1E36-45DE-A799-9F687615358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7652-4FE4-415B-8BC7-5BB888E15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26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2F49C-1E36-45DE-A799-9F687615358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7652-4FE4-415B-8BC7-5BB888E15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8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2F49C-1E36-45DE-A799-9F687615358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7652-4FE4-415B-8BC7-5BB888E15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2F49C-1E36-45DE-A799-9F687615358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7652-4FE4-415B-8BC7-5BB888E15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65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2F49C-1E36-45DE-A799-9F687615358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7652-4FE4-415B-8BC7-5BB888E15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4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2F49C-1E36-45DE-A799-9F687615358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7652-4FE4-415B-8BC7-5BB888E15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6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2F49C-1E36-45DE-A799-9F687615358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7652-4FE4-415B-8BC7-5BB888E15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15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2F49C-1E36-45DE-A799-9F687615358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7652-4FE4-415B-8BC7-5BB888E15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24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2F49C-1E36-45DE-A799-9F687615358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7652-4FE4-415B-8BC7-5BB888E15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2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2F49C-1E36-45DE-A799-9F687615358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7652-4FE4-415B-8BC7-5BB888E15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2F49C-1E36-45DE-A799-9F687615358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7652-4FE4-415B-8BC7-5BB888E15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96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2F49C-1E36-45DE-A799-9F687615358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87652-4FE4-415B-8BC7-5BB888E15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7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26" y="619218"/>
            <a:ext cx="10869561" cy="5619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09019" y="3428893"/>
            <a:ext cx="8686800" cy="156966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bn-IN" sz="9600" b="1" smtClean="0">
                <a:ln w="6600">
                  <a:solidFill>
                    <a:srgbClr val="000000"/>
                  </a:solidFill>
                  <a:prstDash val="solid"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সু-স্বাগতম</a:t>
            </a:r>
            <a:endParaRPr lang="en-US" sz="9600" b="1">
              <a:ln w="6600">
                <a:solidFill>
                  <a:srgbClr val="000000"/>
                </a:solidFill>
                <a:prstDash val="solid"/>
              </a:ln>
              <a:blipFill dpi="0" rotWithShape="1">
                <a:blip r:embed="rId3"/>
                <a:srcRect/>
                <a:tile tx="0" ty="0" sx="100000" sy="100000" flip="none" algn="tl"/>
              </a:blip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45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49" y="27856"/>
            <a:ext cx="10840065" cy="552262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36320" y="5227320"/>
            <a:ext cx="40233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smtClean="0">
                <a:latin typeface="NikoshBAN" panose="02000000000000000000" pitchFamily="2" charset="0"/>
                <a:cs typeface="NikoshBAN" panose="02000000000000000000" pitchFamily="2" charset="0"/>
              </a:rPr>
              <a:t>       রক্তের উপাদান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814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640080"/>
            <a:ext cx="10896600" cy="55778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2960" y="883920"/>
            <a:ext cx="2529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632960" y="1550401"/>
            <a:ext cx="2057400" cy="693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</a:t>
            </a:r>
            <a:endParaRPr lang="en-US" sz="2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9760" y="4541520"/>
            <a:ext cx="925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রক্তের উপাদান কয়টি ? প্রত্যেকটি উপাদানের সংজ্ঞা দাও ।</a:t>
            </a:r>
            <a:endParaRPr lang="en-US" sz="400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049600"/>
            <a:ext cx="3670600" cy="2202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63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1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70560"/>
            <a:ext cx="10866120" cy="551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5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560" y="1445341"/>
            <a:ext cx="5188975" cy="3891731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7295535" y="1076632"/>
            <a:ext cx="4075471" cy="4557252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মানবদেহের পরিনত লোহিত রক্তকনিকা দ্বি-অবতল ও চাকতি আকৃতির । এতে হিমোগ্লোবিন নামক রঞ্জক পদার্থ থাকার কারণে লাল দেখায় । 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339" y="5507213"/>
            <a:ext cx="708168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smtClean="0">
                <a:latin typeface="NikoshBAN" panose="02000000000000000000" pitchFamily="2" charset="0"/>
                <a:cs typeface="NikoshBAN" panose="02000000000000000000" pitchFamily="2" charset="0"/>
              </a:rPr>
              <a:t>    কাজঃ লোহিত রক্ত কনিকা দেহের প্রতিটি কোষে রক্ত সরবরাহ করে ।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38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58" y="943895"/>
            <a:ext cx="6309852" cy="4732389"/>
          </a:xfrm>
          <a:prstGeom prst="rect">
            <a:avLst/>
          </a:prstGeom>
        </p:spPr>
      </p:pic>
      <p:sp>
        <p:nvSpPr>
          <p:cNvPr id="3" name="Flowchart: Card 2"/>
          <p:cNvSpPr/>
          <p:nvPr/>
        </p:nvSpPr>
        <p:spPr>
          <a:xfrm>
            <a:off x="7226710" y="1961535"/>
            <a:ext cx="3701845" cy="3185653"/>
          </a:xfrm>
          <a:prstGeom prst="flowChartPunchedCar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smtClean="0">
                <a:latin typeface="NikoshBAN" panose="02000000000000000000" pitchFamily="2" charset="0"/>
                <a:cs typeface="NikoshBAN" panose="02000000000000000000" pitchFamily="2" charset="0"/>
              </a:rPr>
              <a:t>শ্বেত রক্তকনিকার নির্দিষ্ট কোন আকার নেই । এগুলো হিমোগ্লোবিনবিহীন এবং নিউক্লিয়াসযুক্ত বড় আকারের কোষ । হিমোগ্লোবিন না থাকার কারণে এদের শ্বেত রক্তকনিকা বলে । 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7510" y="5676284"/>
            <a:ext cx="617957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smtClean="0">
                <a:latin typeface="NikoshBAN" panose="02000000000000000000" pitchFamily="2" charset="0"/>
                <a:cs typeface="NikoshBAN" panose="02000000000000000000" pitchFamily="2" charset="0"/>
              </a:rPr>
              <a:t>কাজঃ ফ্যাগোসাইটোসিস </a:t>
            </a:r>
            <a:r>
              <a:rPr lang="bn-IN" sz="240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 এরা জীবানুকে ধ্বংস করে ।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3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342" y="1227803"/>
            <a:ext cx="5577348" cy="4183011"/>
          </a:xfrm>
          <a:prstGeom prst="rect">
            <a:avLst/>
          </a:prstGeom>
        </p:spPr>
      </p:pic>
      <p:sp>
        <p:nvSpPr>
          <p:cNvPr id="5" name="Flowchart: Punched Tape 4"/>
          <p:cNvSpPr/>
          <p:nvPr/>
        </p:nvSpPr>
        <p:spPr>
          <a:xfrm>
            <a:off x="7403689" y="1504334"/>
            <a:ext cx="3834581" cy="3906479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ইংরেজিতে এদেরকে প্লেইটলেট বলে । এগুলো গোলাকার,ডিম্বাকার অথবা রড আকারের হতে পারে । অনুচক্রিকার প্রধান কাজ হলো রক্ত তঞ্চন করতে সাহায্য করে । 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5780" y="5410813"/>
            <a:ext cx="452775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smtClean="0">
                <a:latin typeface="NikoshBAN" panose="02000000000000000000" pitchFamily="2" charset="0"/>
                <a:cs typeface="NikoshBAN" panose="02000000000000000000" pitchFamily="2" charset="0"/>
              </a:rPr>
              <a:t>  কাজঃ রক্ত জমাট বাঁধতে সাহায্য করে ।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092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74" y="674600"/>
            <a:ext cx="10810568" cy="55049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4380" y="4118696"/>
            <a:ext cx="7728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বিভিন্ন প্রকার রক্তকনিকার চিত্র আঁক ।</a:t>
            </a:r>
            <a:endParaRPr lang="en-US" sz="36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34581" y="1725561"/>
            <a:ext cx="2566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3834581" y="2445616"/>
            <a:ext cx="2035277" cy="560476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৭ মিনিট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575" y="1946787"/>
            <a:ext cx="2834148" cy="20500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475193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8" y="486696"/>
            <a:ext cx="11267768" cy="58403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82065" y="870155"/>
            <a:ext cx="2374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smtClean="0">
                <a:latin typeface="NikoshBAN" panose="02000000000000000000" pitchFamily="2" charset="0"/>
                <a:cs typeface="NikoshBAN" panose="02000000000000000000" pitchFamily="2" charset="0"/>
              </a:rPr>
              <a:t>  মূল্যায়ন</a:t>
            </a:r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593610"/>
              </p:ext>
            </p:extLst>
          </p:nvPr>
        </p:nvGraphicFramePr>
        <p:xfrm>
          <a:off x="2507226" y="2344994"/>
          <a:ext cx="4498258" cy="256032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4498258"/>
              </a:tblGrid>
              <a:tr h="2271251">
                <a:tc>
                  <a:txBody>
                    <a:bodyPr/>
                    <a:lstStyle/>
                    <a:p>
                      <a:r>
                        <a:rPr lang="bn-IN" smtClean="0"/>
                        <a:t>১।</a:t>
                      </a:r>
                      <a:r>
                        <a:rPr lang="bn-IN" baseline="0" smtClean="0"/>
                        <a:t> রক্ত কি ?</a:t>
                      </a:r>
                    </a:p>
                    <a:p>
                      <a:r>
                        <a:rPr lang="bn-IN" baseline="0" smtClean="0"/>
                        <a:t>২। রক্তের উপাদান কয়টি ও কি কি  ?</a:t>
                      </a:r>
                    </a:p>
                    <a:p>
                      <a:r>
                        <a:rPr lang="bn-IN" baseline="0" smtClean="0"/>
                        <a:t>৩। রক্তরস বলতে কি বুঝ ?</a:t>
                      </a:r>
                    </a:p>
                    <a:p>
                      <a:r>
                        <a:rPr lang="bn-IN" baseline="0" smtClean="0"/>
                        <a:t>৪। রক্তকনিকা কি ?</a:t>
                      </a:r>
                    </a:p>
                    <a:p>
                      <a:r>
                        <a:rPr lang="bn-IN" baseline="0" smtClean="0"/>
                        <a:t>৫। রক্তের রং লাল দেখায় কেন ?</a:t>
                      </a:r>
                    </a:p>
                    <a:p>
                      <a:r>
                        <a:rPr lang="bn-IN" baseline="0" smtClean="0"/>
                        <a:t>৬। দেহের প্রহরী কাকে বলা হয় ?</a:t>
                      </a:r>
                    </a:p>
                    <a:p>
                      <a:r>
                        <a:rPr lang="bn-IN" baseline="0" smtClean="0"/>
                        <a:t>৭। অনুচক্রিকার কাজ কি ?</a:t>
                      </a:r>
                    </a:p>
                    <a:p>
                      <a:endParaRPr lang="bn-IN" smtClean="0"/>
                    </a:p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768" y="1368649"/>
            <a:ext cx="3397045" cy="20382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982065" y="1639596"/>
            <a:ext cx="1991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smtClean="0">
                <a:latin typeface="NikoshBAN" panose="02000000000000000000" pitchFamily="2" charset="0"/>
                <a:cs typeface="NikoshBAN" panose="02000000000000000000" pitchFamily="2" charset="0"/>
              </a:rPr>
              <a:t>  সময়ঃ ৭ মিনিট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03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5" y="803135"/>
            <a:ext cx="7993626" cy="43882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412" y="803135"/>
            <a:ext cx="2390775" cy="52731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64994" y="1430595"/>
            <a:ext cx="84557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smtClean="0">
                <a:ln w="28575">
                  <a:solidFill>
                    <a:schemeClr val="tx1"/>
                  </a:solidFill>
                </a:ln>
                <a:solidFill>
                  <a:srgbClr val="FFCC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</a:p>
          <a:p>
            <a:r>
              <a:rPr lang="bn-IN" sz="5400" smtClean="0">
                <a:ln w="28575">
                  <a:solidFill>
                    <a:schemeClr val="tx1"/>
                  </a:solidFill>
                </a:ln>
                <a:solidFill>
                  <a:srgbClr val="FFCC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</a:p>
          <a:p>
            <a:r>
              <a:rPr lang="bn-IN" sz="5400">
                <a:ln w="28575">
                  <a:solidFill>
                    <a:schemeClr val="tx1"/>
                  </a:solidFill>
                </a:ln>
                <a:solidFill>
                  <a:srgbClr val="FFCC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bn-IN" sz="5400" smtClean="0">
              <a:ln w="28575">
                <a:solidFill>
                  <a:schemeClr val="tx1"/>
                </a:solidFill>
              </a:ln>
              <a:solidFill>
                <a:srgbClr val="FFCC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smtClean="0">
                <a:ln w="28575">
                  <a:solidFill>
                    <a:schemeClr val="tx1"/>
                  </a:solidFill>
                </a:ln>
                <a:solidFill>
                  <a:srgbClr val="FFCC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</a:p>
          <a:p>
            <a:r>
              <a:rPr lang="bn-IN" sz="5400" smtClean="0">
                <a:ln w="28575">
                  <a:solidFill>
                    <a:schemeClr val="tx1"/>
                  </a:solidFill>
                </a:ln>
                <a:solidFill>
                  <a:srgbClr val="FFCC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  <a:p>
            <a:endParaRPr lang="bn-IN" sz="5400">
              <a:ln w="28575">
                <a:solidFill>
                  <a:schemeClr val="tx1"/>
                </a:solidFill>
              </a:ln>
              <a:solidFill>
                <a:srgbClr val="FFCC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5400" smtClean="0">
              <a:ln w="28575">
                <a:solidFill>
                  <a:schemeClr val="tx1"/>
                </a:solidFill>
              </a:ln>
              <a:solidFill>
                <a:srgbClr val="FFCC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5400">
              <a:ln w="28575">
                <a:solidFill>
                  <a:schemeClr val="tx1"/>
                </a:solidFill>
              </a:ln>
              <a:solidFill>
                <a:srgbClr val="FFCC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5" y="5191432"/>
            <a:ext cx="8468417" cy="10323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3677" y="5383161"/>
            <a:ext cx="787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smtClean="0">
                <a:latin typeface="NikoshBAN" panose="02000000000000000000" pitchFamily="2" charset="0"/>
                <a:cs typeface="NikoshBAN" panose="02000000000000000000" pitchFamily="2" charset="0"/>
              </a:rPr>
              <a:t>      বিভিন্ন প্রকার রক্তকনিকার কাজসমূহ বর্ননা কর ।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90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76800" y="228601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791200" y="1524000"/>
            <a:ext cx="0" cy="4038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943600" y="1676400"/>
            <a:ext cx="0" cy="4038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96000" y="1828800"/>
            <a:ext cx="0" cy="4038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38400" y="3500498"/>
            <a:ext cx="327660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শেফালী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রানী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গিয়াস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</a:t>
            </a: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,লালমনিরহাট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05601" y="3481044"/>
            <a:ext cx="32766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সাধারন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1৩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1০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ইং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818" y="30881"/>
            <a:ext cx="967161" cy="9671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51"/>
          <a:stretch/>
        </p:blipFill>
        <p:spPr>
          <a:xfrm>
            <a:off x="2342729" y="708338"/>
            <a:ext cx="2703252" cy="2575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420" y="813921"/>
            <a:ext cx="2252738" cy="2654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402378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69" y="659449"/>
            <a:ext cx="10781070" cy="54906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15897" y="4094771"/>
            <a:ext cx="5914103" cy="156966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bn-IN" sz="9600" b="1" smtClean="0">
                <a:ln w="38100">
                  <a:solidFill>
                    <a:schemeClr val="accent2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ধন্যবাদ</a:t>
            </a:r>
            <a:endParaRPr lang="en-US" sz="9600" b="1">
              <a:ln w="38100">
                <a:solidFill>
                  <a:schemeClr val="accent2"/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28155" y="2389100"/>
            <a:ext cx="2875936" cy="1015663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r>
              <a:rPr lang="bn-IN" sz="6000" b="1" smtClean="0">
                <a:ln w="13462">
                  <a:solidFill>
                    <a:schemeClr val="bg1"/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6000" b="1">
              <a:ln w="13462">
                <a:solidFill>
                  <a:schemeClr val="bg1"/>
                </a:solidFill>
                <a:prstDash val="solid"/>
              </a:ln>
              <a:blipFill>
                <a:blip r:embed="rId4"/>
                <a:tile tx="0" ty="0" sx="100000" sy="100000" flip="none" algn="tl"/>
              </a:blip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844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235" y="1165122"/>
            <a:ext cx="9392231" cy="44097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2005781"/>
            <a:ext cx="5825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 দেখি এবং বলার চেষ্টা করি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102153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4434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686" y="419726"/>
            <a:ext cx="11197652" cy="60110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446" y="1594204"/>
            <a:ext cx="3575154" cy="20205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513" y="1594204"/>
            <a:ext cx="3635114" cy="20205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446" y="3847261"/>
            <a:ext cx="3575154" cy="19839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513" y="3847261"/>
            <a:ext cx="3635114" cy="19839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2787444" y="539730"/>
            <a:ext cx="6622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smtClean="0">
                <a:latin typeface="NikoshBAN" panose="02000000000000000000" pitchFamily="2" charset="0"/>
                <a:cs typeface="NikoshBAN" panose="02000000000000000000" pitchFamily="2" charset="0"/>
              </a:rPr>
              <a:t>           নিচের ছবিগুলো লক্ষ্য কর 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29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993" y="714085"/>
            <a:ext cx="8048687" cy="55218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5352" y="1268361"/>
            <a:ext cx="5161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smtClean="0">
                <a:latin typeface="NikoshBAN" panose="02000000000000000000" pitchFamily="2" charset="0"/>
                <a:cs typeface="NikoshBAN" panose="02000000000000000000" pitchFamily="2" charset="0"/>
              </a:rPr>
              <a:t>     আজকের পাঠ</a:t>
            </a:r>
            <a:endParaRPr lang="en-US" sz="5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8041" y="2284302"/>
            <a:ext cx="7372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“রক্তের উপাদান ও এদের কাজ”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773" y="3169144"/>
            <a:ext cx="2143125" cy="125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5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4676" y="419680"/>
            <a:ext cx="11227632" cy="59997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3995119" y="573605"/>
            <a:ext cx="2949678" cy="135685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44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8577" y="2152962"/>
            <a:ext cx="445401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শিক্ষার্থীরা---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8577" y="3052916"/>
            <a:ext cx="445401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রক্ত কী তা বলতে পারবে ।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8577" y="3882537"/>
            <a:ext cx="881687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রক্তের উপাদান এবং এদের কাজসমূহ সমূহ ব্যাখ্যা করতে পারবে ।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8577" y="4712158"/>
            <a:ext cx="697598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বিভিন্ন প্রকার রক্ত কনিকা সম্পর্কে বলতে পারবে ।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84" y="5526896"/>
            <a:ext cx="11002297" cy="89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2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685" y="449705"/>
            <a:ext cx="11197653" cy="59029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254" y="2713518"/>
            <a:ext cx="3872776" cy="3129203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3656512" y="1064302"/>
            <a:ext cx="1530085" cy="1188845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Left Arrow Callout 5"/>
          <p:cNvSpPr/>
          <p:nvPr/>
        </p:nvSpPr>
        <p:spPr>
          <a:xfrm>
            <a:off x="6291030" y="2975696"/>
            <a:ext cx="3987383" cy="2604846"/>
          </a:xfrm>
          <a:prstGeom prst="leftArrow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প্রাণীদেহে রক্ত এক ধরনের লাল বর্ণের অস্বচ্ছ, আন্তঃকোষীয় লবনাক্ত ও ক্ষারধর্মী তরল যোজক টিস্যু ।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28" y="5668003"/>
            <a:ext cx="10428077" cy="62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044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77" y="678427"/>
            <a:ext cx="10854813" cy="54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64760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40" y="1917291"/>
            <a:ext cx="2592008" cy="15358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40" y="3893573"/>
            <a:ext cx="2592008" cy="1607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/>
          <p:cNvSpPr/>
          <p:nvPr/>
        </p:nvSpPr>
        <p:spPr>
          <a:xfrm>
            <a:off x="3878828" y="1917291"/>
            <a:ext cx="7521677" cy="40853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14800" y="2581230"/>
            <a:ext cx="7492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smtClean="0">
                <a:latin typeface="NikoshBAN" panose="02000000000000000000" pitchFamily="2" charset="0"/>
                <a:cs typeface="NikoshBAN" panose="02000000000000000000" pitchFamily="2" charset="0"/>
              </a:rPr>
              <a:t>.১। রক্তকনিকাসহ রক্তরসে দ্রবীভূত খাদ্যসার দেহের বেভিন্ন অংশে বাহিত হয় ।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1" y="3100481"/>
            <a:ext cx="7492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smtClean="0">
                <a:latin typeface="NikoshBAN" panose="02000000000000000000" pitchFamily="2" charset="0"/>
                <a:cs typeface="NikoshBAN" panose="02000000000000000000" pitchFamily="2" charset="0"/>
              </a:rPr>
              <a:t>২। টিস্যু থেকে বর্জ্র পদার্থ নির্গত করে রেচনের জন্য বৃক্কে পরিবহন করে ।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2" y="3619159"/>
            <a:ext cx="7492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400" smtClean="0">
                <a:latin typeface="NikoshBAN" panose="02000000000000000000" pitchFamily="2" charset="0"/>
                <a:cs typeface="NikoshBAN" panose="02000000000000000000" pitchFamily="2" charset="0"/>
              </a:rPr>
              <a:t>। শ্বসনের ফলে কোষে সৃষ্ট কার্বনডাইঅক্সাইডকে বাইকার্বনেট হিসাবে ফুসফুসে  পরিবহন করে ।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2" y="4505126"/>
            <a:ext cx="7492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smtClean="0">
                <a:latin typeface="NikoshBAN" panose="02000000000000000000" pitchFamily="2" charset="0"/>
                <a:cs typeface="NikoshBAN" panose="02000000000000000000" pitchFamily="2" charset="0"/>
              </a:rPr>
              <a:t>৪। রক্ত জমাট বাঁধায় প্রয়োজনীয় উপাদানগুলো পরিবহন করে ।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2" y="5023804"/>
            <a:ext cx="7492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2400" smtClean="0">
                <a:latin typeface="NikoshBAN" panose="02000000000000000000" pitchFamily="2" charset="0"/>
                <a:cs typeface="NikoshBAN" panose="02000000000000000000" pitchFamily="2" charset="0"/>
              </a:rPr>
              <a:t>। রক্তের অম্ল-ক্ষারের ভারসাম্য রক্ষা করে ।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42503" y="961927"/>
            <a:ext cx="261046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smtClean="0">
                <a:latin typeface="NikoshBAN" panose="02000000000000000000" pitchFamily="2" charset="0"/>
                <a:cs typeface="NikoshBAN" panose="02000000000000000000" pitchFamily="2" charset="0"/>
              </a:rPr>
              <a:t>  রক্তরসের কাজ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16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</TotalTime>
  <Words>351</Words>
  <Application>Microsoft Office PowerPoint</Application>
  <PresentationFormat>Widescreen</PresentationFormat>
  <Paragraphs>57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85</cp:revision>
  <dcterms:created xsi:type="dcterms:W3CDTF">2017-11-03T03:49:22Z</dcterms:created>
  <dcterms:modified xsi:type="dcterms:W3CDTF">2020-10-13T07:36:34Z</dcterms:modified>
</cp:coreProperties>
</file>