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72" r:id="rId3"/>
    <p:sldId id="271" r:id="rId4"/>
    <p:sldId id="256" r:id="rId5"/>
    <p:sldId id="266" r:id="rId6"/>
    <p:sldId id="258" r:id="rId7"/>
    <p:sldId id="259" r:id="rId8"/>
    <p:sldId id="260" r:id="rId9"/>
    <p:sldId id="274" r:id="rId10"/>
    <p:sldId id="273" r:id="rId11"/>
    <p:sldId id="262" r:id="rId12"/>
    <p:sldId id="263" r:id="rId13"/>
    <p:sldId id="264" r:id="rId14"/>
    <p:sldId id="261" r:id="rId15"/>
    <p:sldId id="267" r:id="rId16"/>
    <p:sldId id="265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4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601C-800F-4A0C-A339-5A3919DED65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AAAB-C943-4326-A7F2-5B03D31DC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7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601C-800F-4A0C-A339-5A3919DED65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AAAB-C943-4326-A7F2-5B03D31DC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3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601C-800F-4A0C-A339-5A3919DED65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AAAB-C943-4326-A7F2-5B03D31DC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9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601C-800F-4A0C-A339-5A3919DED65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AAAB-C943-4326-A7F2-5B03D31DC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2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601C-800F-4A0C-A339-5A3919DED65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AAAB-C943-4326-A7F2-5B03D31DC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1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601C-800F-4A0C-A339-5A3919DED65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AAAB-C943-4326-A7F2-5B03D31DC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1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601C-800F-4A0C-A339-5A3919DED65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AAAB-C943-4326-A7F2-5B03D31DC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5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601C-800F-4A0C-A339-5A3919DED65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AAAB-C943-4326-A7F2-5B03D31DC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8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601C-800F-4A0C-A339-5A3919DED65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AAAB-C943-4326-A7F2-5B03D31DC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4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601C-800F-4A0C-A339-5A3919DED65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AAAB-C943-4326-A7F2-5B03D31DC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95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601C-800F-4A0C-A339-5A3919DED65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AAAB-C943-4326-A7F2-5B03D31DC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92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7601C-800F-4A0C-A339-5A3919DED65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EAAAB-C943-4326-A7F2-5B03D31DC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60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6000">
              <a:schemeClr val="accent3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  <a14:imgEffect>
                      <a14:brightnessContrast bright="3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0" y="0"/>
            <a:ext cx="12192000" cy="685800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  <a:softEdge rad="635000"/>
          </a:effectLst>
        </p:spPr>
      </p:pic>
      <p:sp>
        <p:nvSpPr>
          <p:cNvPr id="5" name="Title 1"/>
          <p:cNvSpPr txBox="1">
            <a:spLocks noGrp="1"/>
          </p:cNvSpPr>
          <p:nvPr>
            <p:ph type="ctrTitle"/>
          </p:nvPr>
        </p:nvSpPr>
        <p:spPr>
          <a:xfrm rot="20725351">
            <a:off x="223386" y="1465218"/>
            <a:ext cx="11653285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isometricOffAxis2Left"/>
              <a:lightRig rig="threePt" dir="t"/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IN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স্বাগতম</a:t>
            </a:r>
            <a:endParaRPr lang="en-US" sz="9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88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40" y="52755"/>
            <a:ext cx="12045462" cy="1325563"/>
          </a:xfr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রাইডার ধ্রুবক নির্ণয় পদ্ধতিঃ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0340" y="1447905"/>
                <a:ext cx="12045462" cy="5410095"/>
              </a:xfr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rmAutofit fontScale="32500" lnSpcReduction="20000"/>
              </a:bodyPr>
              <a:lstStyle/>
              <a:p>
                <a:pPr marL="0" indent="0">
                  <a:buNone/>
                </a:pPr>
                <a:r>
                  <a:rPr lang="bn-IN" sz="7200" dirty="0" smtClean="0">
                    <a:solidFill>
                      <a:srgbClr val="C00000"/>
                    </a:solidFill>
                  </a:rPr>
                  <a:t>   </a:t>
                </a:r>
              </a:p>
              <a:p>
                <a:pPr marL="0" indent="0">
                  <a:buNone/>
                </a:pPr>
                <a:r>
                  <a:rPr lang="bn-IN" sz="19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রাইডার </a:t>
                </a:r>
                <a:r>
                  <a:rPr lang="bn-IN" sz="19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ধ্রুবক = </a:t>
                </a:r>
                <a:endParaRPr lang="bn-IN" sz="19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endParaRPr lang="bn-IN" sz="19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1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রাইডারের</m:t>
                          </m:r>
                          <m:r>
                            <a:rPr lang="bn-IN" sz="1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bn-IN" sz="1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গ্রাম</m:t>
                          </m:r>
                          <m:r>
                            <a:rPr lang="bn-IN" sz="1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bn-IN" sz="1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এককে</m:t>
                          </m:r>
                          <m:r>
                            <a:rPr lang="bn-IN" sz="1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bn-IN" sz="1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ভর</m:t>
                          </m:r>
                        </m:num>
                        <m:den>
                          <m:r>
                            <a:rPr lang="bn-IN" sz="1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বীম</m:t>
                          </m:r>
                          <m:r>
                            <a:rPr lang="bn-IN" sz="1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bn-IN" sz="1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স্কেলে</m:t>
                          </m:r>
                          <m:r>
                            <a:rPr lang="bn-IN" sz="1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bn-IN" sz="1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রাইডারের</m:t>
                          </m:r>
                          <m:r>
                            <a:rPr lang="bn-IN" sz="1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bn-IN" sz="1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অতিক্রান্ত</m:t>
                          </m:r>
                          <m:r>
                            <a:rPr lang="bn-IN" sz="1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bn-IN" sz="1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ক্ষুদ্রতম</m:t>
                          </m:r>
                          <m:r>
                            <a:rPr lang="bn-IN" sz="1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bn-IN" sz="1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ভাগের</m:t>
                          </m:r>
                          <m:r>
                            <a:rPr lang="bn-IN" sz="11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bn-IN" sz="11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সংখ্যা</m:t>
                          </m:r>
                        </m:den>
                      </m:f>
                    </m:oMath>
                  </m:oMathPara>
                </a14:m>
                <a:endParaRPr lang="bn-IN" sz="1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endParaRPr lang="en-US" sz="1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bn-IN" sz="19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তবে সাবটোরিয়াস ব্যালেন্সে ৫০ টি(০ – ৫০) ক্ষুদ্রতম ভাগ থাকে</a:t>
                </a:r>
                <a:r>
                  <a:rPr lang="bn-IN" sz="19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19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340" y="1447905"/>
                <a:ext cx="12045462" cy="5410095"/>
              </a:xfrm>
              <a:blipFill rotWithShape="0">
                <a:blip r:embed="rId2"/>
                <a:stretch>
                  <a:fillRect l="-3187" t="-2815" r="-1315" b="-4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635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12" y="66951"/>
            <a:ext cx="12026348" cy="1325563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</a:t>
            </a: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ডিজিটাল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ব্যালেন্স</a:t>
            </a: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33" y="1472026"/>
            <a:ext cx="8766313" cy="5266703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ব্যালেন্সের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১০০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মাপা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ব্যালান্সই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যথেষ্ট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1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217" y="2166729"/>
            <a:ext cx="3081131" cy="266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34" y="66949"/>
            <a:ext cx="12006470" cy="1325563"/>
          </a:xfr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</a:t>
            </a: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ডিজিটাল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ব্যালেন্স</a:t>
            </a: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565" y="1862346"/>
            <a:ext cx="2524539" cy="2875522"/>
          </a:xfrm>
        </p:spPr>
      </p:pic>
      <p:sp>
        <p:nvSpPr>
          <p:cNvPr id="5" name="TextBox 4"/>
          <p:cNvSpPr txBox="1"/>
          <p:nvPr/>
        </p:nvSpPr>
        <p:spPr>
          <a:xfrm>
            <a:off x="0" y="1862345"/>
            <a:ext cx="95415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মিলিগ্রাম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ডিজিট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ব্যালেন্স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ব্যালেন্সের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মাপা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73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ব্যালেন্সে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3"/>
            <a:ext cx="12192000" cy="5532437"/>
          </a:xfrm>
          <a:solidFill>
            <a:schemeClr val="accent5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নেবার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পরিমাপের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বীকার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ওযাচ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গ্লাস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পাত্রে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ব্যালেন্সের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লেবেল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কোনক্রমেই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কাচের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0330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12" y="39756"/>
            <a:ext cx="12026348" cy="1233488"/>
          </a:xfr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0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60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6000" dirty="0">
              <a:ln w="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12" y="1273244"/>
            <a:ext cx="12046226" cy="5584756"/>
          </a:xfr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পল-বুঙ্গি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ব্যালেন্সের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পাল্লায়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২০০,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৫০,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২০,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৫০০,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২০০, ১০০, ২০, ১০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মিলিগ্রাম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বাটখারা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এসময়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আরোহীকে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তুলাদন্ডের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দাগের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দাগে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 বের কর। [ ধরে নাও, বীমের শূন্য (০) দাগের অবস্থান বাম প্রান্তে এবং রাইডারের ভর ১০ মিলিগ্রাম। ]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01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757"/>
            <a:ext cx="12192000" cy="1371600"/>
          </a:xfr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12" y="1550503"/>
            <a:ext cx="12006470" cy="524786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ব্যালেন্স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ব্যালেন্স কত প্রকার ও কী কী?</a:t>
            </a:r>
          </a:p>
          <a:p>
            <a:pPr marL="0" indent="0">
              <a:buNone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রাইডার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রাইডার ধ্রুবক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পল-বুঙ্গী ব্যালেন্সে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রাইডার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ধ্রুবকের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পল-বুঙ্গি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ব্যালেন্স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ব্যালেন্সের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সুবিধাজনক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39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8" y="59634"/>
            <a:ext cx="12132366" cy="1325563"/>
          </a:xfr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34" y="1385197"/>
            <a:ext cx="12072732" cy="5472803"/>
          </a:xfr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নির্ধারনে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পল-বুঙ্গি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ব্যালেন্স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ব্যালেন্সের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তুলনামুলক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7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12192000" cy="6819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 rot="20125278">
            <a:off x="73313" y="2540174"/>
            <a:ext cx="11397254" cy="13115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8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সবাইকে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8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9646">
                <a:tint val="50000"/>
                <a:satMod val="300000"/>
              </a:srgbClr>
            </a:gs>
            <a:gs pos="35000">
              <a:srgbClr val="F79646">
                <a:tint val="37000"/>
                <a:satMod val="300000"/>
              </a:srgbClr>
            </a:gs>
            <a:gs pos="100000">
              <a:srgbClr val="F79646">
                <a:tint val="15000"/>
                <a:satMod val="350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335"/>
            <a:ext cx="12192000" cy="1055079"/>
          </a:xfrm>
          <a:solidFill>
            <a:schemeClr val="accent5">
              <a:lumMod val="40000"/>
              <a:lumOff val="60000"/>
            </a:schemeClr>
          </a:solidFill>
          <a:effectLst>
            <a:outerShdw blurRad="50800" dist="50800" dir="5400000" algn="ctr" rotWithShape="0">
              <a:schemeClr val="accent4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পরিচিতিঃ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170" y="1320374"/>
            <a:ext cx="8036168" cy="5537625"/>
          </a:xfrm>
        </p:spPr>
        <p:txBody>
          <a:bodyPr>
            <a:noAutofit/>
          </a:bodyPr>
          <a:lstStyle/>
          <a:p>
            <a:r>
              <a:rPr lang="bn-IN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রফিকুল আলম সরকার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প্রভাষক, রসায়ন বিভাগ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নাগেশ্বরী মহিলা কলেজ,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কুড়িগ্রাম।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rafiqulalam.nmc@gmail.com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897" y="1227339"/>
            <a:ext cx="3593123" cy="41541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35170"/>
            <a:ext cx="12192000" cy="16254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755270"/>
            <a:ext cx="12192000" cy="4962053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glow rad="139700">
              <a:srgbClr val="C0504D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IN" sz="4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শ্রেনিঃ একাদশ</a:t>
            </a:r>
            <a:endParaRPr kumimoji="0" lang="bn-IN" sz="4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রসায়ন</a:t>
            </a:r>
            <a:r>
              <a:rPr lang="bn-IN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পত্র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প্রথম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: </a:t>
            </a:r>
            <a:r>
              <a:rPr kumimoji="0" lang="bn-IN" sz="4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১ম</a:t>
            </a:r>
            <a:r>
              <a:rPr kumimoji="0" lang="bn-IN" sz="4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IN" sz="4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(ল্যাবরেটরি</a:t>
            </a:r>
            <a:r>
              <a:rPr kumimoji="0" lang="bn-IN" sz="4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নিরাপত্তা</a:t>
            </a:r>
            <a:r>
              <a:rPr kumimoji="0" lang="bn-IN" sz="4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)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4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পাঠ শিরোনামঃ যন্ত্রপাতির পরিচয়</a:t>
            </a:r>
          </a:p>
          <a:p>
            <a:pPr marL="0" indent="0" algn="ctr">
              <a:buNone/>
              <a:defRPr/>
            </a:pPr>
            <a:r>
              <a:rPr lang="bn-IN" sz="4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 পাঠঃ </a:t>
            </a:r>
            <a:r>
              <a:rPr lang="bn-IN" sz="4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রাসায়নিক নিক্তি</a:t>
            </a:r>
            <a:endParaRPr lang="en-US" sz="4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89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9646">
                <a:tint val="50000"/>
                <a:satMod val="300000"/>
              </a:srgbClr>
            </a:gs>
            <a:gs pos="35000">
              <a:srgbClr val="F79646">
                <a:tint val="37000"/>
                <a:satMod val="300000"/>
              </a:srgbClr>
            </a:gs>
            <a:gs pos="100000">
              <a:srgbClr val="F79646">
                <a:tint val="15000"/>
                <a:satMod val="350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925" y="72957"/>
            <a:ext cx="12010292" cy="101242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bn-IN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পূর্বজ্ঞ্যান যাচাইঃ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62" y="1248825"/>
            <a:ext cx="3316833" cy="3536548"/>
          </a:xfrm>
          <a:prstGeom prst="rect">
            <a:avLst/>
          </a:prstGeom>
          <a:effectLst>
            <a:innerShdw blurRad="63500" dist="50800">
              <a:schemeClr val="accent1">
                <a:lumMod val="60000"/>
                <a:lumOff val="40000"/>
                <a:alpha val="50000"/>
              </a:schemeClr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48" y="1248825"/>
            <a:ext cx="4387471" cy="3536548"/>
          </a:xfrm>
          <a:prstGeom prst="rect">
            <a:avLst/>
          </a:prstGeom>
          <a:effectLst>
            <a:innerShdw blurRad="63500" dist="50800">
              <a:schemeClr val="accent1">
                <a:lumMod val="60000"/>
                <a:lumOff val="40000"/>
                <a:alpha val="50000"/>
              </a:schemeClr>
            </a:inn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2063" y="5159426"/>
            <a:ext cx="12010292" cy="15331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এগুলো কিসের চিত্র?</a:t>
            </a:r>
          </a:p>
          <a:p>
            <a:pPr algn="l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রাসায়নিক নিক্তির।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65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55" y="31012"/>
            <a:ext cx="12098215" cy="1325563"/>
          </a:xfr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6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IN" sz="6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60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55" y="1403588"/>
            <a:ext cx="12098215" cy="5454412"/>
          </a:xfrm>
          <a:solidFill>
            <a:schemeClr val="accent4">
              <a:lumMod val="20000"/>
              <a:lumOff val="80000"/>
            </a:schemeClr>
          </a:solidFill>
          <a:effectLst>
            <a:outerShdw blurRad="50800" dist="50800" dir="5400000" algn="ctr" rotWithShape="0">
              <a:schemeClr val="accent4">
                <a:lumMod val="20000"/>
                <a:lumOff val="80000"/>
              </a:scheme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bn-IN" sz="4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রাসায়নিক নিক্তি কী তা বলতে পারবে।</a:t>
            </a:r>
            <a:endParaRPr lang="bn-IN" sz="48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4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8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পল-বুঙ্গি</a:t>
            </a:r>
            <a:r>
              <a:rPr lang="en-US" sz="4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ব্যালেন্সে</a:t>
            </a:r>
            <a:r>
              <a:rPr lang="bn-IN" sz="4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4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4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মাপতে</a:t>
            </a:r>
            <a:r>
              <a:rPr lang="en-US" sz="4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bn-IN" sz="4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8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4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ব্যালেন্সের</a:t>
            </a:r>
            <a:r>
              <a:rPr lang="en-US" sz="4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bn-IN" sz="4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8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পলবুঙ্গি</a:t>
            </a:r>
            <a:r>
              <a:rPr lang="en-US" sz="4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ব্যালেন্স</a:t>
            </a:r>
            <a:r>
              <a:rPr lang="en-US" sz="4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4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ব্যলেন্সের</a:t>
            </a:r>
            <a:r>
              <a:rPr lang="en-US" sz="4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4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83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5" y="32980"/>
            <a:ext cx="12192000" cy="821414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পল-বুঙ্গি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ব্যালেন্সের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গঠনঃ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" y="931982"/>
            <a:ext cx="8250653" cy="582050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187761" y="2360714"/>
            <a:ext cx="7848567" cy="3257527"/>
            <a:chOff x="4187761" y="2360714"/>
            <a:chExt cx="7848567" cy="3257527"/>
          </a:xfrm>
        </p:grpSpPr>
        <p:grpSp>
          <p:nvGrpSpPr>
            <p:cNvPr id="16" name="Group 15"/>
            <p:cNvGrpSpPr/>
            <p:nvPr/>
          </p:nvGrpSpPr>
          <p:grpSpPr>
            <a:xfrm>
              <a:off x="4996915" y="2360714"/>
              <a:ext cx="7024424" cy="674974"/>
              <a:chOff x="4996915" y="2465644"/>
              <a:chExt cx="7024424" cy="674974"/>
            </a:xfrm>
            <a:solidFill>
              <a:schemeClr val="accent4">
                <a:lumMod val="20000"/>
                <a:lumOff val="80000"/>
              </a:schemeClr>
            </a:solidFill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5049670" y="2893325"/>
                <a:ext cx="0" cy="247293"/>
              </a:xfrm>
              <a:prstGeom prst="straightConnector1">
                <a:avLst/>
              </a:prstGeom>
              <a:grpFill/>
              <a:ln w="28575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" name="Group 2"/>
              <p:cNvGrpSpPr/>
              <p:nvPr/>
            </p:nvGrpSpPr>
            <p:grpSpPr>
              <a:xfrm>
                <a:off x="4996915" y="2465644"/>
                <a:ext cx="7024424" cy="584775"/>
                <a:chOff x="4996915" y="2465644"/>
                <a:chExt cx="7024424" cy="584775"/>
              </a:xfrm>
              <a:grpFill/>
            </p:grpSpPr>
            <p:cxnSp>
              <p:nvCxnSpPr>
                <p:cNvPr id="11" name="Straight Arrow Connector 10"/>
                <p:cNvCxnSpPr/>
                <p:nvPr/>
              </p:nvCxnSpPr>
              <p:spPr>
                <a:xfrm>
                  <a:off x="4996915" y="2878335"/>
                  <a:ext cx="3548419" cy="0"/>
                </a:xfrm>
                <a:prstGeom prst="straightConnector1">
                  <a:avLst/>
                </a:prstGeom>
                <a:grpFill/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7" name="TextBox 16"/>
                <p:cNvSpPr txBox="1"/>
                <p:nvPr/>
              </p:nvSpPr>
              <p:spPr>
                <a:xfrm>
                  <a:off x="8529812" y="2465644"/>
                  <a:ext cx="3491527" cy="58477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রাইডার</a:t>
                  </a:r>
                  <a:r>
                    <a:rPr lang="bn-IN" sz="32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চলাচলের</a:t>
                  </a:r>
                  <a:r>
                    <a:rPr lang="en-US" sz="32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IN" sz="32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দন্ড</a:t>
                  </a:r>
                  <a:endParaRPr lang="en-US" sz="32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grpSp>
          <p:nvGrpSpPr>
            <p:cNvPr id="4" name="Group 3"/>
            <p:cNvGrpSpPr/>
            <p:nvPr/>
          </p:nvGrpSpPr>
          <p:grpSpPr>
            <a:xfrm>
              <a:off x="4996916" y="2815956"/>
              <a:ext cx="7024423" cy="584775"/>
              <a:chOff x="4996916" y="2920886"/>
              <a:chExt cx="7024423" cy="584775"/>
            </a:xfrm>
            <a:solidFill>
              <a:schemeClr val="accent4">
                <a:lumMod val="20000"/>
                <a:lumOff val="80000"/>
              </a:schemeClr>
            </a:solidFill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4996916" y="3101350"/>
                <a:ext cx="3548419" cy="0"/>
              </a:xfrm>
              <a:prstGeom prst="straightConnector1">
                <a:avLst/>
              </a:prstGeom>
              <a:grpFill/>
              <a:ln w="28575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8572024" y="2920886"/>
                <a:ext cx="3449315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তুলাদন্ড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(Beam)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187761" y="3339817"/>
              <a:ext cx="7833578" cy="584775"/>
              <a:chOff x="4187761" y="3444747"/>
              <a:chExt cx="7833578" cy="584775"/>
            </a:xfrm>
            <a:solidFill>
              <a:schemeClr val="accent4">
                <a:lumMod val="20000"/>
                <a:lumOff val="80000"/>
              </a:schemeClr>
            </a:solidFill>
          </p:grpSpPr>
          <p:cxnSp>
            <p:nvCxnSpPr>
              <p:cNvPr id="8" name="Straight Arrow Connector 7"/>
              <p:cNvCxnSpPr/>
              <p:nvPr/>
            </p:nvCxnSpPr>
            <p:spPr>
              <a:xfrm flipV="1">
                <a:off x="4187761" y="3707627"/>
                <a:ext cx="4339989" cy="54592"/>
              </a:xfrm>
              <a:prstGeom prst="straightConnector1">
                <a:avLst/>
              </a:prstGeom>
              <a:grpFill/>
              <a:ln w="28575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8594126" y="3444747"/>
                <a:ext cx="3427213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স্তম্ভ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(Pillar)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049669" y="4515857"/>
              <a:ext cx="6986659" cy="584775"/>
              <a:chOff x="4996915" y="4620787"/>
              <a:chExt cx="7039414" cy="584775"/>
            </a:xfrm>
            <a:solidFill>
              <a:schemeClr val="accent4">
                <a:lumMod val="20000"/>
                <a:lumOff val="80000"/>
              </a:schemeClr>
            </a:solidFill>
          </p:grpSpPr>
          <p:cxnSp>
            <p:nvCxnSpPr>
              <p:cNvPr id="15" name="Straight Arrow Connector 14"/>
              <p:cNvCxnSpPr/>
              <p:nvPr/>
            </p:nvCxnSpPr>
            <p:spPr>
              <a:xfrm flipV="1">
                <a:off x="4996915" y="4834978"/>
                <a:ext cx="3548419" cy="54592"/>
              </a:xfrm>
              <a:prstGeom prst="straightConnector1">
                <a:avLst/>
              </a:prstGeom>
              <a:grpFill/>
              <a:ln w="28575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8611797" y="4620787"/>
                <a:ext cx="3424532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কাচের দেয়াল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406743" y="5033466"/>
              <a:ext cx="5599606" cy="584775"/>
              <a:chOff x="6406743" y="5120811"/>
              <a:chExt cx="5599606" cy="584775"/>
            </a:xfrm>
            <a:solidFill>
              <a:schemeClr val="accent4">
                <a:lumMod val="20000"/>
                <a:lumOff val="80000"/>
              </a:schemeClr>
            </a:solidFill>
          </p:grpSpPr>
          <p:cxnSp>
            <p:nvCxnSpPr>
              <p:cNvPr id="21" name="Straight Arrow Connector 20"/>
              <p:cNvCxnSpPr/>
              <p:nvPr/>
            </p:nvCxnSpPr>
            <p:spPr>
              <a:xfrm flipV="1">
                <a:off x="6406743" y="5266200"/>
                <a:ext cx="2173761" cy="27296"/>
              </a:xfrm>
              <a:prstGeom prst="straightConnector1">
                <a:avLst/>
              </a:prstGeom>
              <a:grpFill/>
              <a:ln w="28575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8635152" y="5120811"/>
                <a:ext cx="3371197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লেবেলিং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স্ক্রু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246559" y="3931082"/>
              <a:ext cx="6774780" cy="584775"/>
              <a:chOff x="5246559" y="3931082"/>
              <a:chExt cx="6774780" cy="58477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8613051" y="3931082"/>
                <a:ext cx="3408288" cy="58477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পাল্লা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(Pan)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 flipV="1">
                <a:off x="5246559" y="4364281"/>
                <a:ext cx="3301275" cy="53839"/>
              </a:xfrm>
              <a:prstGeom prst="straightConnector1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7536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7" y="70340"/>
            <a:ext cx="12068908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err="1" smtClean="0"/>
              <a:t>পল-বুঙ্গি</a:t>
            </a:r>
            <a:r>
              <a:rPr lang="en-US" dirty="0" smtClean="0"/>
              <a:t> </a:t>
            </a:r>
            <a:r>
              <a:rPr lang="en-US" dirty="0" err="1" smtClean="0"/>
              <a:t>ব্যালেন্সে</a:t>
            </a:r>
            <a:r>
              <a:rPr lang="bn-IN" dirty="0" smtClean="0"/>
              <a:t>র</a:t>
            </a:r>
            <a:r>
              <a:rPr lang="en-US" dirty="0" smtClean="0"/>
              <a:t>  </a:t>
            </a:r>
            <a:r>
              <a:rPr lang="en-US" dirty="0" err="1" smtClean="0"/>
              <a:t>বাটখারা</a:t>
            </a:r>
            <a:r>
              <a:rPr lang="bn-IN" dirty="0" smtClean="0"/>
              <a:t>সমূহঃ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1477106"/>
            <a:ext cx="12068908" cy="531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5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016"/>
            <a:ext cx="12192000" cy="1059228"/>
          </a:xfr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পল-বুঙ্গি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ব্যালেন্সে</a:t>
            </a: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রাইডার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আরোহীঃ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55" y="1157395"/>
            <a:ext cx="8915400" cy="5612683"/>
          </a:xfrm>
          <a:gradFill>
            <a:gsLst>
              <a:gs pos="100000">
                <a:schemeClr val="accent2">
                  <a:lumMod val="60000"/>
                  <a:lumOff val="40000"/>
                </a:schemeClr>
              </a:gs>
              <a:gs pos="10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“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প্লাটিনাম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গোল্ড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ধাতুর তৈরি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বাঁকানো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ধাতব শলাকার সাহায্যে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নিক্তির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বীম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তুলাদন্ডস্থ স্ক্লেলের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সঞ্চালন করা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রাইডার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ইহা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৫মি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240301"/>
              </p:ext>
            </p:extLst>
          </p:nvPr>
        </p:nvGraphicFramePr>
        <p:xfrm>
          <a:off x="9297813" y="1157395"/>
          <a:ext cx="2789257" cy="2738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Flash Document" r:id="rId3" imgW="520200" imgH="893520" progId="">
                  <p:embed/>
                </p:oleObj>
              </mc:Choice>
              <mc:Fallback>
                <p:oleObj name="Flash Document" r:id="rId3" imgW="520200" imgH="89352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7813" y="1157395"/>
                        <a:ext cx="2789257" cy="273874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084040" y="4287498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রাইডার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</a:t>
            </a:r>
          </a:p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আরোহী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31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016"/>
            <a:ext cx="12192000" cy="105922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পল-বুঙ্গি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ব্যালেন্সে</a:t>
            </a:r>
            <a:r>
              <a:rPr lang="bn-IN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রাইডার</a:t>
            </a:r>
            <a:r>
              <a:rPr lang="bn-IN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ধ্রুবকঃ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55" y="1157395"/>
            <a:ext cx="12139245" cy="5612683"/>
          </a:xfr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“পল-বুঙ্গি ব্যালেন্সর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তুলাদন্ড বা বীমের গায়ে দাগাংকিত </a:t>
            </a:r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স্কেলের প্রতিটি ক্ষুদ্রতম ভাগের জন্য রাইডারের ভরকে রাইডার ধ্রুবক </a:t>
            </a:r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বলে”।</a:t>
            </a:r>
            <a:endParaRPr lang="bn-IN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পল-বুঙ্গি ব্যালেন্সের তুলাদন্ডের বামদিকে ০ এবং ডানদিকে ১০ অংকিত থাকে। এক একটি প্রধান ভাগ আবার ১০ ক্ষুদ্র ক্ষুদ্র ভাগে বিভক্ত। সুতরাং এ ব্যালেন্সে মোট ১০×১০ </a:t>
            </a:r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১০০টি </a:t>
            </a:r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 ভাগ থাকে</a:t>
            </a:r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19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573</TotalTime>
  <Words>526</Words>
  <Application>Microsoft Office PowerPoint</Application>
  <PresentationFormat>Widescreen</PresentationFormat>
  <Paragraphs>64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NikoshBAN</vt:lpstr>
      <vt:lpstr>Times New Roman</vt:lpstr>
      <vt:lpstr>Vrinda</vt:lpstr>
      <vt:lpstr>Office Theme</vt:lpstr>
      <vt:lpstr>Flash Document</vt:lpstr>
      <vt:lpstr>সবাইকে স্বাগতম</vt:lpstr>
      <vt:lpstr>শিক্ষক পরিচিতিঃ</vt:lpstr>
      <vt:lpstr>PowerPoint Presentation</vt:lpstr>
      <vt:lpstr>পূর্বজ্ঞ্যান যাচাইঃ</vt:lpstr>
      <vt:lpstr>এই পাঠ শেষে শিক্ষার্থীরা...</vt:lpstr>
      <vt:lpstr>পল-বুঙ্গি ব্যালেন্সের গঠনঃ</vt:lpstr>
      <vt:lpstr>পল-বুঙ্গি ব্যালেন্সের  বাটখারাসমূহঃ</vt:lpstr>
      <vt:lpstr>পল-বুঙ্গি ব্যালেন্সের রাইডার বা আরোহীঃ</vt:lpstr>
      <vt:lpstr>পল-বুঙ্গি ব্যালেন্সের রাইডার ধ্রুবকঃ</vt:lpstr>
      <vt:lpstr>রাইডার ধ্রুবক নির্ণয় পদ্ধতিঃ</vt:lpstr>
      <vt:lpstr>২ ডিজিট ডিজিটাল ব্যালেন্সঃ</vt:lpstr>
      <vt:lpstr>৪ ডিজিট ডিজিটাল ব্যালেন্সঃ</vt:lpstr>
      <vt:lpstr>ডিজিটাল ব্যালেন্সে ওজন নেওয়ার নিয়মঃ</vt:lpstr>
      <vt:lpstr>একক কাজঃ</vt:lpstr>
      <vt:lpstr>মূল্যায়নঃ</vt:lpstr>
      <vt:lpstr>বাড়ীর কাজঃ</vt:lpstr>
      <vt:lpstr>PowerPoint Presentation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চিত্রগুলো দেখি</dc:title>
  <dc:creator>Windows User</dc:creator>
  <cp:lastModifiedBy>Md Rafiqul Alam Sarker</cp:lastModifiedBy>
  <cp:revision>102</cp:revision>
  <dcterms:created xsi:type="dcterms:W3CDTF">2017-12-16T13:28:50Z</dcterms:created>
  <dcterms:modified xsi:type="dcterms:W3CDTF">2020-10-13T10:43:42Z</dcterms:modified>
</cp:coreProperties>
</file>