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63" r:id="rId3"/>
    <p:sldId id="260" r:id="rId4"/>
    <p:sldId id="261" r:id="rId5"/>
    <p:sldId id="262" r:id="rId6"/>
    <p:sldId id="264" r:id="rId7"/>
    <p:sldId id="266" r:id="rId8"/>
    <p:sldId id="265" r:id="rId9"/>
    <p:sldId id="267" r:id="rId10"/>
    <p:sldId id="268" r:id="rId11"/>
    <p:sldId id="269" r:id="rId12"/>
    <p:sldId id="270" r:id="rId13"/>
  </p:sldIdLst>
  <p:sldSz cx="17373600" cy="8686800"/>
  <p:notesSz cx="6858000" cy="9144000"/>
  <p:defaultTextStyle>
    <a:defPPr>
      <a:defRPr lang="en-US"/>
    </a:defPPr>
    <a:lvl1pPr marL="0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33821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67642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501465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35287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169108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5002929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836751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670572" algn="l" defTabSz="1667642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2" y="-168"/>
      </p:cViewPr>
      <p:guideLst>
        <p:guide orient="horz" pos="2736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FE0C-8C0B-40CF-A314-1A4B23B9CE10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8796-CF9D-4247-B00D-F6C112D0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33821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67642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501465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35287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169108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02929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36751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70572" algn="l" defTabSz="166764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1" y="2698540"/>
            <a:ext cx="14767560" cy="1862032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4922520"/>
            <a:ext cx="12161520" cy="2219960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3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67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0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35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6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0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36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7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2026922"/>
            <a:ext cx="15636240" cy="5732886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47876"/>
            <a:ext cx="3909061" cy="7411932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47876"/>
            <a:ext cx="11437620" cy="7411932"/>
          </a:xfrm>
          <a:prstGeom prst="rect">
            <a:avLst/>
          </a:prstGeom>
        </p:spPr>
        <p:txBody>
          <a:bodyPr vert="eaVert"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2026922"/>
            <a:ext cx="15636240" cy="5732886"/>
          </a:xfrm>
          <a:prstGeom prst="rect">
            <a:avLst/>
          </a:prstGeom>
        </p:spPr>
        <p:txBody>
          <a:bodyPr lIns="166765" tIns="83383" rIns="166765" bIns="8338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5582076"/>
            <a:ext cx="14767560" cy="1725295"/>
          </a:xfrm>
          <a:prstGeom prst="rect">
            <a:avLst/>
          </a:prstGeom>
        </p:spPr>
        <p:txBody>
          <a:bodyPr lIns="166765" tIns="83383" rIns="166765" bIns="83383" anchor="t"/>
          <a:lstStyle>
            <a:lvl1pPr algn="l">
              <a:defRPr sz="7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3681837"/>
            <a:ext cx="14767560" cy="1900237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338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6764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0146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3528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6910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0292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83675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67057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026922"/>
            <a:ext cx="7673341" cy="5732886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026922"/>
            <a:ext cx="7673341" cy="5732886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1" y="1944478"/>
            <a:ext cx="7676358" cy="810366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4400" b="1"/>
            </a:lvl1pPr>
            <a:lvl2pPr marL="833821" indent="0">
              <a:buNone/>
              <a:defRPr sz="3700" b="1"/>
            </a:lvl2pPr>
            <a:lvl3pPr marL="1667642" indent="0">
              <a:buNone/>
              <a:defRPr sz="3300" b="1"/>
            </a:lvl3pPr>
            <a:lvl4pPr marL="2501465" indent="0">
              <a:buNone/>
              <a:defRPr sz="2900" b="1"/>
            </a:lvl4pPr>
            <a:lvl5pPr marL="3335287" indent="0">
              <a:buNone/>
              <a:defRPr sz="2900" b="1"/>
            </a:lvl5pPr>
            <a:lvl6pPr marL="4169108" indent="0">
              <a:buNone/>
              <a:defRPr sz="2900" b="1"/>
            </a:lvl6pPr>
            <a:lvl7pPr marL="5002929" indent="0">
              <a:buNone/>
              <a:defRPr sz="2900" b="1"/>
            </a:lvl7pPr>
            <a:lvl8pPr marL="5836751" indent="0">
              <a:buNone/>
              <a:defRPr sz="2900" b="1"/>
            </a:lvl8pPr>
            <a:lvl9pPr marL="667057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1" y="2754841"/>
            <a:ext cx="7676358" cy="5004965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50" y="1944478"/>
            <a:ext cx="7679373" cy="810366"/>
          </a:xfrm>
          <a:prstGeom prst="rect">
            <a:avLst/>
          </a:prstGeom>
        </p:spPr>
        <p:txBody>
          <a:bodyPr lIns="166765" tIns="83383" rIns="166765" bIns="83383" anchor="b"/>
          <a:lstStyle>
            <a:lvl1pPr marL="0" indent="0">
              <a:buNone/>
              <a:defRPr sz="4400" b="1"/>
            </a:lvl1pPr>
            <a:lvl2pPr marL="833821" indent="0">
              <a:buNone/>
              <a:defRPr sz="3700" b="1"/>
            </a:lvl2pPr>
            <a:lvl3pPr marL="1667642" indent="0">
              <a:buNone/>
              <a:defRPr sz="3300" b="1"/>
            </a:lvl3pPr>
            <a:lvl4pPr marL="2501465" indent="0">
              <a:buNone/>
              <a:defRPr sz="2900" b="1"/>
            </a:lvl4pPr>
            <a:lvl5pPr marL="3335287" indent="0">
              <a:buNone/>
              <a:defRPr sz="2900" b="1"/>
            </a:lvl5pPr>
            <a:lvl6pPr marL="4169108" indent="0">
              <a:buNone/>
              <a:defRPr sz="2900" b="1"/>
            </a:lvl6pPr>
            <a:lvl7pPr marL="5002929" indent="0">
              <a:buNone/>
              <a:defRPr sz="2900" b="1"/>
            </a:lvl7pPr>
            <a:lvl8pPr marL="5836751" indent="0">
              <a:buNone/>
              <a:defRPr sz="2900" b="1"/>
            </a:lvl8pPr>
            <a:lvl9pPr marL="667057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50" y="2754841"/>
            <a:ext cx="7679373" cy="5004965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47876"/>
            <a:ext cx="15636240" cy="1447801"/>
          </a:xfrm>
          <a:prstGeom prst="rect">
            <a:avLst/>
          </a:prstGeom>
        </p:spPr>
        <p:txBody>
          <a:bodyPr lIns="166765" tIns="83383" rIns="166765" bIns="8338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3" y="345864"/>
            <a:ext cx="5715795" cy="1471931"/>
          </a:xfrm>
          <a:prstGeom prst="rect">
            <a:avLst/>
          </a:prstGeom>
        </p:spPr>
        <p:txBody>
          <a:bodyPr lIns="166765" tIns="83383" rIns="166765" bIns="83383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6" y="345865"/>
            <a:ext cx="9712325" cy="7413943"/>
          </a:xfrm>
          <a:prstGeom prst="rect">
            <a:avLst/>
          </a:prstGeom>
        </p:spPr>
        <p:txBody>
          <a:bodyPr lIns="166765" tIns="83383" rIns="166765" bIns="83383"/>
          <a:lstStyle>
            <a:lvl1pPr>
              <a:defRPr sz="5900"/>
            </a:lvl1pPr>
            <a:lvl2pPr>
              <a:defRPr sz="5100"/>
            </a:lvl2pPr>
            <a:lvl3pPr>
              <a:defRPr sz="44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3" y="1817796"/>
            <a:ext cx="5715795" cy="5942013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2600"/>
            </a:lvl1pPr>
            <a:lvl2pPr marL="833821" indent="0">
              <a:buNone/>
              <a:defRPr sz="2200"/>
            </a:lvl2pPr>
            <a:lvl3pPr marL="1667642" indent="0">
              <a:buNone/>
              <a:defRPr sz="1800"/>
            </a:lvl3pPr>
            <a:lvl4pPr marL="2501465" indent="0">
              <a:buNone/>
              <a:defRPr sz="1600"/>
            </a:lvl4pPr>
            <a:lvl5pPr marL="3335287" indent="0">
              <a:buNone/>
              <a:defRPr sz="1600"/>
            </a:lvl5pPr>
            <a:lvl6pPr marL="4169108" indent="0">
              <a:buNone/>
              <a:defRPr sz="1600"/>
            </a:lvl6pPr>
            <a:lvl7pPr marL="5002929" indent="0">
              <a:buNone/>
              <a:defRPr sz="1600"/>
            </a:lvl7pPr>
            <a:lvl8pPr marL="5836751" indent="0">
              <a:buNone/>
              <a:defRPr sz="1600"/>
            </a:lvl8pPr>
            <a:lvl9pPr marL="667057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080762"/>
            <a:ext cx="10424160" cy="717868"/>
          </a:xfrm>
          <a:prstGeom prst="rect">
            <a:avLst/>
          </a:prstGeom>
        </p:spPr>
        <p:txBody>
          <a:bodyPr lIns="166765" tIns="83383" rIns="166765" bIns="83383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776182"/>
            <a:ext cx="10424160" cy="5212080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5900"/>
            </a:lvl1pPr>
            <a:lvl2pPr marL="833821" indent="0">
              <a:buNone/>
              <a:defRPr sz="5100"/>
            </a:lvl2pPr>
            <a:lvl3pPr marL="1667642" indent="0">
              <a:buNone/>
              <a:defRPr sz="4400"/>
            </a:lvl3pPr>
            <a:lvl4pPr marL="2501465" indent="0">
              <a:buNone/>
              <a:defRPr sz="3700"/>
            </a:lvl4pPr>
            <a:lvl5pPr marL="3335287" indent="0">
              <a:buNone/>
              <a:defRPr sz="3700"/>
            </a:lvl5pPr>
            <a:lvl6pPr marL="4169108" indent="0">
              <a:buNone/>
              <a:defRPr sz="3700"/>
            </a:lvl6pPr>
            <a:lvl7pPr marL="5002929" indent="0">
              <a:buNone/>
              <a:defRPr sz="3700"/>
            </a:lvl7pPr>
            <a:lvl8pPr marL="5836751" indent="0">
              <a:buNone/>
              <a:defRPr sz="3700"/>
            </a:lvl8pPr>
            <a:lvl9pPr marL="6670572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6798628"/>
            <a:ext cx="10424160" cy="1019493"/>
          </a:xfrm>
          <a:prstGeom prst="rect">
            <a:avLst/>
          </a:prstGeom>
        </p:spPr>
        <p:txBody>
          <a:bodyPr lIns="166765" tIns="83383" rIns="166765" bIns="83383"/>
          <a:lstStyle>
            <a:lvl1pPr marL="0" indent="0">
              <a:buNone/>
              <a:defRPr sz="2600"/>
            </a:lvl1pPr>
            <a:lvl2pPr marL="833821" indent="0">
              <a:buNone/>
              <a:defRPr sz="2200"/>
            </a:lvl2pPr>
            <a:lvl3pPr marL="1667642" indent="0">
              <a:buNone/>
              <a:defRPr sz="1800"/>
            </a:lvl3pPr>
            <a:lvl4pPr marL="2501465" indent="0">
              <a:buNone/>
              <a:defRPr sz="1600"/>
            </a:lvl4pPr>
            <a:lvl5pPr marL="3335287" indent="0">
              <a:buNone/>
              <a:defRPr sz="1600"/>
            </a:lvl5pPr>
            <a:lvl6pPr marL="4169108" indent="0">
              <a:buNone/>
              <a:defRPr sz="1600"/>
            </a:lvl6pPr>
            <a:lvl7pPr marL="5002929" indent="0">
              <a:buNone/>
              <a:defRPr sz="1600"/>
            </a:lvl7pPr>
            <a:lvl8pPr marL="5836751" indent="0">
              <a:buNone/>
              <a:defRPr sz="1600"/>
            </a:lvl8pPr>
            <a:lvl9pPr marL="667057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8681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35980" y="8051378"/>
            <a:ext cx="5501640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51080" y="8051378"/>
            <a:ext cx="4053841" cy="462492"/>
          </a:xfrm>
          <a:prstGeom prst="rect">
            <a:avLst/>
          </a:prstGeom>
        </p:spPr>
        <p:txBody>
          <a:bodyPr lIns="166765" tIns="83383" rIns="166765" bIns="83383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7373600" cy="8686800"/>
          </a:xfrm>
          <a:prstGeom prst="frame">
            <a:avLst>
              <a:gd name="adj1" fmla="val 2172"/>
            </a:avLst>
          </a:prstGeom>
          <a:gradFill>
            <a:gsLst>
              <a:gs pos="7000">
                <a:srgbClr val="00B0F0"/>
              </a:gs>
              <a:gs pos="0">
                <a:srgbClr val="FF0000"/>
              </a:gs>
              <a:gs pos="50000">
                <a:srgbClr val="7030A0"/>
              </a:gs>
              <a:gs pos="100000">
                <a:srgbClr val="00B0F0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67642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5366" indent="-625366" algn="l" defTabSz="1667642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54961" indent="-521138" algn="l" defTabSz="1667642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4553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2918375" indent="-416911" algn="l" defTabSz="1667642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52198" indent="-416911" algn="l" defTabSz="1667642" rtl="0" eaLnBrk="1" latinLnBrk="0" hangingPunct="1">
        <a:spcBef>
          <a:spcPct val="20000"/>
        </a:spcBef>
        <a:buFont typeface="Arial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586019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19840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253661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087483" indent="-416911" algn="l" defTabSz="166764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3821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67642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01465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35287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69108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02929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36751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70572" algn="l" defTabSz="166764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16840200" cy="822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447800" y="755809"/>
            <a:ext cx="14706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السلام عليكم ورحمة الله</a:t>
            </a:r>
            <a:endParaRPr lang="en-US" sz="13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4953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أهلا و سهلا </a:t>
            </a:r>
            <a:endParaRPr lang="en-US" sz="9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035076"/>
            <a:ext cx="11582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0400" b="1" dirty="0" smtClean="0">
                <a:solidFill>
                  <a:schemeClr val="accent3">
                    <a:lumMod val="75000"/>
                  </a:schemeClr>
                </a:solidFill>
              </a:rPr>
              <a:t>القدر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algn="r"/>
            <a:r>
              <a:rPr lang="en-US" sz="5400" b="1" dirty="0" smtClean="0">
                <a:solidFill>
                  <a:srgbClr val="002060"/>
                </a:solidFill>
              </a:rPr>
              <a:t>    </a:t>
            </a:r>
            <a:r>
              <a:rPr lang="ar-SA" sz="5400" b="1" dirty="0" smtClean="0">
                <a:solidFill>
                  <a:srgbClr val="002060"/>
                </a:solidFill>
              </a:rPr>
              <a:t> </a:t>
            </a:r>
            <a:r>
              <a:rPr lang="ar-AE" sz="5400" b="1" dirty="0" smtClean="0">
                <a:solidFill>
                  <a:srgbClr val="002060"/>
                </a:solidFill>
              </a:rPr>
              <a:t>(أ)القران ما هو ؟ 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algn="r"/>
            <a:r>
              <a:rPr lang="ar-SA" sz="5400" b="1" dirty="0" smtClean="0">
                <a:solidFill>
                  <a:srgbClr val="002060"/>
                </a:solidFill>
              </a:rPr>
              <a:t> </a:t>
            </a:r>
            <a:r>
              <a:rPr lang="ar-AE" sz="5400" b="1" dirty="0" smtClean="0">
                <a:solidFill>
                  <a:srgbClr val="002060"/>
                </a:solidFill>
              </a:rPr>
              <a:t>(</a:t>
            </a:r>
            <a:r>
              <a:rPr lang="ar-SA" sz="5400" b="1" dirty="0" smtClean="0">
                <a:solidFill>
                  <a:srgbClr val="002060"/>
                </a:solidFill>
              </a:rPr>
              <a:t>ب</a:t>
            </a:r>
            <a:r>
              <a:rPr lang="ar-AE" sz="5400" b="1" dirty="0" smtClean="0">
                <a:solidFill>
                  <a:srgbClr val="002060"/>
                </a:solidFill>
              </a:rPr>
              <a:t>)ما أطوال سورة من القران ءالكريم ؟</a:t>
            </a: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endParaRPr lang="ar-AE" sz="5400" b="1" dirty="0" smtClean="0">
              <a:solidFill>
                <a:srgbClr val="002060"/>
              </a:solidFill>
            </a:endParaRPr>
          </a:p>
          <a:p>
            <a:pPr algn="r"/>
            <a:r>
              <a:rPr lang="ar-AE" sz="5400" b="1" dirty="0" smtClean="0">
                <a:solidFill>
                  <a:srgbClr val="002060"/>
                </a:solidFill>
              </a:rPr>
              <a:t> (</a:t>
            </a:r>
            <a:r>
              <a:rPr lang="ar-SA" sz="5400" b="1" dirty="0" smtClean="0">
                <a:solidFill>
                  <a:srgbClr val="002060"/>
                </a:solidFill>
              </a:rPr>
              <a:t>د</a:t>
            </a:r>
            <a:r>
              <a:rPr lang="ar-AE" sz="5400" b="1" dirty="0" smtClean="0">
                <a:solidFill>
                  <a:srgbClr val="002060"/>
                </a:solidFill>
              </a:rPr>
              <a:t>) من أمر بجمع القران </a:t>
            </a:r>
            <a:r>
              <a:rPr lang="ar-SA" sz="5400" b="1" dirty="0" smtClean="0">
                <a:solidFill>
                  <a:srgbClr val="002060"/>
                </a:solidFill>
              </a:rPr>
              <a:t>الكريم ؟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381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 smtClean="0"/>
              <a:t>عمل البيت</a:t>
            </a:r>
            <a:endParaRPr lang="en-US" sz="9600" b="1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>
            <a:lum contrast="-40000"/>
          </a:blip>
          <a:stretch>
            <a:fillRect/>
          </a:stretch>
        </p:blipFill>
        <p:spPr>
          <a:xfrm>
            <a:off x="304800" y="2514600"/>
            <a:ext cx="8686800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images (21).jpg"/>
          <p:cNvPicPr>
            <a:picLocks noChangeAspect="1"/>
          </p:cNvPicPr>
          <p:nvPr/>
        </p:nvPicPr>
        <p:blipFill>
          <a:blip r:embed="rId3">
            <a:lum contrast="-30000"/>
          </a:blip>
          <a:stretch>
            <a:fillRect/>
          </a:stretch>
        </p:blipFill>
        <p:spPr>
          <a:xfrm>
            <a:off x="9144000" y="2514600"/>
            <a:ext cx="7924800" cy="5715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905000" y="3657600"/>
            <a:ext cx="1402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8800" b="1" dirty="0">
                <a:solidFill>
                  <a:srgbClr val="FFFF00"/>
                </a:solidFill>
              </a:rPr>
              <a:t>تلاوة القران الكريم </a:t>
            </a:r>
            <a:r>
              <a:rPr lang="ar-SA" sz="8800" b="1" dirty="0" smtClean="0">
                <a:solidFill>
                  <a:srgbClr val="FFFF00"/>
                </a:solidFill>
              </a:rPr>
              <a:t>كل يوم.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2  0.014 -0.042  0.021 -0.07  C 0.04 -0.15  0.045 -0.228  0.031 -0.24  C 0.017 -0.254  -0.01 -0.198  -0.029 -0.118  C -0.039 -0.076  -0.045 -0.036  -0.047 -0.006  C -0.05 0.018  -0.051 0.042  -0.051 0.07  C -0.051 0.16  -0.038 0.234  -0.023 0.234  C -0.008 0.234  0.005 0.16  0.005 0.07  C 0.005 0.028  0.002 -0.012  -0.003 -0.04  C -0.005 -0.064  -0.01 -0.09  -0.016 -0.116  C -0.036 -0.198  -0.063 -0.254  -0.077 -0.24  C -0.091 -0.226  -0.086 -0.15  -0.066 -0.068  C -0.058 -0.03  -0.047 0.002  -0.036 0.024  C -0.028 0.044  -0.019 0.062  -0.007 0.08  C 0.029 0.138  0.065 0.164  0.075 0.14  C 0.084 0.116  0.064 0.05  0.028 -0.006  C 0.013 -0.03  -0.003 -0.048  -0.016 -0.06  C -0.028 -0.072  -0.043 -0.082  -0.059 -0.088  C -0.103 -0.108  -0.141 -0.102  -0.144 -0.07  C -0.148 -0.04  -0.115 0  -0.071 0.02  C -0.051 0.028  -0.032 0.032  -0.017 0.03  C -0.004 0.03  0.01 0.026  0.025 0.02  C 0.069 0  0.102 -0.042  0.098 -0.072  C 0.095 -0.102  0.057 -0.11  0.013 -0.09  C -0.008 -0.08  -0.027 -0.066  -0.04 -0.05  C -0.051 -0.038  -0.062 -0.024  -0.074 -0.006  C -0.109 0.052  -0.13 0.116  -0.12 0.14  C -0.111 0.164  -0.074 0.138  -0.039 0.082  C -0.022 0.054  -0.008 0.026  0 0  Z" pathEditMode="relative" ptsTypes="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81400"/>
            <a:ext cx="16764000" cy="4724400"/>
          </a:xfrm>
          <a:prstGeom prst="rect">
            <a:avLst/>
          </a:prstGeom>
        </p:spPr>
      </p:pic>
      <p:pic>
        <p:nvPicPr>
          <p:cNvPr id="3" name="Picture 2" descr="images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4324"/>
            <a:ext cx="16687800" cy="31908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133600" y="2057400"/>
            <a:ext cx="1287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600" b="1" dirty="0" smtClean="0"/>
              <a:t>شكرا لكم </a:t>
            </a:r>
            <a:endParaRPr lang="en-US" sz="16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7 -0.00969 C 0.0169 -0.02961 0.02385 -0.05172 0.03088 -0.07968 C 0.04989 -0.15973 0.05482 -0.23776 0.04084 -0.24964 C 0.02686 -0.26371 -8.70175E-5 -0.20761 -0.0191 -0.12774 C -0.02915 -0.08571 -0.03509 -0.04569 -0.0371 -0.01572 C -0.04012 0.00822 -0.04112 0.03234 -0.04112 0.0603 C -0.04112 0.1504 -0.02815 0.22423 -0.01316 0.22423 C 0.00182 0.22423 0.01489 0.1504 0.01489 0.0603 C 0.01489 0.01827 0.01188 -0.02175 0.00685 -0.04971 C 0.00484 -0.07365 -8.70175E-5 -0.0996 -0.00613 -0.12573 C -0.02614 -0.20761 -0.05309 -0.26371 -0.06716 -0.24964 C -0.08114 -0.23575 -0.07612 -0.15973 -0.05611 -0.07767 C -0.04816 -0.03966 -0.0371 -0.00768 -0.02614 0.01425 C -0.0181 0.03435 -0.00914 0.05226 0.00283 0.07035 C 0.03883 0.12829 0.07483 0.15424 0.08488 0.1303 C 0.09384 0.10636 0.07383 0.04038 0.03783 -0.01572 C 0.02284 -0.03966 0.00685 -0.05775 -0.00613 -0.06963 C -0.0181 -0.08169 -0.03317 -0.09174 -0.04916 -0.09777 C -0.09311 -0.11769 -0.13113 -0.11166 -0.13414 -0.07968 C -0.13816 -0.04971 -0.10517 -0.00969 -0.06113 0.01023 C -0.04112 0.01827 -0.02212 0.02229 -0.00713 0.02028 C 0.00584 0.02028 0.01983 0.01626 0.0349 0.01023 C 0.07885 -0.00969 0.11184 -0.05172 0.10791 -0.08169 C 0.10489 -0.11166 0.06688 -0.1197 0.02284 -0.0996 C 0.00182 -0.08973 -0.01709 -0.07566 -0.03016 -0.05976 C -0.04112 -0.0477 -0.05218 -0.03363 -0.06415 -0.01572 C -0.09914 0.04239 -0.12016 0.10636 -0.11011 0.1303 C -0.10115 0.15424 -0.06415 0.12829 -0.02915 0.07236 C -0.01216 0.04422 0.00182 0.01626 0.00987 -0.00969 Z " pathEditMode="relative" rAng="0" ptsTypes="ffffffffffffffffffffffff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2  0.014 -0.042  0.021 -0.07  C 0.04 -0.15  0.045 -0.228  0.031 -0.24  C 0.017 -0.254  -0.01 -0.198  -0.029 -0.118  C -0.039 -0.076  -0.045 -0.036  -0.047 -0.006  C -0.05 0.018  -0.051 0.042  -0.051 0.07  C -0.051 0.16  -0.038 0.234  -0.023 0.234  C -0.008 0.234  0.005 0.16  0.005 0.07  C 0.005 0.028  0.002 -0.012  -0.003 -0.04  C -0.005 -0.064  -0.01 -0.09  -0.016 -0.116  C -0.036 -0.198  -0.063 -0.254  -0.077 -0.24  C -0.091 -0.226  -0.086 -0.15  -0.066 -0.068  C -0.058 -0.03  -0.047 0.002  -0.036 0.024  C -0.028 0.044  -0.019 0.062  -0.007 0.08  C 0.029 0.138  0.065 0.164  0.075 0.14  C 0.084 0.116  0.064 0.05  0.028 -0.006  C 0.013 -0.03  -0.003 -0.048  -0.016 -0.06  C -0.028 -0.072  -0.043 -0.082  -0.059 -0.088  C -0.103 -0.108  -0.141 -0.102  -0.144 -0.07  C -0.148 -0.04  -0.115 0  -0.071 0.02  C -0.051 0.028  -0.032 0.032  -0.017 0.03  C -0.004 0.03  0.01 0.026  0.025 0.02  C 0.069 0  0.102 -0.042  0.098 -0.072  C 0.095 -0.102  0.057 -0.11  0.013 -0.09  C -0.008 -0.08  -0.027 -0.066  -0.04 -0.05  C -0.051 -0.038  -0.062 -0.024  -0.074 -0.006  C -0.109 0.052  -0.13 0.116  -0.12 0.14  C -0.111 0.164  -0.074 0.138  -0.039 0.082  C -0.022 0.054  -0.008 0.026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1000" y="228600"/>
            <a:ext cx="9265920" cy="12911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8910" tIns="74455" rIns="148910" bIns="74455" anchor="ctr"/>
          <a:lstStyle/>
          <a:p>
            <a:pPr algn="ctr">
              <a:defRPr/>
            </a:pPr>
            <a:r>
              <a:rPr lang="ar-AE" sz="7200" b="1" dirty="0" smtClean="0"/>
              <a:t>تعريف المعلم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Mobail Photo J4  2019\Camera\20190328_135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76428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04800" y="2971800"/>
            <a:ext cx="8305800" cy="5410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মোঃ</a:t>
            </a:r>
            <a:r>
              <a:rPr lang="en-US" sz="72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72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আকবর</a:t>
            </a:r>
            <a:r>
              <a:rPr lang="en-US" sz="72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72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আলী</a:t>
            </a:r>
            <a:endParaRPr lang="ar-SA" sz="7200" b="1" dirty="0" smtClean="0">
              <a:ln cmpd="dbl">
                <a:solidFill>
                  <a:schemeClr val="tx1"/>
                </a:solidFill>
              </a:ln>
              <a:solidFill>
                <a:srgbClr val="00CC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27000" endPos="24000" dir="5400000" sy="-100000" algn="bl" rotWithShape="0"/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প্রভাষক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( </a:t>
            </a:r>
            <a:r>
              <a:rPr lang="en-US" sz="4400" b="1" dirty="0" err="1" smtClean="0">
                <a:solidFill>
                  <a:srgbClr val="7030A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আরবি</a:t>
            </a:r>
            <a:r>
              <a:rPr lang="en-US" sz="4400" b="1" dirty="0" smtClean="0">
                <a:solidFill>
                  <a:srgbClr val="7030A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)</a:t>
            </a:r>
            <a:endParaRPr lang="ar-SA" sz="4400" b="1" dirty="0" smtClean="0">
              <a:solidFill>
                <a:srgbClr val="7030A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রাজারামপুর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এহরাজারামপুর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সদর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।</a:t>
            </a:r>
            <a:endParaRPr lang="ar-SA" sz="3600" b="1" dirty="0" smtClean="0">
              <a:solidFill>
                <a:srgbClr val="C0000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ইয়া</a:t>
            </a:r>
            <a:r>
              <a:rPr lang="en-US" sz="3600" b="1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উস্</a:t>
            </a:r>
            <a:r>
              <a:rPr lang="en-US" sz="3600" b="1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সুন্নাত</a:t>
            </a:r>
            <a:r>
              <a:rPr lang="en-US" sz="3600" b="1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সিনিয়র</a:t>
            </a:r>
            <a:r>
              <a:rPr lang="en-US" sz="3600" b="1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আলিম</a:t>
            </a:r>
            <a:r>
              <a:rPr lang="en-US" sz="3600" b="1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মাদ্রাসা</a:t>
            </a:r>
            <a:endParaRPr lang="ar-SA" sz="3600" b="1" dirty="0" smtClean="0">
              <a:solidFill>
                <a:srgbClr val="FF00FF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মোবাইল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নং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: 01728161782</a:t>
            </a:r>
            <a:endParaRPr lang="en-US" sz="2800" b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763000" y="2971800"/>
            <a:ext cx="8305800" cy="5410200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محمد أكبر على</a:t>
            </a:r>
          </a:p>
          <a:p>
            <a:pPr algn="ctr"/>
            <a:r>
              <a:rPr lang="ar-SA" sz="3600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محاضر</a:t>
            </a:r>
            <a:r>
              <a:rPr lang="ar-SA" sz="4400" dirty="0" smtClean="0">
                <a:solidFill>
                  <a:srgbClr val="7030A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الاربي</a:t>
            </a:r>
          </a:p>
          <a:p>
            <a:pPr algn="ctr"/>
            <a:r>
              <a:rPr lang="ar-SA" sz="48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إحياء السنة عالم مدرسة </a:t>
            </a:r>
          </a:p>
          <a:p>
            <a:pPr algn="ctr"/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ـ سابئ نوابغنج</a:t>
            </a:r>
          </a:p>
          <a:p>
            <a:pPr algn="ctr"/>
            <a:r>
              <a:rPr lang="ar-SA" sz="4000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رقم الزوال: 01728161782</a:t>
            </a:r>
            <a:endParaRPr lang="en-US" sz="4000" dirty="0" smtClean="0">
              <a:solidFill>
                <a:srgbClr val="C0000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343400" y="304800"/>
            <a:ext cx="8458200" cy="1371600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ar-AE" sz="2800" dirty="0" smtClean="0">
                <a:solidFill>
                  <a:srgbClr val="FF0000"/>
                </a:solidFill>
              </a:rPr>
              <a:t> </a:t>
            </a:r>
            <a:r>
              <a:rPr lang="ar-AE" sz="7200" b="1" dirty="0" smtClean="0">
                <a:solidFill>
                  <a:srgbClr val="FF0000"/>
                </a:solidFill>
              </a:rPr>
              <a:t>تعريف الدرس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157734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en-US" sz="72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ar-SA" sz="72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SA" sz="7200" b="1" spc="50" dirty="0" smtClean="0">
                <a:ln w="11430"/>
                <a:solidFill>
                  <a:sysClr val="windowText" lastClr="000000"/>
                </a:solidFill>
              </a:rPr>
              <a:t>الوحدة:الاولى</a:t>
            </a:r>
          </a:p>
          <a:p>
            <a:pPr algn="ctr"/>
            <a:r>
              <a:rPr lang="ar-MA" sz="7200" b="1" spc="50" dirty="0" smtClean="0">
                <a:ln w="11430"/>
                <a:solidFill>
                  <a:sysClr val="windowText" lastClr="000000"/>
                </a:solidFill>
              </a:rPr>
              <a:t>الدرس : </a:t>
            </a:r>
            <a:r>
              <a:rPr lang="ar-SA" sz="7200" b="1" spc="50" dirty="0" smtClean="0">
                <a:ln w="11430"/>
                <a:solidFill>
                  <a:sysClr val="windowText" lastClr="000000"/>
                </a:solidFill>
              </a:rPr>
              <a:t>الثانى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96152"/>
            <a:ext cx="169164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11500" b="1" spc="50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11500" b="1" spc="50" dirty="0" smtClean="0">
                <a:ln w="11430"/>
                <a:solidFill>
                  <a:sysClr val="windowText" lastClr="000000"/>
                </a:solidFill>
              </a:rPr>
              <a:t>40 </a:t>
            </a:r>
            <a:r>
              <a:rPr lang="ar-MA" sz="11500" b="1" spc="50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11500" b="1" spc="50" dirty="0" smtClean="0">
              <a:ln w="11430"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188" y="838200"/>
            <a:ext cx="7916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9600" b="1" dirty="0" smtClean="0">
                <a:solidFill>
                  <a:schemeClr val="bg1"/>
                </a:solidFill>
              </a:rPr>
              <a:t>الاستفادة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7274" y="850404"/>
            <a:ext cx="1649292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3800" b="1" dirty="0" smtClean="0">
                <a:solidFill>
                  <a:srgbClr val="0070C0"/>
                </a:solidFill>
              </a:rPr>
              <a:t> </a:t>
            </a:r>
            <a:r>
              <a:rPr lang="ar-AE" sz="9600" b="1" dirty="0" smtClean="0">
                <a:solidFill>
                  <a:srgbClr val="0070C0"/>
                </a:solidFill>
              </a:rPr>
              <a:t>الاستفادة</a:t>
            </a:r>
            <a:r>
              <a:rPr lang="ar-SA" sz="9600" b="1" dirty="0" smtClean="0">
                <a:solidFill>
                  <a:srgbClr val="0070C0"/>
                </a:solidFill>
              </a:rPr>
              <a:t>من الدرس</a:t>
            </a:r>
            <a:endParaRPr lang="en-US" sz="13800" b="1" dirty="0" smtClean="0">
              <a:solidFill>
                <a:srgbClr val="0070C0"/>
              </a:solidFill>
            </a:endParaRPr>
          </a:p>
          <a:p>
            <a:pPr algn="r"/>
            <a:r>
              <a:rPr lang="ar-AE" sz="5800" b="1" dirty="0" smtClean="0">
                <a:solidFill>
                  <a:srgbClr val="FFC000"/>
                </a:solidFill>
              </a:rPr>
              <a:t>ما يتعلم الط</a:t>
            </a:r>
            <a:r>
              <a:rPr lang="ar-SA" sz="5800" b="1" dirty="0" smtClean="0">
                <a:solidFill>
                  <a:srgbClr val="FFC000"/>
                </a:solidFill>
              </a:rPr>
              <a:t>ال</a:t>
            </a:r>
            <a:r>
              <a:rPr lang="ar-AE" sz="5800" b="1" dirty="0" smtClean="0">
                <a:solidFill>
                  <a:srgbClr val="FFC000"/>
                </a:solidFill>
              </a:rPr>
              <a:t>ب من هذا الدرس</a:t>
            </a:r>
            <a:r>
              <a:rPr lang="ar-SA" sz="5800" b="1" dirty="0" smtClean="0">
                <a:solidFill>
                  <a:srgbClr val="FFC000"/>
                </a:solidFill>
              </a:rPr>
              <a:t>......</a:t>
            </a:r>
            <a:endParaRPr lang="ar-AE" sz="6500" b="1" dirty="0" smtClean="0">
              <a:solidFill>
                <a:srgbClr val="FF0000"/>
              </a:solidFill>
            </a:endParaRPr>
          </a:p>
          <a:p>
            <a:pPr marL="1371600" lvl="3" indent="0" algn="r">
              <a:buNone/>
            </a:pPr>
            <a:r>
              <a:rPr lang="ar-AE" sz="4300" dirty="0" smtClean="0">
                <a:solidFill>
                  <a:srgbClr val="15F740"/>
                </a:solidFill>
              </a:rPr>
              <a:t>  </a:t>
            </a:r>
            <a:r>
              <a:rPr lang="ar-SA" sz="4300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(الف) تعريف القران الكريم ؟ 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</a:t>
            </a:r>
            <a:r>
              <a:rPr lang="ar-SA" sz="4000" b="1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 </a:t>
            </a:r>
            <a:r>
              <a:rPr lang="ar-SA" sz="4000" b="1" dirty="0" smtClean="0">
                <a:solidFill>
                  <a:srgbClr val="15F740"/>
                </a:solidFill>
              </a:rPr>
              <a:t> </a:t>
            </a:r>
            <a:r>
              <a:rPr lang="ar-AE" sz="4000" b="1" dirty="0" smtClean="0">
                <a:solidFill>
                  <a:srgbClr val="15F740"/>
                </a:solidFill>
              </a:rPr>
              <a:t>(ب) نزول القران الكريم على رسول (ص) طوال ثلاثة  و عشرين عامأ.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 </a:t>
            </a:r>
            <a:r>
              <a:rPr lang="ar-SA" sz="4000" b="1" dirty="0" smtClean="0">
                <a:solidFill>
                  <a:srgbClr val="15F740"/>
                </a:solidFill>
              </a:rPr>
              <a:t>      </a:t>
            </a:r>
            <a:r>
              <a:rPr lang="ar-AE" sz="4000" b="1" dirty="0" smtClean="0">
                <a:solidFill>
                  <a:srgbClr val="15F740"/>
                </a:solidFill>
              </a:rPr>
              <a:t>(ج) معرفة </a:t>
            </a:r>
            <a:r>
              <a:rPr lang="ar-SA" sz="4000" b="1" dirty="0" smtClean="0">
                <a:solidFill>
                  <a:srgbClr val="15F740"/>
                </a:solidFill>
              </a:rPr>
              <a:t>اطول السور القرآن و أقصرها و أكبر أيات القرآن و أصغرها</a:t>
            </a:r>
            <a:r>
              <a:rPr lang="ar-AE" sz="4000" b="1" dirty="0" smtClean="0">
                <a:solidFill>
                  <a:srgbClr val="15F740"/>
                </a:solidFill>
              </a:rPr>
              <a:t>.</a:t>
            </a:r>
          </a:p>
          <a:p>
            <a:pPr algn="r"/>
            <a:r>
              <a:rPr lang="ar-AE" sz="4000" b="1" dirty="0" smtClean="0">
                <a:solidFill>
                  <a:srgbClr val="15F740"/>
                </a:solidFill>
              </a:rPr>
              <a:t>  </a:t>
            </a:r>
            <a:r>
              <a:rPr lang="ar-SA" sz="4000" b="1" dirty="0" smtClean="0">
                <a:solidFill>
                  <a:srgbClr val="15F740"/>
                </a:solidFill>
              </a:rPr>
              <a:t>     </a:t>
            </a:r>
            <a:r>
              <a:rPr lang="ar-AE" sz="4000" b="1" dirty="0" smtClean="0">
                <a:solidFill>
                  <a:srgbClr val="15F740"/>
                </a:solidFill>
              </a:rPr>
              <a:t> (د) جمع القران الكريم وترتيبه على صورة المصحف الموجود.</a:t>
            </a:r>
            <a:endParaRPr lang="en-US" sz="4000" b="1" dirty="0" smtClean="0">
              <a:solidFill>
                <a:srgbClr val="15F740"/>
              </a:solidFill>
            </a:endParaRPr>
          </a:p>
          <a:p>
            <a:r>
              <a:rPr lang="ar-AE" sz="4000" b="1" dirty="0" smtClean="0">
                <a:solidFill>
                  <a:schemeClr val="bg1"/>
                </a:solidFill>
              </a:rPr>
              <a:t>ادة</a:t>
            </a:r>
            <a:endParaRPr lang="en-US" sz="40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457200"/>
            <a:ext cx="998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9600" b="1" dirty="0" smtClean="0">
                <a:solidFill>
                  <a:srgbClr val="002060"/>
                </a:solidFill>
              </a:rPr>
              <a:t>انظر </a:t>
            </a:r>
            <a:r>
              <a:rPr lang="ar-AE" sz="9600" b="1" dirty="0">
                <a:solidFill>
                  <a:srgbClr val="002060"/>
                </a:solidFill>
              </a:rPr>
              <a:t>الى </a:t>
            </a:r>
            <a:r>
              <a:rPr lang="ar-AE" sz="9600" b="1" dirty="0" smtClean="0">
                <a:solidFill>
                  <a:srgbClr val="002060"/>
                </a:solidFill>
              </a:rPr>
              <a:t>صور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images (19)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761998" y="2057400"/>
            <a:ext cx="7467602" cy="6248400"/>
          </a:xfrm>
          <a:prstGeom prst="rect">
            <a:avLst/>
          </a:prstGeom>
          <a:ln w="76200">
            <a:solidFill>
              <a:srgbClr val="00206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057400"/>
            <a:ext cx="8096250" cy="599122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rgbClr val="FF0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133600"/>
            <a:ext cx="1600200" cy="63246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2  0.014 -0.042  0.021 -0.07  C 0.04 -0.15  0.045 -0.228  0.031 -0.24  C 0.017 -0.254  -0.01 -0.198  -0.029 -0.118  C -0.039 -0.076  -0.045 -0.036  -0.047 -0.006  C -0.05 0.018  -0.051 0.042  -0.051 0.07  C -0.051 0.16  -0.038 0.234  -0.023 0.234  C -0.008 0.234  0.005 0.16  0.005 0.07  C 0.005 0.028  0.002 -0.012  -0.003 -0.04  C -0.005 -0.064  -0.01 -0.09  -0.016 -0.116  C -0.036 -0.198  -0.063 -0.254  -0.077 -0.24  C -0.091 -0.226  -0.086 -0.15  -0.066 -0.068  C -0.058 -0.03  -0.047 0.002  -0.036 0.024  C -0.028 0.044  -0.019 0.062  -0.007 0.08  C 0.029 0.138  0.065 0.164  0.075 0.14  C 0.084 0.116  0.064 0.05  0.028 -0.006  C 0.013 -0.03  -0.003 -0.048  -0.016 -0.06  C -0.028 -0.072  -0.043 -0.082  -0.059 -0.088  C -0.103 -0.108  -0.141 -0.102  -0.144 -0.07  C -0.148 -0.04  -0.115 0  -0.071 0.02  C -0.051 0.028  -0.032 0.032  -0.017 0.03  C -0.004 0.03  0.01 0.026  0.025 0.02  C 0.069 0  0.102 -0.042  0.098 -0.072  C 0.095 -0.102  0.057 -0.11  0.013 -0.09  C -0.008 -0.08  -0.027 -0.066  -0.04 -0.05  C -0.051 -0.038  -0.062 -0.024  -0.074 -0.006  C -0.109 0.052  -0.13 0.116  -0.12 0.14  C -0.111 0.164  -0.074 0.138  -0.039 0.082  C -0.022 0.054  -0.008 0.026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2  0.014 -0.042  0.021 -0.07  C 0.04 -0.15  0.045 -0.228  0.031 -0.24  C 0.017 -0.254  -0.01 -0.198  -0.029 -0.118  C -0.039 -0.076  -0.045 -0.036  -0.047 -0.006  C -0.05 0.018  -0.051 0.042  -0.051 0.07  C -0.051 0.16  -0.038 0.234  -0.023 0.234  C -0.008 0.234  0.005 0.16  0.005 0.07  C 0.005 0.028  0.002 -0.012  -0.003 -0.04  C -0.005 -0.064  -0.01 -0.09  -0.016 -0.116  C -0.036 -0.198  -0.063 -0.254  -0.077 -0.24  C -0.091 -0.226  -0.086 -0.15  -0.066 -0.068  C -0.058 -0.03  -0.047 0.002  -0.036 0.024  C -0.028 0.044  -0.019 0.062  -0.007 0.08  C 0.029 0.138  0.065 0.164  0.075 0.14  C 0.084 0.116  0.064 0.05  0.028 -0.006  C 0.013 -0.03  -0.003 -0.048  -0.016 -0.06  C -0.028 -0.072  -0.043 -0.082  -0.059 -0.088  C -0.103 -0.108  -0.141 -0.102  -0.144 -0.07  C -0.148 -0.04  -0.115 0  -0.071 0.02  C -0.051 0.028  -0.032 0.032  -0.017 0.03  C -0.004 0.03  0.01 0.026  0.025 0.02  C 0.069 0  0.102 -0.042  0.098 -0.072  C 0.095 -0.102  0.057 -0.11  0.013 -0.09  C -0.008 -0.08  -0.027 -0.066  -0.04 -0.05  C -0.051 -0.038  -0.062 -0.024  -0.074 -0.006  C -0.109 0.052  -0.13 0.116  -0.12 0.14  C -0.111 0.164  -0.074 0.138  -0.039 0.082  C -0.022 0.054  -0.008 0.026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75119"/>
            <a:ext cx="16611600" cy="7602081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r"/>
            <a:r>
              <a:rPr lang="ar-AE" sz="8000" b="1" u="sng" dirty="0" smtClean="0">
                <a:solidFill>
                  <a:srgbClr val="C00000"/>
                </a:solidFill>
              </a:rPr>
              <a:t>تعريف سورة مكية</a:t>
            </a:r>
            <a:r>
              <a:rPr lang="ar-SA" sz="8000" b="1" dirty="0" smtClean="0">
                <a:solidFill>
                  <a:srgbClr val="C00000"/>
                </a:solidFill>
              </a:rPr>
              <a:t>:</a:t>
            </a:r>
            <a:r>
              <a:rPr lang="ar-AE" sz="8000" b="1" dirty="0" smtClean="0">
                <a:solidFill>
                  <a:srgbClr val="C00000"/>
                </a:solidFill>
              </a:rPr>
              <a:t> </a:t>
            </a:r>
            <a:r>
              <a:rPr lang="ar-AE" sz="8000" b="1" dirty="0" smtClean="0">
                <a:solidFill>
                  <a:srgbClr val="002060"/>
                </a:solidFill>
              </a:rPr>
              <a:t>هى التي نزلت قبل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الهجرة و لو في غير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مكه.</a:t>
            </a:r>
          </a:p>
          <a:p>
            <a:pPr algn="r"/>
            <a:r>
              <a:rPr lang="ar-AE" sz="8000" b="1" u="sng" dirty="0" smtClean="0">
                <a:solidFill>
                  <a:srgbClr val="C00000"/>
                </a:solidFill>
              </a:rPr>
              <a:t>تعريف </a:t>
            </a:r>
            <a:r>
              <a:rPr lang="ar-AE" sz="8800" b="1" u="sng" dirty="0" smtClean="0">
                <a:solidFill>
                  <a:srgbClr val="C00000"/>
                </a:solidFill>
              </a:rPr>
              <a:t>سورة </a:t>
            </a:r>
            <a:r>
              <a:rPr lang="ar-AE" sz="8000" b="1" u="sng" dirty="0" smtClean="0">
                <a:solidFill>
                  <a:srgbClr val="C00000"/>
                </a:solidFill>
              </a:rPr>
              <a:t>مدينة</a:t>
            </a:r>
            <a:r>
              <a:rPr lang="ar-SA" sz="8000" b="1" dirty="0" smtClean="0">
                <a:solidFill>
                  <a:srgbClr val="C00000"/>
                </a:solidFill>
              </a:rPr>
              <a:t>:</a:t>
            </a:r>
            <a:r>
              <a:rPr lang="ar-AE" sz="8000" b="1" dirty="0" smtClean="0">
                <a:solidFill>
                  <a:srgbClr val="002060"/>
                </a:solidFill>
              </a:rPr>
              <a:t> هى التي نزلت بعد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الهجرة و لو في غير </a:t>
            </a:r>
            <a:r>
              <a:rPr lang="ar-SA" sz="8000" b="1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ar-AE" sz="8000" b="1" dirty="0" smtClean="0">
                <a:solidFill>
                  <a:srgbClr val="002060"/>
                </a:solidFill>
              </a:rPr>
              <a:t>مدينة</a:t>
            </a:r>
            <a:r>
              <a:rPr lang="ar-AE" sz="4000" b="1" dirty="0" smtClean="0">
                <a:solidFill>
                  <a:srgbClr val="002060"/>
                </a:solidFill>
              </a:rPr>
              <a:t> .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6 0.012  0.011 0.022  0.015 0.034  C 0.02 0.022  0.024 0.012  0.03 0  C 0.065 -0.07  0.107 -0.1  0.124 -0.068  C 0.14 -0.034  0.125 0.05  0.09 0.12  C 0.084 0.13  0.079 0.14  0.073 0.15  C 0.079 0.158  0.084 0.168  0.09 0.18  C 0.125 0.25  0.14 0.334  0.124 0.366  C 0.107 0.4  0.065 0.37  0.03 0.3  C 0.024 0.288  0.02 0.278  0.015 0.266  C 0.011 0.278  0.006 0.288  0 0.3  C -0.035 0.37  -0.077 0.4  -0.094 0.366  C -0.11 0.334  -0.095 0.25  -0.06 0.18  C -0.054 0.168  -0.049 0.158  -0.043 0.15  C -0.049 0.14  -0.054 0.13  -0.06 0.12  C -0.095 0.05  -0.11 -0.034  -0.094 -0.068  C -0.077 -0.1  -0.035 -0.0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29200"/>
            <a:ext cx="16840200" cy="3139321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السوال:  </a:t>
            </a:r>
            <a:r>
              <a:rPr lang="ar-SA" sz="6600" b="1" dirty="0" smtClean="0"/>
              <a:t>ما هى أعظم اية فى القرآن الكريم؟</a:t>
            </a:r>
          </a:p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الجواب:  </a:t>
            </a:r>
            <a:r>
              <a:rPr lang="ar-AE" sz="6600" b="1" dirty="0" smtClean="0"/>
              <a:t>أعظم اية فى القران الكريم هى،اية الكرسى ،و هى </a:t>
            </a:r>
            <a:r>
              <a:rPr lang="ar-SA" sz="6600" b="1" dirty="0" smtClean="0"/>
              <a:t>             </a:t>
            </a:r>
            <a:r>
              <a:rPr lang="ar-AE" sz="6600" b="1" dirty="0" smtClean="0"/>
              <a:t>خمسون كلمة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85800"/>
            <a:ext cx="16764000" cy="3139321"/>
          </a:xfrm>
          <a:prstGeom prst="rect">
            <a:avLst/>
          </a:prstGeom>
          <a:ln w="76200">
            <a:solidFill>
              <a:srgbClr val="FFFF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السوال:  </a:t>
            </a:r>
            <a:r>
              <a:rPr lang="ar-SA" sz="6600" b="1" dirty="0" smtClean="0"/>
              <a:t>ما هى أطول سورة فى القرآن الكريم؟</a:t>
            </a:r>
          </a:p>
          <a:p>
            <a:pPr algn="r"/>
            <a:r>
              <a:rPr lang="ar-SA" sz="6600" b="1" u="sng" dirty="0" smtClean="0">
                <a:solidFill>
                  <a:srgbClr val="C00000"/>
                </a:solidFill>
              </a:rPr>
              <a:t>الجواب: </a:t>
            </a:r>
            <a:r>
              <a:rPr lang="ar-AE" sz="6600" b="1" dirty="0" smtClean="0"/>
              <a:t>أطول سورة فى القران الكريم هي :سورة البقرة ،</a:t>
            </a:r>
            <a:r>
              <a:rPr lang="ar-SA" sz="6600" b="1" dirty="0" smtClean="0"/>
              <a:t>              </a:t>
            </a:r>
            <a:r>
              <a:rPr lang="ar-AE" sz="6600" b="1" dirty="0" smtClean="0"/>
              <a:t>عدد اياتها 286,اية.</a:t>
            </a:r>
            <a:r>
              <a:rPr lang="ar-AE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1200" y="381000"/>
            <a:ext cx="5195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MA" sz="8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الوحدي</a:t>
            </a:r>
            <a:endParaRPr lang="en-US" sz="8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934200" y="1905000"/>
            <a:ext cx="2209800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04800" y="4038600"/>
            <a:ext cx="16687800" cy="3429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8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السوال</a:t>
            </a:r>
            <a:r>
              <a:rPr lang="ar-SA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اكتب ثلاث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مميزات 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للسور</a:t>
            </a:r>
            <a:r>
              <a:rPr lang="ar-S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المكية والسور المدينة ؟</a:t>
            </a:r>
            <a:endParaRPr lang="en-US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8  C 0.081 -0.098  0.102 -0.108  0.124 -0.108  C 0.149 -0.108  0.169 -0.098  0.183 -0.08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5400" y="990600"/>
            <a:ext cx="6553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1066800"/>
            <a:ext cx="40479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6600" b="1" dirty="0" smtClean="0"/>
              <a:t>العمل</a:t>
            </a:r>
            <a:r>
              <a:rPr lang="ar-SA" sz="6600" dirty="0" smtClean="0"/>
              <a:t> </a:t>
            </a:r>
            <a:r>
              <a:rPr lang="ar-SA" sz="6600" b="1" dirty="0" smtClean="0"/>
              <a:t>الجماعة</a:t>
            </a:r>
            <a:endParaRPr 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1752600" y="3435459"/>
            <a:ext cx="13868400" cy="353943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8000" b="1" dirty="0" smtClean="0">
                <a:solidFill>
                  <a:schemeClr val="accent3">
                    <a:lumMod val="75000"/>
                  </a:schemeClr>
                </a:solidFill>
              </a:rPr>
              <a:t> (1</a:t>
            </a:r>
            <a:r>
              <a:rPr lang="ar-AE" sz="8000" b="1" dirty="0" smtClean="0">
                <a:solidFill>
                  <a:schemeClr val="accent3">
                    <a:lumMod val="75000"/>
                  </a:schemeClr>
                </a:solidFill>
              </a:rPr>
              <a:t>) تعريف سورة المكية و المدنية</a:t>
            </a:r>
            <a:endParaRPr lang="en-US" sz="8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أطول و أقصر سورة القران الكريم</a:t>
            </a:r>
            <a:endParaRPr lang="en-US" sz="7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ar-SA" sz="7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AE" sz="7200" b="1" dirty="0" smtClean="0">
                <a:solidFill>
                  <a:schemeClr val="accent3">
                    <a:lumMod val="75000"/>
                  </a:schemeClr>
                </a:solidFill>
              </a:rPr>
              <a:t>من رتّب سورة القران</a:t>
            </a:r>
            <a:r>
              <a:rPr lang="ar-AE" sz="3200" b="1" dirty="0" smtClean="0">
                <a:solidFill>
                  <a:srgbClr val="FFFF00"/>
                </a:solidFill>
              </a:rPr>
              <a:t> </a:t>
            </a:r>
            <a:endParaRPr lang="en-US" sz="3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309</Words>
  <Application>Microsoft Office PowerPoint</Application>
  <PresentationFormat>Custom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20</cp:revision>
  <dcterms:created xsi:type="dcterms:W3CDTF">2006-08-16T00:00:00Z</dcterms:created>
  <dcterms:modified xsi:type="dcterms:W3CDTF">2020-10-13T14:59:19Z</dcterms:modified>
</cp:coreProperties>
</file>