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6002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bn-BD" sz="9600" dirty="0" smtClean="0"/>
              <a:t>স্বাগতম</a:t>
            </a:r>
            <a:endParaRPr lang="en-US" sz="9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51189" cy="525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"/>
            <a:ext cx="25908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59079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4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79573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আবার, </a:t>
            </a:r>
            <a:r>
              <a:rPr lang="bn-BD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চক্রবৃ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দ্ধি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bn-BD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মুনাফার </a:t>
            </a:r>
            <a:r>
              <a:rPr lang="bn-BD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ক্ষেত্রে,</a:t>
            </a:r>
          </a:p>
          <a:p>
            <a:pPr marL="2743200" algn="ctr">
              <a:spcBef>
                <a:spcPts val="5400"/>
              </a:spcBef>
              <a:spcAft>
                <a:spcPts val="600"/>
              </a:spcAft>
            </a:pP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C=p(1+r)</a:t>
            </a:r>
            <a:r>
              <a:rPr lang="en-US" sz="54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</a:t>
            </a:r>
            <a:endParaRPr lang="en-US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2743200" algn="ctr">
              <a:spcBef>
                <a:spcPts val="5400"/>
              </a:spcBef>
              <a:spcAft>
                <a:spcPts val="600"/>
              </a:spcAft>
            </a:pP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=8000(1+1/20)</a:t>
            </a:r>
            <a:r>
              <a:rPr lang="en-US" sz="5400" b="1" cap="all" spc="0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  <a:endParaRPr lang="en-US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2743200" algn="ctr">
              <a:spcBef>
                <a:spcPts val="5400"/>
              </a:spcBef>
              <a:spcAft>
                <a:spcPts val="600"/>
              </a:spcAft>
            </a:pP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=21×21×21</a:t>
            </a:r>
          </a:p>
          <a:p>
            <a:pPr marL="2743200" algn="ctr">
              <a:spcBef>
                <a:spcPts val="5400"/>
              </a:spcBef>
              <a:spcAft>
                <a:spcPts val="600"/>
              </a:spcAft>
            </a:pPr>
            <a:endParaRPr lang="en-US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2743200" algn="ctr">
              <a:spcBef>
                <a:spcPts val="5400"/>
              </a:spcBef>
              <a:spcAft>
                <a:spcPts val="600"/>
              </a:spcAft>
            </a:pP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072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77843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=9261</a:t>
            </a:r>
            <a:r>
              <a:rPr lang="bn-BD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টাকা</a:t>
            </a:r>
          </a:p>
          <a:p>
            <a:pPr algn="ctr"/>
            <a:r>
              <a:rPr lang="bn-BD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চক্রবৃদ্বি মুনাফা= 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9261-8000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=1261 </a:t>
            </a:r>
            <a:r>
              <a:rPr lang="bn-BD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টাকা</a:t>
            </a:r>
          </a:p>
          <a:p>
            <a:pPr algn="ctr"/>
            <a:r>
              <a:rPr lang="bn-BD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অতএব, সরল মুনাফা ও চক্র-</a:t>
            </a:r>
          </a:p>
          <a:p>
            <a:pPr algn="ctr"/>
            <a:r>
              <a:rPr lang="bn-BD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বৃদ্বি মুনাফার পার্থক্য, </a:t>
            </a:r>
          </a:p>
          <a:p>
            <a:pPr algn="ctr"/>
            <a:r>
              <a:rPr lang="bn-BD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(1261-1200)</a:t>
            </a:r>
            <a:r>
              <a:rPr lang="bn-BD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টাকা</a:t>
            </a:r>
          </a:p>
          <a:p>
            <a:pPr algn="ctr"/>
            <a:r>
              <a:rPr lang="bn-BD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61 </a:t>
            </a:r>
            <a:r>
              <a:rPr lang="bn-BD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টাকা</a:t>
            </a:r>
          </a:p>
          <a:p>
            <a:pPr algn="ctr"/>
            <a:r>
              <a:rPr lang="bn-BD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উত্তরঃ 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61 </a:t>
            </a:r>
            <a:r>
              <a:rPr lang="bn-BD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টাকা</a:t>
            </a:r>
            <a:endParaRPr lang="en-US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932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একক কাজ</a:t>
            </a:r>
          </a:p>
          <a:p>
            <a:pPr algn="ctr"/>
            <a:r>
              <a:rPr lang="bn-BD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১। সরল মুনাফার ক্ষেত্রে, </a:t>
            </a:r>
          </a:p>
          <a:p>
            <a:pPr algn="ctr"/>
            <a:r>
              <a:rPr lang="bn-BD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আসল বা মূলধনকে কী দ্বারা</a:t>
            </a:r>
          </a:p>
          <a:p>
            <a:pPr algn="ctr"/>
            <a:r>
              <a:rPr lang="bn-BD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প্রকাশ করা হয় ? </a:t>
            </a:r>
          </a:p>
          <a:p>
            <a:pPr algn="ctr"/>
            <a:r>
              <a:rPr lang="bn-BD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২। </a:t>
            </a:r>
            <a:r>
              <a:rPr lang="bn-BD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চক্রবৃ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দ্ধি</a:t>
            </a:r>
            <a:r>
              <a:rPr lang="bn-BD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bn-BD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মুনাফার ক্ষেত্রে, 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C= </a:t>
            </a:r>
            <a:r>
              <a:rPr lang="bn-BD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কত ? 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394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6200"/>
            <a:ext cx="9144000" cy="6740307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দলীয় কাজ</a:t>
            </a:r>
          </a:p>
          <a:p>
            <a:pPr algn="ctr"/>
            <a:r>
              <a:rPr lang="bn-BD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ক দলঃ শতকরা </a:t>
            </a:r>
            <a:r>
              <a:rPr lang="bn-BD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বা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র্ষি</a:t>
            </a:r>
            <a:r>
              <a:rPr lang="bn-BD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ক </a:t>
            </a:r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 </a:t>
            </a:r>
            <a:r>
              <a:rPr lang="bn-BD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টাকা</a:t>
            </a:r>
          </a:p>
          <a:p>
            <a:pPr algn="ctr"/>
            <a:r>
              <a:rPr lang="bn-BD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হার সরল মুনাফায় কত টাকা</a:t>
            </a:r>
          </a:p>
          <a:p>
            <a:pPr algn="ctr"/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13 </a:t>
            </a:r>
            <a:r>
              <a:rPr lang="bn-BD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বছরে </a:t>
            </a:r>
            <a:r>
              <a:rPr lang="bn-BD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সবৃ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দ্ধি</a:t>
            </a:r>
            <a:r>
              <a:rPr lang="bn-BD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মূল </a:t>
            </a:r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985 </a:t>
            </a:r>
            <a:r>
              <a:rPr lang="bn-BD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টাকা</a:t>
            </a:r>
          </a:p>
          <a:p>
            <a:pPr algn="ctr"/>
            <a:r>
              <a:rPr lang="bn-BD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হবে ? </a:t>
            </a:r>
          </a:p>
          <a:p>
            <a:pPr algn="ctr"/>
            <a:r>
              <a:rPr lang="bn-BD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খ দলঃ শতকরা </a:t>
            </a:r>
            <a:r>
              <a:rPr lang="bn-BD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বা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র্ষিক</a:t>
            </a:r>
            <a:r>
              <a:rPr lang="bn-BD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bn-BD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টাকা</a:t>
            </a:r>
          </a:p>
          <a:p>
            <a:pPr algn="ctr"/>
            <a:r>
              <a:rPr lang="bn-BD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হার মুনাফায় কত টাকা 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12 </a:t>
            </a:r>
            <a:endParaRPr lang="bn-BD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bn-BD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বছরে </a:t>
            </a:r>
            <a:r>
              <a:rPr lang="bn-BD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সবৃ</a:t>
            </a:r>
            <a:r>
              <a:rPr lang="en-US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দ্ধি</a:t>
            </a:r>
            <a:r>
              <a:rPr lang="bn-BD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মূল </a:t>
            </a:r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1248 </a:t>
            </a:r>
            <a:r>
              <a:rPr lang="en-US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টাকাহবে</a:t>
            </a:r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bn-BD" sz="48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400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67800" cy="6001643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মূল্যায়ন</a:t>
            </a:r>
          </a:p>
          <a:p>
            <a:pPr algn="ctr"/>
            <a:r>
              <a:rPr lang="bn-BD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১। 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5%</a:t>
            </a:r>
            <a:r>
              <a:rPr lang="bn-BD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হার মুনাফায় বলতে কী</a:t>
            </a:r>
          </a:p>
          <a:p>
            <a:pPr algn="ctr"/>
            <a:r>
              <a:rPr lang="bn-BD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বোঝায় ? </a:t>
            </a:r>
          </a:p>
          <a:p>
            <a:pPr algn="ctr"/>
            <a:r>
              <a:rPr lang="bn-BD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২। সরল মুনাফার ক্ষেত্রে,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I=</a:t>
            </a:r>
            <a:r>
              <a:rPr lang="bn-BD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কী?</a:t>
            </a:r>
          </a:p>
          <a:p>
            <a:pPr algn="ctr"/>
            <a:r>
              <a:rPr lang="bn-BD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৩। চক্রবৃদ্বি মুনাফার ক্ষেত্রে, 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C=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কী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৪।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p,n,r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bn-BD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বলতে কী বোঝায় ? </a:t>
            </a:r>
          </a:p>
          <a:p>
            <a:pPr algn="ctr"/>
            <a:endParaRPr lang="en-US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094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10400" y="0"/>
            <a:ext cx="2133600" cy="1754326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বাড়ির</a:t>
            </a:r>
          </a:p>
          <a:p>
            <a:pPr algn="ctr"/>
            <a:r>
              <a:rPr lang="bn-BD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কাজ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657600"/>
            <a:ext cx="9144000" cy="34163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4% </a:t>
            </a:r>
            <a:r>
              <a:rPr lang="bn-BD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হার মুনাফায় কোনো টাকার 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  <a:r>
              <a:rPr lang="bn-BD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বছরের মুনাফা ও</a:t>
            </a:r>
          </a:p>
          <a:p>
            <a:pPr algn="ctr"/>
            <a:r>
              <a:rPr lang="bn-BD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চক্রবৃ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দ্ধি</a:t>
            </a:r>
            <a:r>
              <a:rPr lang="bn-BD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bn-BD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মুনাফার পার্থক্য 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</a:p>
          <a:p>
            <a:pPr algn="ctr"/>
            <a:r>
              <a:rPr lang="bn-BD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টাকা হলে, মূলধন কত ? 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71799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754327"/>
            <a:ext cx="2133599" cy="19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6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0"/>
            <a:ext cx="4572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ধন্যবাদ</a:t>
            </a:r>
            <a:endParaRPr lang="en-U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2209800" cy="1569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38400" cy="1569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660"/>
            <a:ext cx="9144000" cy="52653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38400" y="0"/>
            <a:ext cx="4495800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আল্লাহ</a:t>
            </a:r>
            <a:r>
              <a:rPr lang="en-US" sz="5400" dirty="0" smtClean="0"/>
              <a:t> </a:t>
            </a:r>
            <a:r>
              <a:rPr lang="en-US" sz="5400" dirty="0" err="1" smtClean="0"/>
              <a:t>হাফেজ</a:t>
            </a:r>
            <a:r>
              <a:rPr lang="en-US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2011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/>
              <a:t>পরিচিতি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1569660"/>
            <a:ext cx="5867400" cy="452431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মোঃ নূরুল আমিন</a:t>
            </a:r>
          </a:p>
          <a:p>
            <a:r>
              <a:rPr lang="bn-BD" sz="4800" dirty="0" smtClean="0"/>
              <a:t>সিনিয়র শিক্ষক</a:t>
            </a:r>
          </a:p>
          <a:p>
            <a:r>
              <a:rPr lang="bn-BD" sz="4800" dirty="0" smtClean="0"/>
              <a:t>হাসানপুর শাহ আ-</a:t>
            </a:r>
          </a:p>
          <a:p>
            <a:r>
              <a:rPr lang="bn-BD" sz="4800" dirty="0" smtClean="0"/>
              <a:t>লম চৌধুরী হাই</a:t>
            </a:r>
          </a:p>
          <a:p>
            <a:r>
              <a:rPr lang="bn-BD" sz="4800" dirty="0" smtClean="0"/>
              <a:t>স্কুল এন্ড কলেজ,</a:t>
            </a:r>
          </a:p>
          <a:p>
            <a:r>
              <a:rPr lang="bn-BD" sz="4800" dirty="0" smtClean="0"/>
              <a:t>ফুলগাজী, ফেনী।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660"/>
            <a:ext cx="3276600" cy="2926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32766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351" y="6056833"/>
            <a:ext cx="5867400" cy="79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2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পাঠ পরিচিতি</a:t>
            </a:r>
            <a:endParaRPr 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7318" y="1569660"/>
            <a:ext cx="9171317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বিষয়ঃগণিত</a:t>
            </a:r>
            <a:r>
              <a:rPr lang="en-US" sz="9600" dirty="0" smtClean="0"/>
              <a:t> 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139320"/>
            <a:ext cx="9144000" cy="14465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dirty="0" err="1" smtClean="0"/>
              <a:t>শ্রেণিঃনবম-দশম</a:t>
            </a:r>
            <a:r>
              <a:rPr lang="en-US" sz="8800" dirty="0" smtClean="0"/>
              <a:t> </a:t>
            </a:r>
            <a:endParaRPr lang="en-US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-2" y="4585870"/>
            <a:ext cx="9116683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8000" dirty="0" err="1" smtClean="0"/>
              <a:t>অধ্যায়ঃ</a:t>
            </a:r>
            <a:r>
              <a:rPr lang="en-US" sz="8000" dirty="0" smtClean="0"/>
              <a:t> </a:t>
            </a:r>
            <a:r>
              <a:rPr lang="en-US" sz="8000" dirty="0" err="1" smtClean="0"/>
              <a:t>তৃতীয়</a:t>
            </a:r>
            <a:r>
              <a:rPr lang="en-US" sz="8000" dirty="0" smtClean="0"/>
              <a:t> </a:t>
            </a:r>
            <a:endParaRPr lang="en-US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1" y="5909309"/>
            <a:ext cx="911668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সময়ঃ৪৫মিনিট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20814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নিচের ছবিগুলো লক্ষ করি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23330"/>
            <a:ext cx="5638799" cy="3420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33799"/>
            <a:ext cx="5638799" cy="3124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923329"/>
            <a:ext cx="3505200" cy="2810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733798"/>
            <a:ext cx="3505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2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পাঠ শিরোনাম</a:t>
            </a:r>
            <a:endParaRPr 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69660"/>
            <a:ext cx="9144000" cy="2585323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বিনিয়োগ-মুনাফা </a:t>
            </a:r>
          </a:p>
          <a:p>
            <a:pPr algn="ctr"/>
            <a:r>
              <a:rPr lang="bn-BD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ও</a:t>
            </a:r>
          </a:p>
          <a:p>
            <a:pPr algn="ctr"/>
            <a:r>
              <a:rPr lang="bn-BD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লাভ- ক্ষতি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91000"/>
            <a:ext cx="9144000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অনুশীলনী-৩.৫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9530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শিখনফল</a:t>
            </a:r>
          </a:p>
          <a:p>
            <a:pPr algn="ctr"/>
            <a:r>
              <a:rPr lang="bn-BD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এই পাঠ শেষে শিক্ষার্থীরা- </a:t>
            </a:r>
          </a:p>
          <a:p>
            <a:pPr algn="ctr"/>
            <a:r>
              <a:rPr lang="bn-BD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বাস্তব সমস্যা সমাধানের জন্য</a:t>
            </a:r>
          </a:p>
          <a:p>
            <a:pPr algn="ctr"/>
            <a:r>
              <a:rPr lang="bn-BD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বীজগাণিতিক সূত্র গঠন করতে পারবে এবং সূত্র প্রয়োগ করে সমস্যা সমাধান</a:t>
            </a:r>
          </a:p>
          <a:p>
            <a:pPr algn="ctr"/>
            <a:r>
              <a:rPr lang="bn-BD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করতে পারবে ? 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474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26297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ক্রয়মূল্য থেকে বিক্রয়মূল্য বেশি হলে লাভ বা মুনাফা</a:t>
            </a:r>
          </a:p>
          <a:p>
            <a:pPr algn="ctr"/>
            <a:r>
              <a:rPr lang="bn-BD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হয়।</a:t>
            </a:r>
          </a:p>
          <a:p>
            <a:pPr algn="ctr"/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আবার, ক্রয়মূল্য থেকে বিক্রয়-</a:t>
            </a:r>
          </a:p>
          <a:p>
            <a:pPr algn="ctr"/>
            <a:r>
              <a:rPr lang="bn-BD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মূল্য কম হলে ক্ষতি হয়।</a:t>
            </a:r>
          </a:p>
          <a:p>
            <a:pPr algn="ctr"/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সরল মুনাফার ক্ষেত্রে, </a:t>
            </a:r>
          </a:p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I=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pnr</a:t>
            </a:r>
            <a:endParaRPr 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729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80076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সমস্যাঃ ১</a:t>
            </a:r>
          </a:p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5% </a:t>
            </a:r>
            <a:r>
              <a:rPr lang="bn-BD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হার মুনাফায় 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8000 </a:t>
            </a:r>
            <a:r>
              <a:rPr lang="bn-BD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টাকার</a:t>
            </a: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বছরের সরল মুনাফা ও চক্র-</a:t>
            </a:r>
          </a:p>
          <a:p>
            <a:pPr algn="ctr"/>
            <a:r>
              <a:rPr lang="bn-BD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বৃ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দ্ধি</a:t>
            </a:r>
            <a:r>
              <a:rPr lang="bn-BD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bn-BD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মুনাফার পার্থক্য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নির্ণ</a:t>
            </a:r>
            <a:r>
              <a:rPr lang="bn-BD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য় </a:t>
            </a:r>
            <a:r>
              <a:rPr lang="bn-BD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</a:t>
            </a:r>
            <a:r>
              <a:rPr lang="bn-BD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।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263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47503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সমাধানঃ</a:t>
            </a:r>
          </a:p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আমরা পাই,মুনাফার হার,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r=5%=5/100=1/20</a:t>
            </a:r>
          </a:p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মূলধন,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p=8000 </a:t>
            </a:r>
            <a:r>
              <a:rPr lang="bn-B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টাকা</a:t>
            </a:r>
          </a:p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সময়,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n=3 </a:t>
            </a:r>
            <a:r>
              <a:rPr lang="bn-B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বছর</a:t>
            </a:r>
          </a:p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সরল মুনাফা,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I=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pnr</a:t>
            </a:r>
            <a:endParaRPr lang="en-US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=8000×3×1/20 </a:t>
            </a:r>
            <a:r>
              <a:rPr lang="bn-B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টাকা</a:t>
            </a:r>
          </a:p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1200 </a:t>
            </a:r>
            <a:r>
              <a:rPr lang="bn-B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টাকা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387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314</Words>
  <Application>Microsoft Office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Vrinda</vt:lpstr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 PC</dc:creator>
  <cp:lastModifiedBy>M.B.AMIN SIFAT</cp:lastModifiedBy>
  <cp:revision>63</cp:revision>
  <dcterms:created xsi:type="dcterms:W3CDTF">2006-08-16T00:00:00Z</dcterms:created>
  <dcterms:modified xsi:type="dcterms:W3CDTF">2020-10-13T13:23:19Z</dcterms:modified>
</cp:coreProperties>
</file>