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0" r:id="rId2"/>
    <p:sldId id="261" r:id="rId3"/>
    <p:sldId id="258" r:id="rId4"/>
    <p:sldId id="266" r:id="rId5"/>
    <p:sldId id="265" r:id="rId6"/>
    <p:sldId id="267" r:id="rId7"/>
    <p:sldId id="268" r:id="rId8"/>
    <p:sldId id="280" r:id="rId9"/>
    <p:sldId id="281" r:id="rId10"/>
    <p:sldId id="283" r:id="rId11"/>
    <p:sldId id="260" r:id="rId12"/>
    <p:sldId id="277" r:id="rId13"/>
    <p:sldId id="269" r:id="rId14"/>
    <p:sldId id="259" r:id="rId15"/>
    <p:sldId id="257" r:id="rId16"/>
    <p:sldId id="285" r:id="rId17"/>
    <p:sldId id="286" r:id="rId18"/>
    <p:sldId id="287" r:id="rId19"/>
    <p:sldId id="288" r:id="rId20"/>
    <p:sldId id="289" r:id="rId21"/>
    <p:sldId id="270" r:id="rId22"/>
    <p:sldId id="276" r:id="rId23"/>
    <p:sldId id="272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5" autoAdjust="0"/>
    <p:restoredTop sz="86476" autoAdjust="0"/>
  </p:normalViewPr>
  <p:slideViewPr>
    <p:cSldViewPr>
      <p:cViewPr varScale="1">
        <p:scale>
          <a:sx n="76" d="100"/>
          <a:sy n="76" d="100"/>
        </p:scale>
        <p:origin x="-149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CAECD-8936-4F3D-86E2-D58EBF525C1E}" type="doc">
      <dgm:prSet loTypeId="urn:microsoft.com/office/officeart/2011/layout/HexagonRadial" loCatId="officeonlin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F97FD9-450F-4193-9675-F14343A3A9D7}">
      <dgm:prSet phldrT="[Text]"/>
      <dgm:spPr/>
      <dgm:t>
        <a:bodyPr/>
        <a:lstStyle/>
        <a:p>
          <a:r>
            <a:rPr lang="en-US" dirty="0" err="1" smtClean="0"/>
            <a:t>শিল্প</a:t>
          </a:r>
          <a:r>
            <a:rPr lang="en-US" dirty="0" smtClean="0"/>
            <a:t> </a:t>
          </a:r>
          <a:r>
            <a:rPr lang="en-US" dirty="0" err="1" smtClean="0"/>
            <a:t>বিপ্লবের</a:t>
          </a:r>
          <a:r>
            <a:rPr lang="en-US" dirty="0" smtClean="0"/>
            <a:t> </a:t>
          </a:r>
          <a:r>
            <a:rPr lang="en-US" dirty="0" err="1" smtClean="0"/>
            <a:t>ফলাফল</a:t>
          </a:r>
          <a:r>
            <a:rPr lang="en-US" dirty="0" smtClean="0"/>
            <a:t> </a:t>
          </a:r>
          <a:endParaRPr lang="en-US" dirty="0"/>
        </a:p>
      </dgm:t>
    </dgm:pt>
    <dgm:pt modelId="{4394F93A-3140-49F4-975D-EA6DF3EB20DD}" type="parTrans" cxnId="{EF185A91-D12B-418D-8021-D8BD5540457F}">
      <dgm:prSet/>
      <dgm:spPr/>
      <dgm:t>
        <a:bodyPr/>
        <a:lstStyle/>
        <a:p>
          <a:endParaRPr lang="en-US"/>
        </a:p>
      </dgm:t>
    </dgm:pt>
    <dgm:pt modelId="{8367B132-AE07-443F-B02F-AA065A1DA4CC}" type="sibTrans" cxnId="{EF185A91-D12B-418D-8021-D8BD5540457F}">
      <dgm:prSet/>
      <dgm:spPr/>
      <dgm:t>
        <a:bodyPr/>
        <a:lstStyle/>
        <a:p>
          <a:endParaRPr lang="en-US"/>
        </a:p>
      </dgm:t>
    </dgm:pt>
    <dgm:pt modelId="{376C64CA-7312-4B70-AD1B-6161F71288E6}">
      <dgm:prSet phldrT="[Text]"/>
      <dgm:spPr/>
      <dgm:t>
        <a:bodyPr/>
        <a:lstStyle/>
        <a:p>
          <a:r>
            <a:rPr lang="en-US" dirty="0" err="1" smtClean="0"/>
            <a:t>অর্থনৈতিক</a:t>
          </a:r>
          <a:r>
            <a:rPr lang="en-US" dirty="0" smtClean="0"/>
            <a:t> </a:t>
          </a:r>
          <a:r>
            <a:rPr lang="en-US" dirty="0" err="1" smtClean="0"/>
            <a:t>ফলাফল</a:t>
          </a:r>
          <a:r>
            <a:rPr lang="en-US" dirty="0" smtClean="0"/>
            <a:t>   </a:t>
          </a:r>
          <a:endParaRPr lang="en-US" dirty="0"/>
        </a:p>
      </dgm:t>
    </dgm:pt>
    <dgm:pt modelId="{C3F21F46-9DC0-4A32-A44E-4E956FD6BB05}" type="parTrans" cxnId="{61F771E8-EB78-4FE3-9DF9-205DEE298641}">
      <dgm:prSet/>
      <dgm:spPr/>
      <dgm:t>
        <a:bodyPr/>
        <a:lstStyle/>
        <a:p>
          <a:endParaRPr lang="en-US"/>
        </a:p>
      </dgm:t>
    </dgm:pt>
    <dgm:pt modelId="{74B76793-B7E7-4955-ADA2-89140947DDD6}" type="sibTrans" cxnId="{61F771E8-EB78-4FE3-9DF9-205DEE298641}">
      <dgm:prSet/>
      <dgm:spPr/>
      <dgm:t>
        <a:bodyPr/>
        <a:lstStyle/>
        <a:p>
          <a:endParaRPr lang="en-US"/>
        </a:p>
      </dgm:t>
    </dgm:pt>
    <dgm:pt modelId="{AED92B40-B74E-4876-99EA-DB3F588F7D25}">
      <dgm:prSet phldrT="[Text]"/>
      <dgm:spPr/>
      <dgm:t>
        <a:bodyPr/>
        <a:lstStyle/>
        <a:p>
          <a:r>
            <a:rPr lang="en-US" dirty="0" err="1" smtClean="0"/>
            <a:t>সামাজিক</a:t>
          </a:r>
          <a:r>
            <a:rPr lang="en-US" dirty="0" smtClean="0"/>
            <a:t> </a:t>
          </a:r>
          <a:r>
            <a:rPr lang="en-US" dirty="0" err="1" smtClean="0"/>
            <a:t>ফলাফল</a:t>
          </a:r>
          <a:r>
            <a:rPr lang="en-US" dirty="0" smtClean="0"/>
            <a:t>     </a:t>
          </a:r>
          <a:endParaRPr lang="en-US" dirty="0"/>
        </a:p>
      </dgm:t>
    </dgm:pt>
    <dgm:pt modelId="{8C824408-825F-4B90-B713-697CDD1A0798}" type="sibTrans" cxnId="{7A4B55E7-C5BB-4EB8-8EA6-8E75A7A9246C}">
      <dgm:prSet/>
      <dgm:spPr/>
      <dgm:t>
        <a:bodyPr/>
        <a:lstStyle/>
        <a:p>
          <a:endParaRPr lang="en-US"/>
        </a:p>
      </dgm:t>
    </dgm:pt>
    <dgm:pt modelId="{49FEA09B-1080-4E76-8D66-DBA899B9A132}" type="parTrans" cxnId="{7A4B55E7-C5BB-4EB8-8EA6-8E75A7A9246C}">
      <dgm:prSet/>
      <dgm:spPr/>
      <dgm:t>
        <a:bodyPr/>
        <a:lstStyle/>
        <a:p>
          <a:endParaRPr lang="en-US"/>
        </a:p>
      </dgm:t>
    </dgm:pt>
    <dgm:pt modelId="{5388E97D-4C36-48E1-A07F-0BFADAAFC52B}">
      <dgm:prSet phldrT="[Text]"/>
      <dgm:spPr/>
      <dgm:t>
        <a:bodyPr/>
        <a:lstStyle/>
        <a:p>
          <a:r>
            <a:rPr lang="en-US" dirty="0" err="1" smtClean="0"/>
            <a:t>রাজনৈতিক</a:t>
          </a:r>
          <a:r>
            <a:rPr lang="en-US" dirty="0" smtClean="0"/>
            <a:t> </a:t>
          </a:r>
          <a:r>
            <a:rPr lang="en-US" dirty="0" err="1" smtClean="0"/>
            <a:t>ফলাফল</a:t>
          </a:r>
          <a:endParaRPr lang="en-US" dirty="0"/>
        </a:p>
      </dgm:t>
    </dgm:pt>
    <dgm:pt modelId="{E07894CB-CD41-4836-95B5-01C641596612}" type="sibTrans" cxnId="{FB2D44D3-8842-468B-995A-D903817D8FD2}">
      <dgm:prSet/>
      <dgm:spPr/>
      <dgm:t>
        <a:bodyPr/>
        <a:lstStyle/>
        <a:p>
          <a:endParaRPr lang="en-US"/>
        </a:p>
      </dgm:t>
    </dgm:pt>
    <dgm:pt modelId="{EF400195-F85D-48D6-AE87-B4FE2309A6AB}" type="parTrans" cxnId="{FB2D44D3-8842-468B-995A-D903817D8FD2}">
      <dgm:prSet/>
      <dgm:spPr/>
      <dgm:t>
        <a:bodyPr/>
        <a:lstStyle/>
        <a:p>
          <a:endParaRPr lang="en-US"/>
        </a:p>
      </dgm:t>
    </dgm:pt>
    <dgm:pt modelId="{E35D7594-570F-489C-A64F-5D83DC08ED09}">
      <dgm:prSet phldrT="[Text]"/>
      <dgm:spPr/>
      <dgm:t>
        <a:bodyPr/>
        <a:lstStyle/>
        <a:p>
          <a:r>
            <a:rPr lang="en-US" dirty="0" err="1" smtClean="0"/>
            <a:t>সাংস্কৃতিক</a:t>
          </a:r>
          <a:r>
            <a:rPr lang="en-US" dirty="0" smtClean="0"/>
            <a:t> </a:t>
          </a:r>
          <a:r>
            <a:rPr lang="en-US" dirty="0" err="1" smtClean="0"/>
            <a:t>ফলাফল</a:t>
          </a:r>
          <a:endParaRPr lang="en-US" dirty="0"/>
        </a:p>
      </dgm:t>
    </dgm:pt>
    <dgm:pt modelId="{C1BD60AC-1025-4972-B8EC-A71D7D89C3E6}" type="sibTrans" cxnId="{3D2E13E2-1133-4197-A25C-E63D08E163DF}">
      <dgm:prSet/>
      <dgm:spPr/>
      <dgm:t>
        <a:bodyPr/>
        <a:lstStyle/>
        <a:p>
          <a:endParaRPr lang="en-US"/>
        </a:p>
      </dgm:t>
    </dgm:pt>
    <dgm:pt modelId="{0D534E8C-4724-445D-835B-1F279CAEEFF4}" type="parTrans" cxnId="{3D2E13E2-1133-4197-A25C-E63D08E163DF}">
      <dgm:prSet/>
      <dgm:spPr/>
      <dgm:t>
        <a:bodyPr/>
        <a:lstStyle/>
        <a:p>
          <a:endParaRPr lang="en-US"/>
        </a:p>
      </dgm:t>
    </dgm:pt>
    <dgm:pt modelId="{A9577E01-409A-4638-AB0E-AEF998E76675}" type="pres">
      <dgm:prSet presAssocID="{AAFCAECD-8936-4F3D-86E2-D58EBF525C1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F42D59-E2B0-43DA-AFF7-342743D3896E}" type="pres">
      <dgm:prSet presAssocID="{13F97FD9-450F-4193-9675-F14343A3A9D7}" presName="Parent" presStyleLbl="node0" presStyleIdx="0" presStyleCnt="1" custLinFactNeighborX="30270" custLinFactNeighborY="-23016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8A88F35-3C3A-4542-B5F9-1B90B80EA364}" type="pres">
      <dgm:prSet presAssocID="{E35D7594-570F-489C-A64F-5D83DC08ED09}" presName="Accent1" presStyleCnt="0"/>
      <dgm:spPr/>
      <dgm:t>
        <a:bodyPr/>
        <a:lstStyle/>
        <a:p>
          <a:endParaRPr lang="en-US"/>
        </a:p>
      </dgm:t>
    </dgm:pt>
    <dgm:pt modelId="{878E69DC-2F02-4C25-BA7B-16D102CB4D4B}" type="pres">
      <dgm:prSet presAssocID="{E35D7594-570F-489C-A64F-5D83DC08ED09}" presName="Accent" presStyleLbl="bgShp" presStyleIdx="0" presStyleCnt="4"/>
      <dgm:spPr/>
      <dgm:t>
        <a:bodyPr/>
        <a:lstStyle/>
        <a:p>
          <a:endParaRPr lang="en-US"/>
        </a:p>
      </dgm:t>
    </dgm:pt>
    <dgm:pt modelId="{BD27F118-5529-4929-813A-C97B733F74D7}" type="pres">
      <dgm:prSet presAssocID="{E35D7594-570F-489C-A64F-5D83DC08ED09}" presName="Child1" presStyleLbl="node1" presStyleIdx="0" presStyleCnt="4" custLinFactX="33264" custLinFactY="57493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223E0-6358-4734-9C00-EB1E0ADE0804}" type="pres">
      <dgm:prSet presAssocID="{5388E97D-4C36-48E1-A07F-0BFADAAFC52B}" presName="Accent2" presStyleCnt="0"/>
      <dgm:spPr/>
      <dgm:t>
        <a:bodyPr/>
        <a:lstStyle/>
        <a:p>
          <a:endParaRPr lang="en-US"/>
        </a:p>
      </dgm:t>
    </dgm:pt>
    <dgm:pt modelId="{21ACD652-1087-4C22-BF15-A7E44190CB51}" type="pres">
      <dgm:prSet presAssocID="{5388E97D-4C36-48E1-A07F-0BFADAAFC52B}" presName="Accent" presStyleLbl="bgShp" presStyleIdx="1" presStyleCnt="4" custLinFactY="-700000" custLinFactNeighborX="-1938" custLinFactNeighborY="-716197"/>
      <dgm:spPr/>
      <dgm:t>
        <a:bodyPr/>
        <a:lstStyle/>
        <a:p>
          <a:endParaRPr lang="en-US"/>
        </a:p>
      </dgm:t>
    </dgm:pt>
    <dgm:pt modelId="{E1300785-967E-43D9-8A00-A29303E6BC0D}" type="pres">
      <dgm:prSet presAssocID="{5388E97D-4C36-48E1-A07F-0BFADAAFC52B}" presName="Child2" presStyleLbl="node1" presStyleIdx="1" presStyleCnt="4" custLinFactNeighborX="70229" custLinFactNeighborY="-15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E30A1-71EF-4974-93F9-CF4A3616E1A0}" type="pres">
      <dgm:prSet presAssocID="{AED92B40-B74E-4876-99EA-DB3F588F7D25}" presName="Accent3" presStyleCnt="0"/>
      <dgm:spPr/>
      <dgm:t>
        <a:bodyPr/>
        <a:lstStyle/>
        <a:p>
          <a:endParaRPr lang="en-US"/>
        </a:p>
      </dgm:t>
    </dgm:pt>
    <dgm:pt modelId="{1E78E9B7-E041-45F0-B341-C8DE1BF98E3D}" type="pres">
      <dgm:prSet presAssocID="{AED92B40-B74E-4876-99EA-DB3F588F7D25}" presName="Accent" presStyleLbl="bgShp" presStyleIdx="2" presStyleCnt="4" custLinFactX="-800000" custLinFactY="1942441" custLinFactNeighborX="-893000" custLinFactNeighborY="2000000"/>
      <dgm:spPr/>
      <dgm:t>
        <a:bodyPr/>
        <a:lstStyle/>
        <a:p>
          <a:endParaRPr lang="en-US"/>
        </a:p>
      </dgm:t>
    </dgm:pt>
    <dgm:pt modelId="{3CDE92FE-368C-4DAE-AA7C-DA1189590E06}" type="pres">
      <dgm:prSet presAssocID="{AED92B40-B74E-4876-99EA-DB3F588F7D25}" presName="Child3" presStyleLbl="node1" presStyleIdx="2" presStyleCnt="4" custLinFactX="-62831" custLinFactNeighborX="-100000" custLinFactNeighborY="-20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ED5DC-8BA6-48F4-91C9-4A9E5DF889AB}" type="pres">
      <dgm:prSet presAssocID="{376C64CA-7312-4B70-AD1B-6161F71288E6}" presName="Accent4" presStyleCnt="0"/>
      <dgm:spPr/>
      <dgm:t>
        <a:bodyPr/>
        <a:lstStyle/>
        <a:p>
          <a:endParaRPr lang="en-US"/>
        </a:p>
      </dgm:t>
    </dgm:pt>
    <dgm:pt modelId="{1E435768-241A-49CF-A31F-34847FE8DE81}" type="pres">
      <dgm:prSet presAssocID="{376C64CA-7312-4B70-AD1B-6161F71288E6}" presName="Accent" presStyleLbl="bgShp" presStyleIdx="3" presStyleCnt="4" custLinFactNeighborX="-90182" custLinFactNeighborY="-33643"/>
      <dgm:spPr/>
      <dgm:t>
        <a:bodyPr/>
        <a:lstStyle/>
        <a:p>
          <a:endParaRPr lang="en-US"/>
        </a:p>
      </dgm:t>
    </dgm:pt>
    <dgm:pt modelId="{7BFA1372-0536-4B61-ACF7-BAB79CCF0E02}" type="pres">
      <dgm:prSet presAssocID="{376C64CA-7312-4B70-AD1B-6161F71288E6}" presName="Child4" presStyleLbl="node1" presStyleIdx="3" presStyleCnt="4" custLinFactY="-100000" custLinFactNeighborX="-63941" custLinFactNeighborY="-110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85A91-D12B-418D-8021-D8BD5540457F}" srcId="{AAFCAECD-8936-4F3D-86E2-D58EBF525C1E}" destId="{13F97FD9-450F-4193-9675-F14343A3A9D7}" srcOrd="0" destOrd="0" parTransId="{4394F93A-3140-49F4-975D-EA6DF3EB20DD}" sibTransId="{8367B132-AE07-443F-B02F-AA065A1DA4CC}"/>
    <dgm:cxn modelId="{E74FF8C5-67C1-48E0-9F81-F01271E19F97}" type="presOf" srcId="{13F97FD9-450F-4193-9675-F14343A3A9D7}" destId="{EEF42D59-E2B0-43DA-AFF7-342743D3896E}" srcOrd="0" destOrd="0" presId="urn:microsoft.com/office/officeart/2011/layout/HexagonRadial"/>
    <dgm:cxn modelId="{FB2D44D3-8842-468B-995A-D903817D8FD2}" srcId="{13F97FD9-450F-4193-9675-F14343A3A9D7}" destId="{5388E97D-4C36-48E1-A07F-0BFADAAFC52B}" srcOrd="1" destOrd="0" parTransId="{EF400195-F85D-48D6-AE87-B4FE2309A6AB}" sibTransId="{E07894CB-CD41-4836-95B5-01C641596612}"/>
    <dgm:cxn modelId="{61F771E8-EB78-4FE3-9DF9-205DEE298641}" srcId="{13F97FD9-450F-4193-9675-F14343A3A9D7}" destId="{376C64CA-7312-4B70-AD1B-6161F71288E6}" srcOrd="3" destOrd="0" parTransId="{C3F21F46-9DC0-4A32-A44E-4E956FD6BB05}" sibTransId="{74B76793-B7E7-4955-ADA2-89140947DDD6}"/>
    <dgm:cxn modelId="{896FA21E-8874-4AB5-B798-711E6EA1BFBD}" type="presOf" srcId="{5388E97D-4C36-48E1-A07F-0BFADAAFC52B}" destId="{E1300785-967E-43D9-8A00-A29303E6BC0D}" srcOrd="0" destOrd="0" presId="urn:microsoft.com/office/officeart/2011/layout/HexagonRadial"/>
    <dgm:cxn modelId="{7A4B55E7-C5BB-4EB8-8EA6-8E75A7A9246C}" srcId="{13F97FD9-450F-4193-9675-F14343A3A9D7}" destId="{AED92B40-B74E-4876-99EA-DB3F588F7D25}" srcOrd="2" destOrd="0" parTransId="{49FEA09B-1080-4E76-8D66-DBA899B9A132}" sibTransId="{8C824408-825F-4B90-B713-697CDD1A0798}"/>
    <dgm:cxn modelId="{E79B37F9-3E3B-403E-AAE2-86A160990C9F}" type="presOf" srcId="{E35D7594-570F-489C-A64F-5D83DC08ED09}" destId="{BD27F118-5529-4929-813A-C97B733F74D7}" srcOrd="0" destOrd="0" presId="urn:microsoft.com/office/officeart/2011/layout/HexagonRadial"/>
    <dgm:cxn modelId="{044AFDA5-3615-45B0-88B3-6541F8441D76}" type="presOf" srcId="{AAFCAECD-8936-4F3D-86E2-D58EBF525C1E}" destId="{A9577E01-409A-4638-AB0E-AEF998E76675}" srcOrd="0" destOrd="0" presId="urn:microsoft.com/office/officeart/2011/layout/HexagonRadial"/>
    <dgm:cxn modelId="{A0B1FE98-48E4-4A8F-AD7B-7C2705AFF7EF}" type="presOf" srcId="{AED92B40-B74E-4876-99EA-DB3F588F7D25}" destId="{3CDE92FE-368C-4DAE-AA7C-DA1189590E06}" srcOrd="0" destOrd="0" presId="urn:microsoft.com/office/officeart/2011/layout/HexagonRadial"/>
    <dgm:cxn modelId="{3D2E13E2-1133-4197-A25C-E63D08E163DF}" srcId="{13F97FD9-450F-4193-9675-F14343A3A9D7}" destId="{E35D7594-570F-489C-A64F-5D83DC08ED09}" srcOrd="0" destOrd="0" parTransId="{0D534E8C-4724-445D-835B-1F279CAEEFF4}" sibTransId="{C1BD60AC-1025-4972-B8EC-A71D7D89C3E6}"/>
    <dgm:cxn modelId="{5AAA5063-6481-435C-9E11-B3FC6F54B089}" type="presOf" srcId="{376C64CA-7312-4B70-AD1B-6161F71288E6}" destId="{7BFA1372-0536-4B61-ACF7-BAB79CCF0E02}" srcOrd="0" destOrd="0" presId="urn:microsoft.com/office/officeart/2011/layout/HexagonRadial"/>
    <dgm:cxn modelId="{96CFC056-16A5-4584-99D8-EE3683E5C2BD}" type="presParOf" srcId="{A9577E01-409A-4638-AB0E-AEF998E76675}" destId="{EEF42D59-E2B0-43DA-AFF7-342743D3896E}" srcOrd="0" destOrd="0" presId="urn:microsoft.com/office/officeart/2011/layout/HexagonRadial"/>
    <dgm:cxn modelId="{B3800F2A-7E39-4414-AEA8-358D42228CE4}" type="presParOf" srcId="{A9577E01-409A-4638-AB0E-AEF998E76675}" destId="{F8A88F35-3C3A-4542-B5F9-1B90B80EA364}" srcOrd="1" destOrd="0" presId="urn:microsoft.com/office/officeart/2011/layout/HexagonRadial"/>
    <dgm:cxn modelId="{F07727E7-6B61-4D12-9AAC-286EC9441FDD}" type="presParOf" srcId="{F8A88F35-3C3A-4542-B5F9-1B90B80EA364}" destId="{878E69DC-2F02-4C25-BA7B-16D102CB4D4B}" srcOrd="0" destOrd="0" presId="urn:microsoft.com/office/officeart/2011/layout/HexagonRadial"/>
    <dgm:cxn modelId="{8D395175-67D7-4F39-A3AF-2A20F6B01D57}" type="presParOf" srcId="{A9577E01-409A-4638-AB0E-AEF998E76675}" destId="{BD27F118-5529-4929-813A-C97B733F74D7}" srcOrd="2" destOrd="0" presId="urn:microsoft.com/office/officeart/2011/layout/HexagonRadial"/>
    <dgm:cxn modelId="{70F93188-D28D-409D-9169-3C3820997F6C}" type="presParOf" srcId="{A9577E01-409A-4638-AB0E-AEF998E76675}" destId="{732223E0-6358-4734-9C00-EB1E0ADE0804}" srcOrd="3" destOrd="0" presId="urn:microsoft.com/office/officeart/2011/layout/HexagonRadial"/>
    <dgm:cxn modelId="{D6FE3C8D-8847-4DD3-9CF7-EF39D21412D1}" type="presParOf" srcId="{732223E0-6358-4734-9C00-EB1E0ADE0804}" destId="{21ACD652-1087-4C22-BF15-A7E44190CB51}" srcOrd="0" destOrd="0" presId="urn:microsoft.com/office/officeart/2011/layout/HexagonRadial"/>
    <dgm:cxn modelId="{D5BBCA6C-BC87-41FF-9A13-D5BC98914BCA}" type="presParOf" srcId="{A9577E01-409A-4638-AB0E-AEF998E76675}" destId="{E1300785-967E-43D9-8A00-A29303E6BC0D}" srcOrd="4" destOrd="0" presId="urn:microsoft.com/office/officeart/2011/layout/HexagonRadial"/>
    <dgm:cxn modelId="{85F3BD7D-A327-4B64-AD4A-95768B8F7AC8}" type="presParOf" srcId="{A9577E01-409A-4638-AB0E-AEF998E76675}" destId="{331E30A1-71EF-4974-93F9-CF4A3616E1A0}" srcOrd="5" destOrd="0" presId="urn:microsoft.com/office/officeart/2011/layout/HexagonRadial"/>
    <dgm:cxn modelId="{A0628344-3D00-4649-A06B-706703A99C25}" type="presParOf" srcId="{331E30A1-71EF-4974-93F9-CF4A3616E1A0}" destId="{1E78E9B7-E041-45F0-B341-C8DE1BF98E3D}" srcOrd="0" destOrd="0" presId="urn:microsoft.com/office/officeart/2011/layout/HexagonRadial"/>
    <dgm:cxn modelId="{8E4F3F8F-10C9-4875-9DA3-FFA9CE8E17FB}" type="presParOf" srcId="{A9577E01-409A-4638-AB0E-AEF998E76675}" destId="{3CDE92FE-368C-4DAE-AA7C-DA1189590E06}" srcOrd="6" destOrd="0" presId="urn:microsoft.com/office/officeart/2011/layout/HexagonRadial"/>
    <dgm:cxn modelId="{99A08307-4C91-40FB-AD2A-9C0239DD8788}" type="presParOf" srcId="{A9577E01-409A-4638-AB0E-AEF998E76675}" destId="{E20ED5DC-8BA6-48F4-91C9-4A9E5DF889AB}" srcOrd="7" destOrd="0" presId="urn:microsoft.com/office/officeart/2011/layout/HexagonRadial"/>
    <dgm:cxn modelId="{8F26907A-98F1-4C5F-83DC-04F1F7A56874}" type="presParOf" srcId="{E20ED5DC-8BA6-48F4-91C9-4A9E5DF889AB}" destId="{1E435768-241A-49CF-A31F-34847FE8DE81}" srcOrd="0" destOrd="0" presId="urn:microsoft.com/office/officeart/2011/layout/HexagonRadial"/>
    <dgm:cxn modelId="{86D38D88-EF15-42D7-9100-D0EF258A8E5D}" type="presParOf" srcId="{A9577E01-409A-4638-AB0E-AEF998E76675}" destId="{7BFA1372-0536-4B61-ACF7-BAB79CCF0E02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B18768-F48C-4964-A119-D700A7E1EA3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56D4C4-BC55-4156-B9F9-97BA45CC7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304800"/>
            <a:ext cx="4953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শিল্পবিপ্লবের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সময়কাল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066800"/>
            <a:ext cx="78486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ইংল্যান্ডে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মূলত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বস্ত্রশিল্পকে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কেন্দ্র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করে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১৭৬০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থেকে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১৭৮০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খ্রিস্টাব্দের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মধ্যবর্তী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সময়ে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শিল্প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বিপ্লবের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সূচনা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হয়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। </a:t>
            </a: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276600"/>
            <a:ext cx="7848600" cy="1447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smtClean="0"/>
          </a:p>
          <a:p>
            <a:r>
              <a:rPr lang="en-US" sz="3200" smtClean="0"/>
              <a:t>যদিও</a:t>
            </a:r>
            <a:r>
              <a:rPr lang="en-US" sz="3200" dirty="0" smtClean="0"/>
              <a:t> ১৭৮০-১৮২০ </a:t>
            </a:r>
            <a:r>
              <a:rPr lang="en-US" sz="3200" dirty="0" err="1" smtClean="0"/>
              <a:t>খ্রিস্টাব্দের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মধ্যবর্তী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সময়কে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শিল্পবিপ্লবের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উন্নতির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সময়</a:t>
            </a:r>
            <a:r>
              <a:rPr lang="en-US" sz="3200" dirty="0" smtClean="0"/>
              <a:t>।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867" y="946583"/>
            <a:ext cx="2038350" cy="224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964057"/>
            <a:ext cx="1981200" cy="2247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3211957"/>
            <a:ext cx="16764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চার্লস ব্যাবেজ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483" y="3206151"/>
            <a:ext cx="19432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জেমস ওয়াট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573" y="4208462"/>
            <a:ext cx="2581275" cy="1771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987" y="4208462"/>
            <a:ext cx="25844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1509346" y="3695577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313664" y="3695577"/>
            <a:ext cx="51667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2845" y="934860"/>
            <a:ext cx="204311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86462" y="3194483"/>
            <a:ext cx="275588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bn-BD" dirty="0">
                <a:solidFill>
                  <a:schemeClr val="bg1"/>
                </a:solidFill>
              </a:rPr>
              <a:t>আলেকজান্ডার গ্রাহামবেল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6584" y="4128412"/>
            <a:ext cx="2157256" cy="215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7408195" y="3638974"/>
            <a:ext cx="484197" cy="507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632142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6172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স্টিম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বাষ্পচালিত</a:t>
            </a:r>
            <a:r>
              <a:rPr lang="en-US" dirty="0" smtClean="0"/>
              <a:t> </a:t>
            </a:r>
            <a:r>
              <a:rPr lang="en-US" dirty="0" err="1" smtClean="0"/>
              <a:t>ইঞ্জিন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632142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কম্পিউটার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42846" y="6495365"/>
            <a:ext cx="226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টেলিফোন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0" y="304800"/>
            <a:ext cx="69342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কিছু ছবি ও আবিস্কারকদের দেখি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893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  <p:bldP spid="5" grpId="0" animBg="1"/>
      <p:bldP spid="6" grpId="0" animBg="1"/>
      <p:bldP spid="7" grpId="0" animBg="1"/>
      <p:bldP spid="4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 rot="3633520">
            <a:off x="5545900" y="4097537"/>
            <a:ext cx="746958" cy="747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985531">
            <a:off x="2518098" y="4084993"/>
            <a:ext cx="1553627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2590800" y="28194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3751123">
            <a:off x="2667249" y="1918013"/>
            <a:ext cx="1435146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759162">
            <a:off x="5567262" y="2210704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3962400" y="22860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6019800" y="31242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ecagon 3"/>
          <p:cNvSpPr/>
          <p:nvPr/>
        </p:nvSpPr>
        <p:spPr>
          <a:xfrm>
            <a:off x="6781800" y="2514600"/>
            <a:ext cx="2057400" cy="1981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রেনেসাঁর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ecagon 4"/>
          <p:cNvSpPr/>
          <p:nvPr/>
        </p:nvSpPr>
        <p:spPr>
          <a:xfrm>
            <a:off x="6172200" y="533400"/>
            <a:ext cx="2286000" cy="17526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 smtClean="0"/>
              <a:t>কৃষি বিপ্লব </a:t>
            </a:r>
            <a:endParaRPr lang="en-US" sz="2800" dirty="0"/>
          </a:p>
        </p:txBody>
      </p:sp>
      <p:sp>
        <p:nvSpPr>
          <p:cNvPr id="6" name="Decagon 5"/>
          <p:cNvSpPr/>
          <p:nvPr/>
        </p:nvSpPr>
        <p:spPr>
          <a:xfrm>
            <a:off x="3276600" y="0"/>
            <a:ext cx="2590800" cy="1981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 smtClean="0"/>
              <a:t>বৈজ্ঞানিক আবিষ্কার  </a:t>
            </a:r>
            <a:endParaRPr lang="en-US" sz="2800" dirty="0"/>
          </a:p>
        </p:txBody>
      </p:sp>
      <p:sp>
        <p:nvSpPr>
          <p:cNvPr id="8" name="Decagon 7"/>
          <p:cNvSpPr/>
          <p:nvPr/>
        </p:nvSpPr>
        <p:spPr>
          <a:xfrm>
            <a:off x="304800" y="4267200"/>
            <a:ext cx="2438400" cy="2362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/>
              <a:t>যোগাযোগ ব্যবস্থা</a:t>
            </a:r>
            <a:r>
              <a:rPr lang="en-US" sz="2800" dirty="0" smtClean="0"/>
              <a:t>র </a:t>
            </a:r>
            <a:r>
              <a:rPr lang="en-US" sz="2800" dirty="0" err="1" smtClean="0"/>
              <a:t>উন্নয়ন</a:t>
            </a:r>
            <a:r>
              <a:rPr lang="bn-BD" sz="2800" dirty="0" smtClean="0"/>
              <a:t> </a:t>
            </a:r>
            <a:endParaRPr lang="en-US" sz="2800" dirty="0" smtClean="0"/>
          </a:p>
          <a:p>
            <a:pPr algn="ctr"/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ecagon 8"/>
          <p:cNvSpPr/>
          <p:nvPr/>
        </p:nvSpPr>
        <p:spPr>
          <a:xfrm>
            <a:off x="5715000" y="4572000"/>
            <a:ext cx="2895600" cy="17526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 smtClean="0"/>
              <a:t>অর্থনৈতিক অবস্থা</a:t>
            </a:r>
            <a:r>
              <a:rPr lang="en-US" sz="2800" dirty="0" smtClean="0"/>
              <a:t>র </a:t>
            </a:r>
            <a:r>
              <a:rPr lang="en-US" sz="2800" dirty="0" err="1" smtClean="0"/>
              <a:t>উন্নতি</a:t>
            </a:r>
            <a:endParaRPr lang="en-US" sz="2800" dirty="0"/>
          </a:p>
        </p:txBody>
      </p:sp>
      <p:sp>
        <p:nvSpPr>
          <p:cNvPr id="10" name="Decagon 9"/>
          <p:cNvSpPr/>
          <p:nvPr/>
        </p:nvSpPr>
        <p:spPr>
          <a:xfrm>
            <a:off x="533400" y="2286000"/>
            <a:ext cx="1905000" cy="1676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 smtClean="0"/>
              <a:t>পুঁজির সংস্থান </a:t>
            </a:r>
            <a:endParaRPr lang="en-US" sz="2800" dirty="0"/>
          </a:p>
        </p:txBody>
      </p:sp>
      <p:sp>
        <p:nvSpPr>
          <p:cNvPr id="18" name="Action Button: Home 17">
            <a:hlinkClick r:id="" action="ppaction://noaction" highlightClick="1"/>
          </p:cNvPr>
          <p:cNvSpPr/>
          <p:nvPr/>
        </p:nvSpPr>
        <p:spPr>
          <a:xfrm>
            <a:off x="8153400" y="2286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ecagon 21"/>
          <p:cNvSpPr/>
          <p:nvPr/>
        </p:nvSpPr>
        <p:spPr>
          <a:xfrm>
            <a:off x="762000" y="152400"/>
            <a:ext cx="2286000" cy="19050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 smtClean="0"/>
              <a:t>বাণি</a:t>
            </a:r>
            <a:r>
              <a:rPr lang="en-US" sz="2800" dirty="0" err="1" smtClean="0"/>
              <a:t>জ্যের</a:t>
            </a:r>
            <a:r>
              <a:rPr lang="bn-BD" sz="2800" dirty="0" smtClean="0"/>
              <a:t> </a:t>
            </a:r>
            <a:r>
              <a:rPr lang="en-US" sz="2800" dirty="0" err="1" smtClean="0"/>
              <a:t>প্রসার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23" name="Oval 22"/>
          <p:cNvSpPr/>
          <p:nvPr/>
        </p:nvSpPr>
        <p:spPr>
          <a:xfrm>
            <a:off x="2971800" y="2590800"/>
            <a:ext cx="2971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শিল্পবিপ্লবের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267200" y="45720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ecagon 19"/>
          <p:cNvSpPr/>
          <p:nvPr/>
        </p:nvSpPr>
        <p:spPr>
          <a:xfrm>
            <a:off x="2743200" y="5181600"/>
            <a:ext cx="2895600" cy="1676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/>
              <a:t>রাজনৈতিক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স্থিতিশীলতা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3" grpId="0" animBg="1"/>
      <p:bldP spid="11" grpId="0" animBg="1"/>
      <p:bldP spid="1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22" grpId="0" animBg="1"/>
      <p:bldP spid="23" grpId="0" animBg="1"/>
      <p:bldP spid="19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5610" y="1064731"/>
            <a:ext cx="2864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286000"/>
            <a:ext cx="6705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</a:rPr>
              <a:t> শিল্প বিপ্লবের কারন বিশ্লেষণ কর ।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4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219200"/>
            <a:ext cx="3352800" cy="2209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962400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8889" y="3962400"/>
            <a:ext cx="3231173" cy="2514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398" y="1219200"/>
            <a:ext cx="3450248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0"/>
            <a:ext cx="47244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0"/>
            <a:ext cx="3886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11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650042953"/>
              </p:ext>
            </p:extLst>
          </p:nvPr>
        </p:nvGraphicFramePr>
        <p:xfrm>
          <a:off x="304800" y="381000"/>
          <a:ext cx="7924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644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2600"/>
            <a:ext cx="1828800" cy="3352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সামন্ততান্ত্রিক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ব্যবস্থা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দুর্বল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হয়ে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পড়ে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ফলে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রাজার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ক্ষমতা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বৃদ্ধি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পায়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1752600"/>
            <a:ext cx="1752600" cy="3352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ঔপনিবেশিক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সাম্রাজ্য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বিস্তারের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প্রতিযোগিতা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শুরু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752600"/>
            <a:ext cx="1828800" cy="3352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মধ্যবিত্ত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শ্রেণির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উত্থানের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মাধ্যমে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জাতীয়তাবাদের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বিকাশ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ঘটে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1752600"/>
            <a:ext cx="1752600" cy="3352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কারিগরি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শ্রেণির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মনে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আতঙ্ক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সৃষ্টি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ফলে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প্রথমদিকে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তারা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প্রতিবাদ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জানায়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লুডাইট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আনেদালন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নামে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পরিচিত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62200" y="228600"/>
            <a:ext cx="3657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রাজনৈতিক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ফলাফল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752600"/>
            <a:ext cx="1828800" cy="2743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পুঁজিবাদী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ব্যবস্থার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উত্থান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ঘটে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1752600"/>
            <a:ext cx="1752600" cy="2743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মালিক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শ্রমিক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বৈষম্য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প্রতিষ্ঠিত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752600"/>
            <a:ext cx="1828800" cy="2743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ঔপনিবেশিক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বাজার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প্রতিষ্ঠার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প্রতিযোগিতা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শুরু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228600"/>
            <a:ext cx="3657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r>
              <a:rPr lang="en-US" dirty="0" err="1" smtClean="0"/>
              <a:t>ফলাফল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3200" y="1752600"/>
            <a:ext cx="1981200" cy="2743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যোগাযোগ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ব্যবস্থা</a:t>
            </a:r>
            <a:r>
              <a:rPr lang="en-US" sz="2000" dirty="0" smtClean="0">
                <a:solidFill>
                  <a:schemeClr val="tx1"/>
                </a:solidFill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</a:rPr>
              <a:t>প্রযুক্তির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উন্নতি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ঘটে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752600"/>
            <a:ext cx="2133600" cy="3352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শিল্প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সমাজের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উদ্ভব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ঘটে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ফলে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ভিন্ন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সামাজিক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সম্পর্ক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ও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মূল্যবোধের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জন্ম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দেয়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1752600"/>
            <a:ext cx="1752600" cy="3276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নতুন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নতুন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শিল্প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শহরের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উত্থান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ঘটে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752600"/>
            <a:ext cx="1828800" cy="3276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শহরগুলোতে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নতুন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নতুন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সামাজিক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সমস্যার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সৃষ্টি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হয়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228600"/>
            <a:ext cx="3657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/>
              <a:t>সামাজিক</a:t>
            </a:r>
            <a:r>
              <a:rPr lang="en-US" dirty="0" smtClean="0"/>
              <a:t> </a:t>
            </a:r>
            <a:r>
              <a:rPr lang="en-US" dirty="0" err="1" smtClean="0"/>
              <a:t>ফলাফল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29400" y="1752600"/>
            <a:ext cx="1828800" cy="3276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শহরগুলোতে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নতুন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নতুন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সামাজিক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সমস্যার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সৃষ্টি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হয়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133600"/>
            <a:ext cx="5410200" cy="27084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আকরাম হোসেন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প্রভাষক , ইতিহাস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বালাগঞ্জ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কলেজ, সিলেট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মোবাঃ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01710848891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e-mail: akramhossain921@gmail.com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2133600"/>
            <a:ext cx="25908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762000"/>
            <a:ext cx="55626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1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676400"/>
            <a:ext cx="1828800" cy="2743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সমাজতান্ত্রিক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চিন্তাধারার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উদ্ভব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ঘটে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1676400"/>
            <a:ext cx="1752600" cy="2743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ঔপনিবেশিক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ব্যবস্থা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ভিন্ন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সাংস্তৃতিক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অবস্থার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জন্ম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দেয়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1676400"/>
            <a:ext cx="1828800" cy="2743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বাস্তববাদের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উদ্ভব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ঘটে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228600"/>
            <a:ext cx="3657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/>
              <a:t>সাংস্কৃতিক</a:t>
            </a:r>
            <a:r>
              <a:rPr lang="en-US" dirty="0" smtClean="0"/>
              <a:t> </a:t>
            </a:r>
            <a:r>
              <a:rPr lang="en-US" dirty="0" err="1" smtClean="0"/>
              <a:t>ফলাফল</a:t>
            </a: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904" y="685800"/>
            <a:ext cx="30353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475856"/>
            <a:ext cx="8382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ক দলঃ ইংল্যান্ডে শিল্প বিপ্লব কেন হয়েছিল ব্যাখ্যা কর ।</a:t>
            </a:r>
          </a:p>
          <a:p>
            <a:r>
              <a:rPr lang="bn-BD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bn-BD" sz="2400" b="1" dirty="0" smtClean="0">
                <a:solidFill>
                  <a:srgbClr val="002060"/>
                </a:solidFill>
              </a:rPr>
              <a:t>খ দলঃ  </a:t>
            </a:r>
            <a:r>
              <a:rPr lang="en-US" sz="2400" b="1" dirty="0" err="1">
                <a:solidFill>
                  <a:srgbClr val="002060"/>
                </a:solidFill>
              </a:rPr>
              <a:t>কিছু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আবিস্কার</a:t>
            </a:r>
            <a:r>
              <a:rPr lang="en-US" sz="2400" b="1" dirty="0">
                <a:solidFill>
                  <a:srgbClr val="002060"/>
                </a:solidFill>
              </a:rPr>
              <a:t> ও </a:t>
            </a:r>
            <a:r>
              <a:rPr lang="bn-BD" sz="2400" b="1" dirty="0">
                <a:solidFill>
                  <a:srgbClr val="002060"/>
                </a:solidFill>
              </a:rPr>
              <a:t>আবিস্কারকদের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নাম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লিখ</a:t>
            </a:r>
            <a:r>
              <a:rPr lang="en-US" sz="2400" b="1" dirty="0">
                <a:solidFill>
                  <a:srgbClr val="002060"/>
                </a:solidFill>
              </a:rPr>
              <a:t> 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178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762000"/>
            <a:ext cx="3810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685800"/>
            <a:ext cx="4450862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429000"/>
            <a:ext cx="8382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ক) </a:t>
            </a:r>
            <a:r>
              <a:rPr lang="bn-BD" dirty="0" smtClean="0"/>
              <a:t>বাষ্প</a:t>
            </a:r>
            <a:r>
              <a:rPr lang="en-US" dirty="0" err="1" smtClean="0"/>
              <a:t>ীয়</a:t>
            </a:r>
            <a:r>
              <a:rPr lang="en-US" dirty="0" smtClean="0"/>
              <a:t> </a:t>
            </a:r>
            <a:r>
              <a:rPr lang="bn-BD" dirty="0" smtClean="0"/>
              <a:t>ইঞ্জিন কে আবিষ্কার করেন ?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      খ) </a:t>
            </a:r>
            <a:r>
              <a:rPr lang="en-US" dirty="0" err="1" smtClean="0"/>
              <a:t>কৃষিবিপ্লব</a:t>
            </a:r>
            <a:r>
              <a:rPr lang="en-US" dirty="0" smtClean="0"/>
              <a:t> </a:t>
            </a:r>
            <a:r>
              <a:rPr lang="en-US" dirty="0" err="1" smtClean="0"/>
              <a:t>কীভাবে</a:t>
            </a:r>
            <a:r>
              <a:rPr lang="en-US" dirty="0" smtClean="0"/>
              <a:t> </a:t>
            </a:r>
            <a:r>
              <a:rPr lang="en-US" dirty="0" err="1" smtClean="0"/>
              <a:t>শিল্পবিপ্লবকে</a:t>
            </a:r>
            <a:r>
              <a:rPr lang="en-US" dirty="0" smtClean="0"/>
              <a:t> </a:t>
            </a:r>
            <a:r>
              <a:rPr lang="en-US" dirty="0" err="1" smtClean="0"/>
              <a:t>প্রভাবিত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গ)  </a:t>
            </a:r>
            <a:r>
              <a:rPr lang="en-US" dirty="0" err="1" smtClean="0"/>
              <a:t>উদ্দীপকের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১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আলোকে</a:t>
            </a:r>
            <a:r>
              <a:rPr lang="en-US" dirty="0" smtClean="0"/>
              <a:t> </a:t>
            </a:r>
            <a:r>
              <a:rPr lang="en-US" dirty="0" err="1" smtClean="0"/>
              <a:t>শিল্পবিপ্লবের</a:t>
            </a:r>
            <a:r>
              <a:rPr lang="en-US" dirty="0" smtClean="0"/>
              <a:t> </a:t>
            </a:r>
            <a:r>
              <a:rPr lang="en-US" dirty="0" err="1" smtClean="0"/>
              <a:t>কারণ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ঘ)  </a:t>
            </a:r>
            <a:r>
              <a:rPr lang="en-US" dirty="0" err="1" smtClean="0"/>
              <a:t>তুমি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মনে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r>
              <a:rPr lang="en-US" dirty="0" err="1" smtClean="0"/>
              <a:t>উদ্দীপকের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২ </a:t>
            </a:r>
            <a:r>
              <a:rPr lang="en-US" dirty="0" err="1" smtClean="0"/>
              <a:t>উপনিবেশবাদ</a:t>
            </a:r>
            <a:r>
              <a:rPr lang="en-US" dirty="0" smtClean="0"/>
              <a:t> </a:t>
            </a:r>
            <a:r>
              <a:rPr lang="en-US" dirty="0" err="1" smtClean="0"/>
              <a:t>বিকাশের</a:t>
            </a:r>
            <a:r>
              <a:rPr lang="en-US" dirty="0" smtClean="0"/>
              <a:t> </a:t>
            </a:r>
            <a:r>
              <a:rPr lang="en-US" dirty="0" err="1" smtClean="0"/>
              <a:t>পথ</a:t>
            </a:r>
            <a:r>
              <a:rPr lang="en-US" dirty="0" smtClean="0"/>
              <a:t> </a:t>
            </a:r>
            <a:r>
              <a:rPr lang="en-US" dirty="0" err="1" smtClean="0"/>
              <a:t>প্রশস্ত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?       	</a:t>
            </a:r>
            <a:r>
              <a:rPr lang="en-US" dirty="0" err="1" smtClean="0"/>
              <a:t>উত্তরের</a:t>
            </a:r>
            <a:r>
              <a:rPr lang="en-US" dirty="0" smtClean="0"/>
              <a:t> </a:t>
            </a:r>
            <a:r>
              <a:rPr lang="en-US" dirty="0" err="1" smtClean="0"/>
              <a:t>স্বপক্ষে</a:t>
            </a:r>
            <a:r>
              <a:rPr lang="en-US" dirty="0" smtClean="0"/>
              <a:t> </a:t>
            </a:r>
            <a:r>
              <a:rPr lang="en-US" dirty="0" err="1" smtClean="0"/>
              <a:t>যুক্তি</a:t>
            </a:r>
            <a:r>
              <a:rPr lang="en-US" dirty="0" smtClean="0"/>
              <a:t> </a:t>
            </a:r>
            <a:r>
              <a:rPr lang="en-US" dirty="0" err="1" smtClean="0"/>
              <a:t>দেখাও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152400"/>
            <a:ext cx="2667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মূল্যায়ন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610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7726" y="609600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কাজঃ-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590800"/>
            <a:ext cx="7239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400" b="1" dirty="0" smtClean="0">
                <a:solidFill>
                  <a:schemeClr val="bg2">
                    <a:lumMod val="25000"/>
                  </a:schemeClr>
                </a:solidFill>
              </a:rPr>
              <a:t>শিল্প বিপ্লবের ফ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লে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ইউরোপে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আর্থসামাজিক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পরিবর্তন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সম্পর্কে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তোমার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মতামত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ব্যাক্ত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কর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7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579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5776518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</a:rPr>
              <a:t>ধন্যবাদ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626300"/>
            <a:ext cx="8350599" cy="5164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979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997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0772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7200" b="1" dirty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শ্রেণীঃ </a:t>
            </a:r>
            <a:r>
              <a:rPr lang="en-US" sz="7200" b="1" dirty="0" err="1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একাদশ</a:t>
            </a:r>
            <a:endParaRPr lang="bn-BD" sz="7200" b="1" dirty="0">
              <a:ln/>
              <a:solidFill>
                <a:srgbClr val="4F032E"/>
              </a:solidFill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7200" b="1" dirty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বিষয়ঃ </a:t>
            </a:r>
            <a:r>
              <a:rPr lang="en-US" sz="7200" b="1" dirty="0" err="1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ইতিহাস</a:t>
            </a:r>
            <a:r>
              <a:rPr lang="en-US" sz="7200" b="1" dirty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dirty="0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en-US" sz="7200" b="1" dirty="0" err="1" smtClean="0">
                <a:ln/>
                <a:solidFill>
                  <a:srgbClr val="4F032E"/>
                </a:solidFill>
                <a:latin typeface="NikoshBAN"/>
                <a:cs typeface="SutonnyOMJ" pitchFamily="2" charset="0"/>
              </a:rPr>
              <a:t>দ্বি</a:t>
            </a:r>
            <a:r>
              <a:rPr lang="bn-BD" sz="7200" b="1" dirty="0" smtClean="0">
                <a:ln/>
                <a:solidFill>
                  <a:srgbClr val="4F032E"/>
                </a:solidFill>
                <a:latin typeface="NikoshBAN"/>
                <a:cs typeface="SutonnyOMJ" pitchFamily="2" charset="0"/>
              </a:rPr>
              <a:t>তীয় </a:t>
            </a:r>
            <a:r>
              <a:rPr lang="en-US" sz="7200" b="1" dirty="0" err="1" smtClean="0">
                <a:ln/>
                <a:solidFill>
                  <a:srgbClr val="4F032E"/>
                </a:solidFill>
                <a:latin typeface="SutonnyMJ" pitchFamily="2" charset="0"/>
                <a:cs typeface="SutonnyOMJ" pitchFamily="2" charset="0"/>
              </a:rPr>
              <a:t>পত্র</a:t>
            </a:r>
            <a:r>
              <a:rPr lang="en-US" sz="7200" b="1" dirty="0">
                <a:ln/>
                <a:solidFill>
                  <a:srgbClr val="4F032E"/>
                </a:solidFill>
                <a:latin typeface="SutonnyMJ" pitchFamily="2" charset="0"/>
                <a:cs typeface="SutonnyOMJ" pitchFamily="2" charset="0"/>
              </a:rPr>
              <a:t>)</a:t>
            </a:r>
            <a:endParaRPr lang="en-US" sz="7200" b="1" dirty="0">
              <a:ln/>
              <a:solidFill>
                <a:srgbClr val="4F032E"/>
              </a:solidFill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7200" b="1" dirty="0" err="1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US" sz="7200" b="1" dirty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dirty="0" err="1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7200" b="1" dirty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7200" b="1" dirty="0" err="1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তারিখঃ</a:t>
            </a:r>
            <a:r>
              <a:rPr lang="bn-BD" sz="7200" b="1" dirty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dirty="0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22/07/2020</a:t>
            </a:r>
            <a:endParaRPr lang="en-US" sz="7200" b="1" dirty="0">
              <a:ln/>
              <a:solidFill>
                <a:srgbClr val="4F032E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057400"/>
            <a:ext cx="2895600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685800"/>
            <a:ext cx="647700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ছবিগুলো</a:t>
            </a:r>
            <a:r>
              <a:rPr lang="en-US" sz="5400" dirty="0" smtClean="0"/>
              <a:t> </a:t>
            </a:r>
            <a:r>
              <a:rPr lang="bn-BD" sz="5400" dirty="0" smtClean="0"/>
              <a:t>লক্ষ্য ক</a:t>
            </a:r>
            <a:r>
              <a:rPr lang="en-US" sz="5400" dirty="0" smtClean="0"/>
              <a:t>র</a:t>
            </a:r>
            <a:endParaRPr lang="en-US" sz="5400" dirty="0"/>
          </a:p>
        </p:txBody>
      </p:sp>
      <p:pic>
        <p:nvPicPr>
          <p:cNvPr id="11" name="Picture 10" descr="images (5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3600"/>
            <a:ext cx="3131820" cy="2994660"/>
          </a:xfrm>
          <a:prstGeom prst="rect">
            <a:avLst/>
          </a:prstGeom>
        </p:spPr>
      </p:pic>
      <p:pic>
        <p:nvPicPr>
          <p:cNvPr id="12" name="Content Placeholder 4" descr="images (6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057400"/>
            <a:ext cx="2895600" cy="30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10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676400"/>
            <a:ext cx="79248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BD" sz="9600" b="1" u="sng" dirty="0" smtClean="0">
                <a:solidFill>
                  <a:srgbClr val="0070C0"/>
                </a:solidFill>
              </a:rPr>
              <a:t>শিল্প বিপ্লব</a:t>
            </a:r>
            <a:endParaRPr lang="en-US" sz="9600" b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81000"/>
            <a:ext cx="47244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আজকের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54737789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304800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 ফলঃ-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76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এই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</a:rPr>
              <a:t>পাঠ শেষে শিক্ষার্থীরা –</a:t>
            </a:r>
          </a:p>
          <a:p>
            <a:endParaRPr lang="bn-BD" sz="2000" b="1" dirty="0" smtClean="0">
              <a:solidFill>
                <a:srgbClr val="002060"/>
              </a:solidFill>
            </a:endParaRPr>
          </a:p>
          <a:p>
            <a:endParaRPr lang="bn-BD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</a:rPr>
              <a:t>শিল্প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বিপ্লব</a:t>
            </a:r>
            <a:r>
              <a:rPr lang="bn-BD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কি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bn-BD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তা</a:t>
            </a:r>
            <a:r>
              <a:rPr lang="en-US" sz="2000" b="1" dirty="0" smtClean="0">
                <a:solidFill>
                  <a:srgbClr val="002060"/>
                </a:solidFill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</a:rPr>
              <a:t>বলতে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পারবে</a:t>
            </a:r>
            <a:r>
              <a:rPr lang="en-US" sz="2000" b="1" dirty="0" smtClean="0">
                <a:solidFill>
                  <a:srgbClr val="002060"/>
                </a:solidFill>
              </a:rPr>
              <a:t> ।</a:t>
            </a:r>
            <a:endParaRPr lang="bn-BD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2000" b="1" dirty="0" smtClean="0">
                <a:solidFill>
                  <a:srgbClr val="002060"/>
                </a:solidFill>
              </a:rPr>
              <a:t> শিল্প বিপ্লবের প্রধান আবিষ্কার সমূহ চিহ্নিত করতে পারবে 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000" b="1" dirty="0" smtClean="0">
                <a:solidFill>
                  <a:srgbClr val="002060"/>
                </a:solidFill>
              </a:rPr>
              <a:t> শিল্প বিপ্লবের কার</a:t>
            </a:r>
            <a:r>
              <a:rPr lang="en-US" sz="2000" b="1" dirty="0" smtClean="0">
                <a:solidFill>
                  <a:srgbClr val="002060"/>
                </a:solidFill>
              </a:rPr>
              <a:t>ণ</a:t>
            </a:r>
            <a:r>
              <a:rPr lang="bn-BD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ব্যাখ্যা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পারবে ।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2000" b="1" dirty="0" smtClean="0">
                <a:solidFill>
                  <a:srgbClr val="002060"/>
                </a:solidFill>
              </a:rPr>
              <a:t>শিল্প বিপ্লবের </a:t>
            </a:r>
            <a:r>
              <a:rPr lang="en-US" sz="2000" b="1" dirty="0" err="1" smtClean="0">
                <a:solidFill>
                  <a:srgbClr val="002060"/>
                </a:solidFill>
              </a:rPr>
              <a:t>বৈশিষ্ট্য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বলতে</a:t>
            </a:r>
            <a:r>
              <a:rPr lang="bn-BD" sz="2000" b="1" dirty="0" smtClean="0">
                <a:solidFill>
                  <a:srgbClr val="002060"/>
                </a:solidFill>
              </a:rPr>
              <a:t> পারবে</a:t>
            </a:r>
            <a:r>
              <a:rPr lang="en-US" sz="2000" b="1" dirty="0" smtClean="0">
                <a:solidFill>
                  <a:srgbClr val="002060"/>
                </a:solidFill>
              </a:rPr>
              <a:t>।</a:t>
            </a:r>
            <a:endParaRPr lang="bn-BD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</a:rPr>
              <a:t>শিল্প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বিপ্লবের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ফলাফল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মূল্যায়ন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পারবে</a:t>
            </a:r>
            <a:r>
              <a:rPr lang="en-US" sz="2000" b="1" dirty="0" smtClean="0">
                <a:solidFill>
                  <a:srgbClr val="002060"/>
                </a:solidFill>
              </a:rPr>
              <a:t> । </a:t>
            </a:r>
            <a:endParaRPr lang="bn-BD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5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526" y="685800"/>
            <a:ext cx="2829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590800"/>
            <a:ext cx="662940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C000"/>
                </a:solidFill>
              </a:rPr>
              <a:t>শিল্প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বিপ্লব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বলতে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বোযায়</a:t>
            </a:r>
            <a:r>
              <a:rPr lang="en-US" sz="3200" dirty="0" smtClean="0">
                <a:solidFill>
                  <a:srgbClr val="FFC000"/>
                </a:solidFill>
              </a:rPr>
              <a:t> ? 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6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44958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শিল্প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বিপ্লব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828800"/>
            <a:ext cx="6096000" cy="2971800"/>
          </a:xfrm>
          <a:prstGeom prst="rect">
            <a:avLst/>
          </a:prstGeom>
          <a:solidFill>
            <a:schemeClr val="bg1"/>
          </a:solidFill>
          <a:ln w="762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১৭৮০-১৮২০ </a:t>
            </a:r>
            <a:r>
              <a:rPr lang="en-US" sz="2400" dirty="0" err="1" smtClean="0">
                <a:solidFill>
                  <a:srgbClr val="FF0000"/>
                </a:solidFill>
              </a:rPr>
              <a:t>খিষ্টাব্দের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মধ্যে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ইংল্যান্ডে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উৎপাদন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ব্যবস্থা</a:t>
            </a:r>
            <a:r>
              <a:rPr lang="en-US" sz="2400" dirty="0" smtClean="0">
                <a:solidFill>
                  <a:srgbClr val="FF0000"/>
                </a:solidFill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</a:rPr>
              <a:t>অর্থনীতিতে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যে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মৌলিক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পরিবর্তন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সাধিত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তাকেই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আর্নল্ড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টয়েনবি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শিল্প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বিপ্লব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আখ্যা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দিয়েছেন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990600"/>
            <a:ext cx="3733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হাতিয়ার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 Tools </a:t>
            </a:r>
            <a:r>
              <a:rPr lang="en-US" dirty="0" err="1" smtClean="0"/>
              <a:t>নির্ভর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2209800"/>
            <a:ext cx="39624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কারিগরদের</a:t>
            </a:r>
            <a:r>
              <a:rPr lang="en-US" dirty="0" smtClean="0"/>
              <a:t> </a:t>
            </a:r>
            <a:r>
              <a:rPr lang="en-US" dirty="0" err="1" smtClean="0"/>
              <a:t>বাড়িতেই</a:t>
            </a:r>
            <a:r>
              <a:rPr lang="en-US" dirty="0" smtClean="0"/>
              <a:t> </a:t>
            </a:r>
            <a:r>
              <a:rPr lang="en-US" dirty="0" err="1" smtClean="0"/>
              <a:t>উৎপাদি</a:t>
            </a:r>
            <a:r>
              <a:rPr lang="en-US" dirty="0" smtClean="0"/>
              <a:t> ত </a:t>
            </a:r>
            <a:r>
              <a:rPr lang="en-US" dirty="0" err="1" smtClean="0"/>
              <a:t>হতো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2057400"/>
            <a:ext cx="355962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বিশেষ</a:t>
            </a:r>
            <a:r>
              <a:rPr lang="en-US" dirty="0" smtClean="0"/>
              <a:t> </a:t>
            </a:r>
            <a:r>
              <a:rPr lang="en-US" dirty="0" err="1" smtClean="0"/>
              <a:t>সুবিধাজনক</a:t>
            </a:r>
            <a:r>
              <a:rPr lang="en-US" dirty="0" smtClean="0"/>
              <a:t> </a:t>
            </a:r>
            <a:r>
              <a:rPr lang="en-US" dirty="0" err="1" smtClean="0"/>
              <a:t>স্থানে</a:t>
            </a:r>
            <a:r>
              <a:rPr lang="en-US" dirty="0" smtClean="0"/>
              <a:t>  </a:t>
            </a:r>
            <a:r>
              <a:rPr lang="en-US" dirty="0" err="1" smtClean="0"/>
              <a:t>কারখানা</a:t>
            </a:r>
            <a:r>
              <a:rPr lang="en-US" dirty="0" smtClean="0"/>
              <a:t> </a:t>
            </a:r>
            <a:r>
              <a:rPr lang="en-US" dirty="0" err="1" smtClean="0"/>
              <a:t>স্থাপন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হতো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05400" y="990600"/>
            <a:ext cx="335280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</a:rPr>
              <a:t>যন্ত্র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নির্ভর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পদ্ধতি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429000"/>
            <a:ext cx="39624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কারিগরদেরই</a:t>
            </a:r>
            <a:r>
              <a:rPr lang="en-US" dirty="0" smtClean="0"/>
              <a:t> </a:t>
            </a:r>
            <a:r>
              <a:rPr lang="en-US" dirty="0" err="1" smtClean="0"/>
              <a:t>মালিকানা</a:t>
            </a:r>
            <a:r>
              <a:rPr lang="en-US" dirty="0" smtClean="0"/>
              <a:t> </a:t>
            </a:r>
            <a:r>
              <a:rPr lang="en-US" dirty="0" err="1" smtClean="0"/>
              <a:t>ছিলো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3429000"/>
            <a:ext cx="3657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মালিকানা</a:t>
            </a:r>
            <a:r>
              <a:rPr lang="en-US" dirty="0" smtClean="0"/>
              <a:t> </a:t>
            </a:r>
            <a:r>
              <a:rPr lang="en-US" dirty="0" err="1" smtClean="0"/>
              <a:t>প্রতিষ্ঠিত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</a:t>
            </a:r>
            <a:r>
              <a:rPr lang="en-US" dirty="0" err="1" smtClean="0"/>
              <a:t>পুঁজিপতি</a:t>
            </a:r>
            <a:r>
              <a:rPr lang="en-US" dirty="0" smtClean="0"/>
              <a:t> </a:t>
            </a:r>
            <a:r>
              <a:rPr lang="en-US" dirty="0" err="1" smtClean="0"/>
              <a:t>শ্রেণির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4495800"/>
            <a:ext cx="3962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কারিগরেরা</a:t>
            </a:r>
            <a:r>
              <a:rPr lang="en-US" dirty="0" smtClean="0"/>
              <a:t> </a:t>
            </a:r>
            <a:r>
              <a:rPr lang="en-US" dirty="0" err="1" smtClean="0"/>
              <a:t>অন্য</a:t>
            </a:r>
            <a:r>
              <a:rPr lang="en-US" dirty="0" smtClean="0"/>
              <a:t> </a:t>
            </a:r>
            <a:r>
              <a:rPr lang="en-US" dirty="0" err="1" smtClean="0"/>
              <a:t>জীবিকার</a:t>
            </a:r>
            <a:r>
              <a:rPr lang="en-US" dirty="0" smtClean="0"/>
              <a:t> </a:t>
            </a:r>
            <a:r>
              <a:rPr lang="en-US" dirty="0" err="1" smtClean="0"/>
              <a:t>পাশাপাশি</a:t>
            </a:r>
            <a:r>
              <a:rPr lang="en-US" dirty="0" smtClean="0"/>
              <a:t> </a:t>
            </a:r>
            <a:r>
              <a:rPr lang="en-US" dirty="0" err="1" smtClean="0"/>
              <a:t>অবসরে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করতো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4495800"/>
            <a:ext cx="3657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নিবিড়</a:t>
            </a:r>
            <a:r>
              <a:rPr lang="en-US" dirty="0" smtClean="0"/>
              <a:t> </a:t>
            </a:r>
            <a:r>
              <a:rPr lang="en-US" dirty="0" err="1" smtClean="0"/>
              <a:t>শ্রম</a:t>
            </a:r>
            <a:r>
              <a:rPr lang="en-US" dirty="0" smtClean="0"/>
              <a:t> </a:t>
            </a:r>
            <a:r>
              <a:rPr lang="en-US" dirty="0" err="1" smtClean="0"/>
              <a:t>পদ্ধতিতে</a:t>
            </a:r>
            <a:r>
              <a:rPr lang="en-US" dirty="0" smtClean="0"/>
              <a:t> </a:t>
            </a:r>
            <a:r>
              <a:rPr lang="en-US" dirty="0" err="1" smtClean="0"/>
              <a:t>উৎপাদনের</a:t>
            </a:r>
            <a:r>
              <a:rPr lang="en-US" dirty="0" smtClean="0"/>
              <a:t> </a:t>
            </a:r>
            <a:r>
              <a:rPr lang="en-US" dirty="0" err="1" smtClean="0"/>
              <a:t>ফলে</a:t>
            </a:r>
            <a:r>
              <a:rPr lang="en-US" dirty="0" smtClean="0"/>
              <a:t> </a:t>
            </a:r>
            <a:r>
              <a:rPr lang="en-US" dirty="0" err="1" smtClean="0"/>
              <a:t>শ্রমিকের</a:t>
            </a:r>
            <a:r>
              <a:rPr lang="en-US" dirty="0" smtClean="0"/>
              <a:t> </a:t>
            </a:r>
            <a:r>
              <a:rPr lang="en-US" dirty="0" err="1" smtClean="0"/>
              <a:t>কাছে</a:t>
            </a:r>
            <a:r>
              <a:rPr lang="en-US" dirty="0" smtClean="0"/>
              <a:t> </a:t>
            </a:r>
            <a:r>
              <a:rPr lang="en-US" dirty="0" err="1" smtClean="0"/>
              <a:t>বিকল্প</a:t>
            </a:r>
            <a:r>
              <a:rPr lang="en-US" dirty="0" smtClean="0"/>
              <a:t> </a:t>
            </a:r>
            <a:r>
              <a:rPr lang="en-US" dirty="0" err="1" smtClean="0"/>
              <a:t>থাকেনা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38200" y="152400"/>
            <a:ext cx="2590800" cy="36933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পূর্বের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0" y="152400"/>
            <a:ext cx="2590800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>
            <a:off x="1752600" y="533400"/>
            <a:ext cx="381000" cy="4572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6324600" y="533400"/>
            <a:ext cx="381000" cy="4572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6" grpId="0" animBg="1"/>
      <p:bldP spid="17" grpId="0" animBg="1"/>
      <p:bldP spid="19" grpId="1" animBg="1"/>
      <p:bldP spid="20" grpId="0" animBg="1"/>
      <p:bldP spid="21" grpId="0" animBg="1"/>
      <p:bldP spid="25" grpId="0" animBg="1"/>
      <p:bldP spid="26" grpId="0" animBg="1"/>
      <p:bldP spid="28" grpId="1" animBg="1"/>
      <p:bldP spid="29" grpId="1" animBg="1"/>
      <p:bldP spid="30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1137</TotalTime>
  <Words>462</Words>
  <Application>Microsoft Office PowerPoint</Application>
  <PresentationFormat>On-screen Show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Afsar Hosain</cp:lastModifiedBy>
  <cp:revision>172</cp:revision>
  <dcterms:created xsi:type="dcterms:W3CDTF">2020-03-30T14:35:27Z</dcterms:created>
  <dcterms:modified xsi:type="dcterms:W3CDTF">2020-10-13T14:51:47Z</dcterms:modified>
</cp:coreProperties>
</file>