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69" autoAdjust="0"/>
  </p:normalViewPr>
  <p:slideViewPr>
    <p:cSldViewPr snapToGrid="0">
      <p:cViewPr varScale="1">
        <p:scale>
          <a:sx n="61" d="100"/>
          <a:sy n="61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A9D64-EF3A-4044-A3E1-7645BE1C1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4EF2F-6EA9-4B73-A3EF-2EC733F05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49A2F-D091-4936-858B-D22EA6CB5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A7D9-A401-4BF1-ACFB-C12D6E2607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31ED0-869B-471C-B0C0-808EA68D7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61B48-2893-4C91-8526-FFBE8CD69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1E1-641B-48BE-931B-8CD8A4D5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8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DA9AD-5142-48D0-AF46-13877D384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9B397-7825-4665-9227-08C6440FE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42179-0DA7-44BC-A914-1B139CAE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A7D9-A401-4BF1-ACFB-C12D6E2607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AD658-14E6-480D-A41D-D22CFDDA0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5C52E-29F7-4E09-A457-34B588CF5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1E1-641B-48BE-931B-8CD8A4D5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1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FA0E99-8D2D-41D7-9F40-DEFDFBD819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55BABC-3D33-45AC-8EAC-79F1C1817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7DABE-D609-4041-AE01-C0CECA270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A7D9-A401-4BF1-ACFB-C12D6E2607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A2511-F78D-4A46-BB53-72B7B55A4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023ED-C59A-4DAC-99D9-6D45C8D1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1E1-641B-48BE-931B-8CD8A4D5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1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87E0-60D3-4038-AC18-A25176D77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C8251-974C-4B00-8BA9-8FC74B53E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D2585-7276-44E0-99D7-707DED36A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A7D9-A401-4BF1-ACFB-C12D6E2607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3026B-E590-4718-AC96-AD8A7FB03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1F089-48DF-4ADE-B79A-8F9DD6089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1E1-641B-48BE-931B-8CD8A4D5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4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57E05-7F99-4A57-A3C2-E340D030F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A6AE7-0124-4273-A750-2EE2CB5AB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C365B-3301-4494-87D4-5F68CD14A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A7D9-A401-4BF1-ACFB-C12D6E2607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7267A-96DD-4AE3-9EEA-1F39C965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3A13D-5189-4114-83D1-B61B8094A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1E1-641B-48BE-931B-8CD8A4D5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9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259D2-B200-4854-87F8-BEEB384A9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47307-DD8A-4CE5-B9DF-E46B04E84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8D1E4D-D731-43CF-A968-13CBAD241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EE8BD-3FF2-4F11-BCAB-309D52B11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A7D9-A401-4BF1-ACFB-C12D6E2607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A4173-7B2C-470B-B0BE-A3BA74F1E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D9CC2-DD0D-478A-98A7-58056CA88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1E1-641B-48BE-931B-8CD8A4D5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7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03D7F-2C8E-4FA2-8E59-BCC00287C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6D128-D5D3-40F4-8D74-782A34392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F14D6B-AA85-40CA-8591-E9C38BFBF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BCAF28-699D-4296-9C9F-F1B0D156AB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8D7970-0666-430E-83BA-92CF1F771F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A7CD51-506C-40FF-964D-AE96D47B6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A7D9-A401-4BF1-ACFB-C12D6E2607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2334C1-59E8-4C99-8461-7D432392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70297A-ECDF-4758-A899-E8D791EA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1E1-641B-48BE-931B-8CD8A4D5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5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AD022-E98B-462D-BEE1-07BDECA33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2B043B-B1A6-4CB5-97C7-7C66254B5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A7D9-A401-4BF1-ACFB-C12D6E2607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46724F-438C-4DF4-BAD5-2337A3EAE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A6497-F177-4814-A67E-B5E5B0954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1E1-641B-48BE-931B-8CD8A4D5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8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4C3AE2-12E7-4683-8AEE-CB11494F1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A7D9-A401-4BF1-ACFB-C12D6E2607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B7F22E-F4AC-4C19-A3DE-169E9874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E880F-88CE-4883-9852-58813A0D6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1E1-641B-48BE-931B-8CD8A4D5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4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0D1D5-DD63-4DBC-8042-E48F5FDBE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483E4-4B0C-419A-A4C8-BE3CB832E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6B9306-9A75-42D2-9BE1-17CEE3725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24F42-61E5-4CEA-861A-8D7FFF138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A7D9-A401-4BF1-ACFB-C12D6E2607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33B50-0CDB-4CB0-B2F2-594C02FD2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51425-B1D3-4B79-82A8-78C26E7CD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1E1-641B-48BE-931B-8CD8A4D5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0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53A8D-6C20-4616-8C3E-F0B248D26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74EC0-2F9A-4A0A-B2B7-F06FAECEB2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B2BF6-4FCB-4807-A68D-A7E78469C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CDEB8-998C-47F8-AB1E-3F4C7D4FF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CA7D9-A401-4BF1-ACFB-C12D6E2607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3DAE4-2265-4D3D-AB2A-BAF421B9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02BCF-A1A5-46A4-BA28-DE012456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1E1-641B-48BE-931B-8CD8A4D5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1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3351AE-EE9F-4F24-8DD3-1ACD8064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7BCEF-F06C-4CA6-9E11-AAACC0F45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083E0-4BF3-44F9-A563-C839C2851E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CA7D9-A401-4BF1-ACFB-C12D6E2607E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35F91-4027-4869-8F78-F790DB6D0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B3F42-DA20-458A-A661-244B8FDBD0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0F1E1-641B-48BE-931B-8CD8A4D56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6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420C71B-37C9-4F32-BC25-BA214E0C3BCB}"/>
              </a:ext>
            </a:extLst>
          </p:cNvPr>
          <p:cNvGrpSpPr/>
          <p:nvPr/>
        </p:nvGrpSpPr>
        <p:grpSpPr>
          <a:xfrm>
            <a:off x="18362" y="-157655"/>
            <a:ext cx="12173638" cy="7015655"/>
            <a:chOff x="20363" y="15766"/>
            <a:chExt cx="12173638" cy="7015655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DA0FB535-5505-443A-8672-DEA8CDDAFD54}"/>
                </a:ext>
              </a:extLst>
            </p:cNvPr>
            <p:cNvSpPr/>
            <p:nvPr/>
          </p:nvSpPr>
          <p:spPr>
            <a:xfrm>
              <a:off x="20363" y="15766"/>
              <a:ext cx="12173638" cy="7015655"/>
            </a:xfrm>
            <a:prstGeom prst="frame">
              <a:avLst>
                <a:gd name="adj1" fmla="val 263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AD3A0F5-0AF7-4519-9057-FC0CCD4BD1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37" y="189186"/>
              <a:ext cx="11773556" cy="6668814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779AA81-35BE-46AD-B453-8C9FEF6DAB05}"/>
              </a:ext>
            </a:extLst>
          </p:cNvPr>
          <p:cNvSpPr txBox="1"/>
          <p:nvPr/>
        </p:nvSpPr>
        <p:spPr>
          <a:xfrm>
            <a:off x="7299434" y="1198179"/>
            <a:ext cx="30585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0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3016833-F247-4D01-9FA7-0868447D55A8}"/>
              </a:ext>
            </a:extLst>
          </p:cNvPr>
          <p:cNvGrpSpPr/>
          <p:nvPr/>
        </p:nvGrpSpPr>
        <p:grpSpPr>
          <a:xfrm>
            <a:off x="-1" y="0"/>
            <a:ext cx="12192001" cy="6858000"/>
            <a:chOff x="-1" y="0"/>
            <a:chExt cx="12192001" cy="6858000"/>
          </a:xfrm>
        </p:grpSpPr>
        <p:pic>
          <p:nvPicPr>
            <p:cNvPr id="2" name="Picture 2" descr="C:\Users\Kishor\Downloads\Video\Moznu Ali\Prometaphase.jpg">
              <a:extLst>
                <a:ext uri="{FF2B5EF4-FFF2-40B4-BE49-F238E27FC236}">
                  <a16:creationId xmlns:a16="http://schemas.microsoft.com/office/drawing/2014/main" id="{0F7F24D0-F149-4D4A-BC25-3FE25B14FC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95347" y="1937916"/>
              <a:ext cx="7801303" cy="4305229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2FA754F-B09C-46CE-8249-1E572A3F235E}"/>
                </a:ext>
              </a:extLst>
            </p:cNvPr>
            <p:cNvSpPr txBox="1"/>
            <p:nvPr/>
          </p:nvSpPr>
          <p:spPr>
            <a:xfrm>
              <a:off x="1442543" y="427161"/>
              <a:ext cx="10058400" cy="11387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২)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প্রো-মেটাফেজ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(Pro-metaphase)</a:t>
              </a:r>
            </a:p>
            <a:p>
              <a:pPr algn="ctr"/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তন্ত্রুময়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প্রোটিনের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সমন্বয়ে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দুইমেরু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বিশিষ্ট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স্পিন্ডল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যন্ত্রের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সৃষ্টি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6E2B29CC-07C7-4B6D-AD8E-B0E0B9D54FA8}"/>
                </a:ext>
              </a:extLst>
            </p:cNvPr>
            <p:cNvSpPr/>
            <p:nvPr/>
          </p:nvSpPr>
          <p:spPr>
            <a:xfrm>
              <a:off x="-1" y="0"/>
              <a:ext cx="12192001" cy="6858000"/>
            </a:xfrm>
            <a:prstGeom prst="frame">
              <a:avLst>
                <a:gd name="adj1" fmla="val 7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997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4D50CB9-EF7F-4D9A-96C0-5C8015432042}"/>
              </a:ext>
            </a:extLst>
          </p:cNvPr>
          <p:cNvGrpSpPr/>
          <p:nvPr/>
        </p:nvGrpSpPr>
        <p:grpSpPr>
          <a:xfrm>
            <a:off x="-31531" y="0"/>
            <a:ext cx="12192000" cy="6858000"/>
            <a:chOff x="0" y="0"/>
            <a:chExt cx="12192000" cy="6858000"/>
          </a:xfrm>
        </p:grpSpPr>
        <p:pic>
          <p:nvPicPr>
            <p:cNvPr id="2" name="Picture 2" descr="C:\Users\Kishor\Downloads\Video\Moznu Ali\metaphase.jpg">
              <a:extLst>
                <a:ext uri="{FF2B5EF4-FFF2-40B4-BE49-F238E27FC236}">
                  <a16:creationId xmlns:a16="http://schemas.microsoft.com/office/drawing/2014/main" id="{AC7D54FC-A5E1-484F-96E6-EAE9D16026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24304" y="1876097"/>
              <a:ext cx="8860220" cy="4417706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D914010-C7D3-4734-84ED-A42111DDBCA7}"/>
                </a:ext>
              </a:extLst>
            </p:cNvPr>
            <p:cNvSpPr txBox="1"/>
            <p:nvPr/>
          </p:nvSpPr>
          <p:spPr>
            <a:xfrm>
              <a:off x="914400" y="248886"/>
              <a:ext cx="10578662" cy="1077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৩)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মেটাফেজ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(Metaphase)</a:t>
              </a:r>
            </a:p>
            <a:p>
              <a:pPr algn="ctr"/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এ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র্পযায়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ক্রোমোজোমগুলো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র্সবাধিক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মোটা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খাটো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হয়।ক্রোমাটিড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দুটির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আর্কষন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কমে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যায়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বির্কষন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শুরু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</a:p>
          </p:txBody>
        </p:sp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F6B02098-43C5-499E-B812-4F0CC336311E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frame">
              <a:avLst>
                <a:gd name="adj1" fmla="val 123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705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876B5E7-087B-4E68-8466-9365AC321E81}"/>
              </a:ext>
            </a:extLst>
          </p:cNvPr>
          <p:cNvGrpSpPr/>
          <p:nvPr/>
        </p:nvGrpSpPr>
        <p:grpSpPr>
          <a:xfrm>
            <a:off x="0" y="141889"/>
            <a:ext cx="12192000" cy="6858000"/>
            <a:chOff x="-136634" y="63062"/>
            <a:chExt cx="12192000" cy="685800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2BBB5F6-2FB8-43B3-B930-B195EFFD5344}"/>
                </a:ext>
              </a:extLst>
            </p:cNvPr>
            <p:cNvSpPr txBox="1"/>
            <p:nvPr/>
          </p:nvSpPr>
          <p:spPr>
            <a:xfrm>
              <a:off x="914401" y="343479"/>
              <a:ext cx="10089930" cy="11387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৪)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অ্যানাফেজ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(Anaphase)</a:t>
              </a:r>
            </a:p>
            <a:p>
              <a:pPr algn="ctr"/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ক্রোমাটিড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দুটি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আলাদা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হয়ে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যায়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প্রতিটিতে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সেন্ট্রোমিয়ার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থাকে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</a:p>
          </p:txBody>
        </p:sp>
        <p:pic>
          <p:nvPicPr>
            <p:cNvPr id="2" name="Picture 2" descr="C:\Users\Kishor\Downloads\Video\Moznu Ali\Anaphase.jpg">
              <a:extLst>
                <a:ext uri="{FF2B5EF4-FFF2-40B4-BE49-F238E27FC236}">
                  <a16:creationId xmlns:a16="http://schemas.microsoft.com/office/drawing/2014/main" id="{5AD5D80B-50B4-438D-8FEF-BD33D6AE8A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08388" y="2304552"/>
              <a:ext cx="8954812" cy="3702109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A9CFF84C-EBBD-4206-B16E-643B02D74837}"/>
                </a:ext>
              </a:extLst>
            </p:cNvPr>
            <p:cNvSpPr/>
            <p:nvPr/>
          </p:nvSpPr>
          <p:spPr>
            <a:xfrm>
              <a:off x="-136634" y="63062"/>
              <a:ext cx="12192000" cy="6858000"/>
            </a:xfrm>
            <a:prstGeom prst="frame">
              <a:avLst>
                <a:gd name="adj1" fmla="val 7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356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7FB8DEC-6423-4ABB-8A8E-07F339E4BB8C}"/>
              </a:ext>
            </a:extLst>
          </p:cNvPr>
          <p:cNvGrpSpPr/>
          <p:nvPr/>
        </p:nvGrpSpPr>
        <p:grpSpPr>
          <a:xfrm>
            <a:off x="0" y="0"/>
            <a:ext cx="12192000" cy="6747641"/>
            <a:chOff x="0" y="-1"/>
            <a:chExt cx="12192000" cy="6747641"/>
          </a:xfrm>
        </p:grpSpPr>
        <p:pic>
          <p:nvPicPr>
            <p:cNvPr id="2" name="Picture 2" descr="C:\Users\Kishor\Downloads\Video\Moznu Ali\Telophase.jpg">
              <a:extLst>
                <a:ext uri="{FF2B5EF4-FFF2-40B4-BE49-F238E27FC236}">
                  <a16:creationId xmlns:a16="http://schemas.microsoft.com/office/drawing/2014/main" id="{9B9B477F-E6CE-446D-94C2-ABEDA7C4C1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03131" y="2412125"/>
              <a:ext cx="8308428" cy="3515709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E49988C-C3B0-4AA9-A117-2ACE2B951D26}"/>
                </a:ext>
              </a:extLst>
            </p:cNvPr>
            <p:cNvSpPr txBox="1"/>
            <p:nvPr/>
          </p:nvSpPr>
          <p:spPr>
            <a:xfrm>
              <a:off x="977462" y="515034"/>
              <a:ext cx="9128234" cy="11387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৫)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টেলোফেজ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(Telophase)</a:t>
              </a:r>
            </a:p>
            <a:p>
              <a:pPr algn="ctr"/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ক্রোমোজোমগুলোতে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পানি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যোজন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ঘটতে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থাকে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সুরু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ও 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লম্ব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আকার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ধারন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</a:p>
          </p:txBody>
        </p:sp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5AB0143E-D7E4-4403-AE6A-FBB540F8C7AB}"/>
                </a:ext>
              </a:extLst>
            </p:cNvPr>
            <p:cNvSpPr/>
            <p:nvPr/>
          </p:nvSpPr>
          <p:spPr>
            <a:xfrm>
              <a:off x="0" y="-1"/>
              <a:ext cx="12192000" cy="6747641"/>
            </a:xfrm>
            <a:prstGeom prst="frame">
              <a:avLst>
                <a:gd name="adj1" fmla="val 198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391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9A0E58A-7E64-48A4-8806-02C4C09FEC77}"/>
              </a:ext>
            </a:extLst>
          </p:cNvPr>
          <p:cNvGrpSpPr/>
          <p:nvPr/>
        </p:nvGrpSpPr>
        <p:grpSpPr>
          <a:xfrm>
            <a:off x="0" y="0"/>
            <a:ext cx="12192000" cy="6731876"/>
            <a:chOff x="0" y="0"/>
            <a:chExt cx="12192000" cy="6731876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AC1E48A-7696-4B46-991F-FE77DFD33FF2}"/>
                </a:ext>
              </a:extLst>
            </p:cNvPr>
            <p:cNvSpPr txBox="1"/>
            <p:nvPr/>
          </p:nvSpPr>
          <p:spPr>
            <a:xfrm>
              <a:off x="4579882" y="504497"/>
              <a:ext cx="3032235" cy="10156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BAC0484-76A6-42EC-AA0E-9A4FB37AB0D1}"/>
                </a:ext>
              </a:extLst>
            </p:cNvPr>
            <p:cNvSpPr txBox="1"/>
            <p:nvPr/>
          </p:nvSpPr>
          <p:spPr>
            <a:xfrm>
              <a:off x="830316" y="2694857"/>
              <a:ext cx="10531365" cy="286232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 algn="ctr">
                <a:buAutoNum type="arabicParenR"/>
              </a:pP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কোষ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বিভাজন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কাকে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বলে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?</a:t>
              </a:r>
            </a:p>
            <a:p>
              <a:pPr marL="342900" indent="-342900" algn="ctr">
                <a:buAutoNum type="arabicParenR"/>
              </a:pP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মাইটোসিসের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কয়টি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?</a:t>
              </a:r>
            </a:p>
            <a:p>
              <a:pPr marL="342900" indent="-342900" algn="ctr">
                <a:buAutoNum type="arabicParenR"/>
              </a:pP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মাইটোসিস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কিসের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মধ্যে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ঘটে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?</a:t>
              </a:r>
            </a:p>
          </p:txBody>
        </p:sp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497AB82F-5028-4462-AECD-1A9F1961E7BD}"/>
                </a:ext>
              </a:extLst>
            </p:cNvPr>
            <p:cNvSpPr/>
            <p:nvPr/>
          </p:nvSpPr>
          <p:spPr>
            <a:xfrm>
              <a:off x="0" y="0"/>
              <a:ext cx="12192000" cy="6731876"/>
            </a:xfrm>
            <a:prstGeom prst="frame">
              <a:avLst>
                <a:gd name="adj1" fmla="val 149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748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3E0A182-A170-4E05-88EF-FCCAAEC79F67}"/>
              </a:ext>
            </a:extLst>
          </p:cNvPr>
          <p:cNvGrpSpPr/>
          <p:nvPr/>
        </p:nvGrpSpPr>
        <p:grpSpPr>
          <a:xfrm>
            <a:off x="381000" y="331075"/>
            <a:ext cx="11429999" cy="3862552"/>
            <a:chOff x="381000" y="331075"/>
            <a:chExt cx="11429999" cy="3862552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DB9511B-F905-4517-A0A7-F00EEBB0A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" y="331075"/>
              <a:ext cx="11429999" cy="3862552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B648751-BF8D-442D-B4E0-032CD9DFAD36}"/>
                </a:ext>
              </a:extLst>
            </p:cNvPr>
            <p:cNvSpPr txBox="1"/>
            <p:nvPr/>
          </p:nvSpPr>
          <p:spPr>
            <a:xfrm>
              <a:off x="7667297" y="693682"/>
              <a:ext cx="398867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বাড়ির</a:t>
              </a:r>
              <a:r>
                <a:rPr lang="en-US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r>
                <a:rPr lang="en-US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E26F5A6-44E6-4F51-BE5E-EBC320558A9F}"/>
              </a:ext>
            </a:extLst>
          </p:cNvPr>
          <p:cNvSpPr txBox="1"/>
          <p:nvPr/>
        </p:nvSpPr>
        <p:spPr>
          <a:xfrm>
            <a:off x="381000" y="4997669"/>
            <a:ext cx="11429999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মাইটোসিস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বিভাজনের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ধাপসমূহ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58422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F7C3113-FB78-4404-9400-FFD073F8BED9}"/>
              </a:ext>
            </a:extLst>
          </p:cNvPr>
          <p:cNvGrpSpPr/>
          <p:nvPr/>
        </p:nvGrpSpPr>
        <p:grpSpPr>
          <a:xfrm>
            <a:off x="-1" y="0"/>
            <a:ext cx="12044855" cy="6668814"/>
            <a:chOff x="-1" y="0"/>
            <a:chExt cx="12044855" cy="6668814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1A0563F0-0345-4F9C-9A33-7147E3D64DD2}"/>
                </a:ext>
              </a:extLst>
            </p:cNvPr>
            <p:cNvSpPr/>
            <p:nvPr/>
          </p:nvSpPr>
          <p:spPr>
            <a:xfrm>
              <a:off x="-1" y="0"/>
              <a:ext cx="12044855" cy="6668814"/>
            </a:xfrm>
            <a:prstGeom prst="frame">
              <a:avLst>
                <a:gd name="adj1" fmla="val 18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BEC0D79-EE0C-41BF-92F1-996E379DF914}"/>
                </a:ext>
              </a:extLst>
            </p:cNvPr>
            <p:cNvSpPr txBox="1"/>
            <p:nvPr/>
          </p:nvSpPr>
          <p:spPr>
            <a:xfrm>
              <a:off x="2869323" y="752225"/>
              <a:ext cx="5943600" cy="1446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8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8236029-E6D2-4066-9C33-28A1D800C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028" y="2695575"/>
              <a:ext cx="11004331" cy="36106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875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D468BBEC-461C-49BE-A3A7-FEFC3C344BD5}"/>
              </a:ext>
            </a:extLst>
          </p:cNvPr>
          <p:cNvGrpSpPr/>
          <p:nvPr/>
        </p:nvGrpSpPr>
        <p:grpSpPr>
          <a:xfrm>
            <a:off x="494361" y="2994390"/>
            <a:ext cx="10951029" cy="3170099"/>
            <a:chOff x="665150" y="2796777"/>
            <a:chExt cx="10951029" cy="317009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888A6F8-4840-428D-92A4-9F936AEE8615}"/>
                </a:ext>
              </a:extLst>
            </p:cNvPr>
            <p:cNvSpPr txBox="1"/>
            <p:nvPr/>
          </p:nvSpPr>
          <p:spPr>
            <a:xfrm>
              <a:off x="665150" y="2796777"/>
              <a:ext cx="10951029" cy="31700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প্রশান্ত</a:t>
              </a:r>
              <a:r>
                <a:rPr lang="en-US" sz="4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4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দাস</a:t>
              </a:r>
              <a:endPara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4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4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4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( </a:t>
              </a:r>
              <a:r>
                <a:rPr lang="en-US" sz="4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গনিত</a:t>
              </a:r>
              <a:r>
                <a:rPr lang="en-US" sz="4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4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sz="4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)</a:t>
              </a:r>
            </a:p>
            <a:p>
              <a:r>
                <a:rPr lang="en-US" sz="4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আইডিয়াল</a:t>
              </a:r>
              <a:r>
                <a:rPr lang="en-US" sz="4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হাইস্কুল</a:t>
              </a:r>
              <a:r>
                <a:rPr lang="en-US" sz="4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40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ভাদৈ,হবিগঞ্জ</a:t>
              </a:r>
              <a:endPara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4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মোবাইল-০১৭১১০৬৪৯৬৯</a:t>
              </a:r>
            </a:p>
            <a:p>
              <a:r>
                <a:rPr lang="en-US" sz="40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kudiramdas20019@gmail.com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843F5FD-EB72-4C30-A10D-166E78C6A9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2393" y="3140856"/>
              <a:ext cx="2328043" cy="1968849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B793037-9EC9-48ED-A3BC-AF20FE0D2779}"/>
              </a:ext>
            </a:extLst>
          </p:cNvPr>
          <p:cNvGrpSpPr/>
          <p:nvPr/>
        </p:nvGrpSpPr>
        <p:grpSpPr>
          <a:xfrm>
            <a:off x="2308733" y="670406"/>
            <a:ext cx="8305757" cy="1592765"/>
            <a:chOff x="2750168" y="590664"/>
            <a:chExt cx="8305757" cy="1592765"/>
          </a:xfrm>
        </p:grpSpPr>
        <p:sp>
          <p:nvSpPr>
            <p:cNvPr id="18" name="Flowchart: Terminator 17">
              <a:extLst>
                <a:ext uri="{FF2B5EF4-FFF2-40B4-BE49-F238E27FC236}">
                  <a16:creationId xmlns:a16="http://schemas.microsoft.com/office/drawing/2014/main" id="{EAA9D40E-483D-47E0-AC50-231242C77BEE}"/>
                </a:ext>
              </a:extLst>
            </p:cNvPr>
            <p:cNvSpPr/>
            <p:nvPr/>
          </p:nvSpPr>
          <p:spPr>
            <a:xfrm>
              <a:off x="2750168" y="590664"/>
              <a:ext cx="8305757" cy="1569660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C7A66C-34BA-4818-819E-87F89BC5567B}"/>
                </a:ext>
              </a:extLst>
            </p:cNvPr>
            <p:cNvSpPr txBox="1"/>
            <p:nvPr/>
          </p:nvSpPr>
          <p:spPr>
            <a:xfrm>
              <a:off x="3342668" y="613769"/>
              <a:ext cx="712075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9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9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9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9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2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718349-F8F8-405E-9713-59C34C1F1EFF}"/>
              </a:ext>
            </a:extLst>
          </p:cNvPr>
          <p:cNvSpPr txBox="1"/>
          <p:nvPr/>
        </p:nvSpPr>
        <p:spPr>
          <a:xfrm>
            <a:off x="2104698" y="166833"/>
            <a:ext cx="6503274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47340B-BF4D-4896-8929-2533F6B3E0D5}"/>
              </a:ext>
            </a:extLst>
          </p:cNvPr>
          <p:cNvSpPr txBox="1"/>
          <p:nvPr/>
        </p:nvSpPr>
        <p:spPr>
          <a:xfrm>
            <a:off x="633248" y="2459422"/>
            <a:ext cx="10578662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১৩/ ১০/২০২০ইং </a:t>
            </a:r>
          </a:p>
        </p:txBody>
      </p:sp>
    </p:spTree>
    <p:extLst>
      <p:ext uri="{BB962C8B-B14F-4D97-AF65-F5344CB8AC3E}">
        <p14:creationId xmlns:p14="http://schemas.microsoft.com/office/powerpoint/2010/main" val="312171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ishor\Downloads\Video\Moznu Ali\Cell Division.jpg">
            <a:extLst>
              <a:ext uri="{FF2B5EF4-FFF2-40B4-BE49-F238E27FC236}">
                <a16:creationId xmlns:a16="http://schemas.microsoft.com/office/drawing/2014/main" id="{27891556-AF23-4E52-84C4-D0B6A521D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1503"/>
            <a:ext cx="12192000" cy="5076497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C02CAA-A8FC-47C2-A0C5-4D1AB52D3023}"/>
              </a:ext>
            </a:extLst>
          </p:cNvPr>
          <p:cNvSpPr txBox="1"/>
          <p:nvPr/>
        </p:nvSpPr>
        <p:spPr>
          <a:xfrm>
            <a:off x="1686910" y="472966"/>
            <a:ext cx="837149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684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DF1307-EC14-4356-9AB3-2F0A3A7B1398}"/>
              </a:ext>
            </a:extLst>
          </p:cNvPr>
          <p:cNvSpPr txBox="1"/>
          <p:nvPr/>
        </p:nvSpPr>
        <p:spPr>
          <a:xfrm>
            <a:off x="3026978" y="630620"/>
            <a:ext cx="6164319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ঘোষনা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6FB07D0-176B-4804-B2E9-2527A8A6B30F}"/>
              </a:ext>
            </a:extLst>
          </p:cNvPr>
          <p:cNvGrpSpPr/>
          <p:nvPr/>
        </p:nvGrpSpPr>
        <p:grpSpPr>
          <a:xfrm>
            <a:off x="1910256" y="2617607"/>
            <a:ext cx="8371487" cy="3168339"/>
            <a:chOff x="1576553" y="2806793"/>
            <a:chExt cx="8371487" cy="3168339"/>
          </a:xfrm>
        </p:grpSpPr>
        <p:sp>
          <p:nvSpPr>
            <p:cNvPr id="6" name="Rectangle: Beveled 5">
              <a:extLst>
                <a:ext uri="{FF2B5EF4-FFF2-40B4-BE49-F238E27FC236}">
                  <a16:creationId xmlns:a16="http://schemas.microsoft.com/office/drawing/2014/main" id="{4AAF4094-A063-498C-BB02-87E0B168B9A6}"/>
                </a:ext>
              </a:extLst>
            </p:cNvPr>
            <p:cNvSpPr/>
            <p:nvPr/>
          </p:nvSpPr>
          <p:spPr>
            <a:xfrm>
              <a:off x="1576553" y="2806793"/>
              <a:ext cx="8371487" cy="3168339"/>
            </a:xfrm>
            <a:prstGeom prst="bevel">
              <a:avLst>
                <a:gd name="adj" fmla="val 9514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7EE4FAF-B237-4441-8617-356D8F89094D}"/>
                </a:ext>
              </a:extLst>
            </p:cNvPr>
            <p:cNvSpPr txBox="1"/>
            <p:nvPr/>
          </p:nvSpPr>
          <p:spPr>
            <a:xfrm>
              <a:off x="1765738" y="3113689"/>
              <a:ext cx="7993116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মাইটোসিস</a:t>
              </a:r>
              <a:r>
                <a:rPr lang="en-US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কোষ</a:t>
              </a:r>
              <a:r>
                <a:rPr lang="en-US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বিভাজন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437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643C1C-F466-4C6A-9306-1DC6C1D3CF6B}"/>
              </a:ext>
            </a:extLst>
          </p:cNvPr>
          <p:cNvSpPr txBox="1"/>
          <p:nvPr/>
        </p:nvSpPr>
        <p:spPr>
          <a:xfrm>
            <a:off x="3105806" y="1459901"/>
            <a:ext cx="524991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57D062F-2413-4CAE-B098-7BE04CB114FD}"/>
              </a:ext>
            </a:extLst>
          </p:cNvPr>
          <p:cNvGrpSpPr/>
          <p:nvPr/>
        </p:nvGrpSpPr>
        <p:grpSpPr>
          <a:xfrm>
            <a:off x="797472" y="3136961"/>
            <a:ext cx="10089930" cy="2490952"/>
            <a:chOff x="993227" y="3121571"/>
            <a:chExt cx="10089930" cy="2490952"/>
          </a:xfrm>
        </p:grpSpPr>
        <p:sp>
          <p:nvSpPr>
            <p:cNvPr id="4" name="Rectangle: Beveled 3">
              <a:extLst>
                <a:ext uri="{FF2B5EF4-FFF2-40B4-BE49-F238E27FC236}">
                  <a16:creationId xmlns:a16="http://schemas.microsoft.com/office/drawing/2014/main" id="{F3D9209E-1C26-4C07-8A44-854E7F3E40DF}"/>
                </a:ext>
              </a:extLst>
            </p:cNvPr>
            <p:cNvSpPr/>
            <p:nvPr/>
          </p:nvSpPr>
          <p:spPr>
            <a:xfrm>
              <a:off x="993227" y="3121571"/>
              <a:ext cx="10089930" cy="2490952"/>
            </a:xfrm>
            <a:prstGeom prst="bevel">
              <a:avLst>
                <a:gd name="adj" fmla="val 69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36F288D-568A-4008-BAC5-CDEB7376A044}"/>
                </a:ext>
              </a:extLst>
            </p:cNvPr>
            <p:cNvSpPr txBox="1"/>
            <p:nvPr/>
          </p:nvSpPr>
          <p:spPr>
            <a:xfrm>
              <a:off x="1309852" y="3351385"/>
              <a:ext cx="9572296" cy="206210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    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১)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মাইটোসিস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কোষ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বিভাজন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কি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বলতে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     ২)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মাইটোসিস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ধাপগুলো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জানতে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     ৩)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মাইটোসিস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ধাপগুলোর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ছবি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আকঁতে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263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8EF84F1-0734-4727-B7C2-7EAEFD819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773914"/>
              </p:ext>
            </p:extLst>
          </p:nvPr>
        </p:nvGraphicFramePr>
        <p:xfrm>
          <a:off x="930166" y="1119352"/>
          <a:ext cx="10878206" cy="5738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558">
                  <a:extLst>
                    <a:ext uri="{9D8B030D-6E8A-4147-A177-3AD203B41FA5}">
                      <a16:colId xmlns:a16="http://schemas.microsoft.com/office/drawing/2014/main" val="2778619283"/>
                    </a:ext>
                  </a:extLst>
                </a:gridCol>
                <a:gridCol w="1900123">
                  <a:extLst>
                    <a:ext uri="{9D8B030D-6E8A-4147-A177-3AD203B41FA5}">
                      <a16:colId xmlns:a16="http://schemas.microsoft.com/office/drawing/2014/main" val="315710526"/>
                    </a:ext>
                  </a:extLst>
                </a:gridCol>
                <a:gridCol w="4370284">
                  <a:extLst>
                    <a:ext uri="{9D8B030D-6E8A-4147-A177-3AD203B41FA5}">
                      <a16:colId xmlns:a16="http://schemas.microsoft.com/office/drawing/2014/main" val="3874953164"/>
                    </a:ext>
                  </a:extLst>
                </a:gridCol>
                <a:gridCol w="1235080">
                  <a:extLst>
                    <a:ext uri="{9D8B030D-6E8A-4147-A177-3AD203B41FA5}">
                      <a16:colId xmlns:a16="http://schemas.microsoft.com/office/drawing/2014/main" val="3600223565"/>
                    </a:ext>
                  </a:extLst>
                </a:gridCol>
                <a:gridCol w="2470161">
                  <a:extLst>
                    <a:ext uri="{9D8B030D-6E8A-4147-A177-3AD203B41FA5}">
                      <a16:colId xmlns:a16="http://schemas.microsoft.com/office/drawing/2014/main" val="2422984596"/>
                    </a:ext>
                  </a:extLst>
                </a:gridCol>
              </a:tblGrid>
              <a:tr h="4824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ধাপ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কার্যক্রম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সময়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উপকরণ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213007"/>
                  </a:ext>
                </a:extLst>
              </a:tr>
              <a:tr h="818140">
                <a:tc>
                  <a:txBody>
                    <a:bodyPr/>
                    <a:lstStyle/>
                    <a:p>
                      <a:r>
                        <a:rPr lang="en-US" dirty="0"/>
                        <a:t>১)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প্রস্তুতি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শুভেচ্ছা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বিনিময়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শ্রেণি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বিন্যাস,রোল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কল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৩মিনিট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বই,মার্কার,ডাষ্টার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236275"/>
                  </a:ext>
                </a:extLst>
              </a:tr>
              <a:tr h="739445">
                <a:tc>
                  <a:txBody>
                    <a:bodyPr/>
                    <a:lstStyle/>
                    <a:p>
                      <a:r>
                        <a:rPr lang="en-US" dirty="0"/>
                        <a:t>২)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শিখনফল-১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পূর্বের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ক্লাস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যাচাই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আলোচনা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৫মিনিট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119935"/>
                  </a:ext>
                </a:extLst>
              </a:tr>
              <a:tr h="739787">
                <a:tc>
                  <a:txBody>
                    <a:bodyPr/>
                    <a:lstStyle/>
                    <a:p>
                      <a:r>
                        <a:rPr lang="en-US" dirty="0"/>
                        <a:t>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শিখনফল-২  </a:t>
                      </a:r>
                    </a:p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আলোচনা,চার্টপ্রদর্শন,একক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১০মিনিট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824243"/>
                  </a:ext>
                </a:extLst>
              </a:tr>
              <a:tr h="739787">
                <a:tc>
                  <a:txBody>
                    <a:bodyPr/>
                    <a:lstStyle/>
                    <a:p>
                      <a:r>
                        <a:rPr lang="en-US" dirty="0"/>
                        <a:t>৪)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শিখনফল-৩</a:t>
                      </a:r>
                    </a:p>
                    <a:p>
                      <a:pPr algn="l"/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আলোচনা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,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প্রদর্শন,দলিয়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১৫মিনিট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364363"/>
                  </a:ext>
                </a:extLst>
              </a:tr>
              <a:tr h="739445">
                <a:tc>
                  <a:txBody>
                    <a:bodyPr/>
                    <a:lstStyle/>
                    <a:p>
                      <a:r>
                        <a:rPr lang="en-US" dirty="0"/>
                        <a:t>৫)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মূল্যায়ন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সৃজন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শীল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প্রশ্ন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তৈরীর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মাধ্যমে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১২মিনিট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23971"/>
                  </a:ext>
                </a:extLst>
              </a:tr>
              <a:tr h="739787">
                <a:tc>
                  <a:txBody>
                    <a:bodyPr/>
                    <a:lstStyle/>
                    <a:p>
                      <a:r>
                        <a:rPr lang="en-US" dirty="0"/>
                        <a:t>৬)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বাড়ির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কাজ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নতুন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প্রশ্ন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তৈরীর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মাধ্যমে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</a:p>
                    <a:p>
                      <a:pPr algn="ctr"/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৩মিনিট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042098"/>
                  </a:ext>
                </a:extLst>
              </a:tr>
              <a:tr h="739787">
                <a:tc>
                  <a:txBody>
                    <a:bodyPr/>
                    <a:lstStyle/>
                    <a:p>
                      <a:r>
                        <a:rPr lang="en-US" dirty="0"/>
                        <a:t>৭)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সমাপ্তি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সকল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কে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ধন্যবাদ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জানিয়ে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২মিনিট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ডি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সি</a:t>
                      </a:r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73438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F072CFE-DA86-4D90-A125-2A7B3C4B2389}"/>
              </a:ext>
            </a:extLst>
          </p:cNvPr>
          <p:cNvSpPr txBox="1"/>
          <p:nvPr/>
        </p:nvSpPr>
        <p:spPr>
          <a:xfrm>
            <a:off x="4382813" y="189241"/>
            <a:ext cx="405173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endParaRPr lang="en-US" sz="3600" dirty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1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DEEFE9-CE58-47AF-9F20-EB9673B487D2}"/>
              </a:ext>
            </a:extLst>
          </p:cNvPr>
          <p:cNvSpPr txBox="1"/>
          <p:nvPr/>
        </p:nvSpPr>
        <p:spPr>
          <a:xfrm>
            <a:off x="3618185" y="472966"/>
            <a:ext cx="4713889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মাইটোসিসের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র্পযায়সমূহ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4EBB05-FDB3-4F62-8900-7414C04B62B3}"/>
              </a:ext>
            </a:extLst>
          </p:cNvPr>
          <p:cNvSpPr txBox="1"/>
          <p:nvPr/>
        </p:nvSpPr>
        <p:spPr>
          <a:xfrm>
            <a:off x="536027" y="1874728"/>
            <a:ext cx="10878207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মাইটোসিসের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বিভাজন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পাচঁটি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র্পযায়ে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883F7C-9C11-4D41-A64B-CA4AD76ACBED}"/>
              </a:ext>
            </a:extLst>
          </p:cNvPr>
          <p:cNvSpPr txBox="1"/>
          <p:nvPr/>
        </p:nvSpPr>
        <p:spPr>
          <a:xfrm>
            <a:off x="683172" y="3429000"/>
            <a:ext cx="9790386" cy="31700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১)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প্রোফেজ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(Prophase )</a:t>
            </a: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২)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প্রো-মেটাফেজ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(Pro-metaphase)</a:t>
            </a: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মেটাফেজ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(Metaphase)</a:t>
            </a: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৪)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অ্যানাফেজ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(Anaphase)</a:t>
            </a: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৫)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টেলোফেজ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(Telophase)</a:t>
            </a:r>
          </a:p>
        </p:txBody>
      </p:sp>
    </p:spTree>
    <p:extLst>
      <p:ext uri="{BB962C8B-B14F-4D97-AF65-F5344CB8AC3E}">
        <p14:creationId xmlns:p14="http://schemas.microsoft.com/office/powerpoint/2010/main" val="31710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79E098B-FB4B-4582-ACD6-E3FE9B13B449}"/>
              </a:ext>
            </a:extLst>
          </p:cNvPr>
          <p:cNvGrpSpPr/>
          <p:nvPr/>
        </p:nvGrpSpPr>
        <p:grpSpPr>
          <a:xfrm>
            <a:off x="56492" y="0"/>
            <a:ext cx="12135507" cy="6858000"/>
            <a:chOff x="56492" y="0"/>
            <a:chExt cx="12135507" cy="6858000"/>
          </a:xfrm>
        </p:grpSpPr>
        <p:pic>
          <p:nvPicPr>
            <p:cNvPr id="2" name="Picture 3" descr="C:\Users\Kishor\Downloads\Video\Moznu Ali\ProPhase.1jpg.jpg">
              <a:extLst>
                <a:ext uri="{FF2B5EF4-FFF2-40B4-BE49-F238E27FC236}">
                  <a16:creationId xmlns:a16="http://schemas.microsoft.com/office/drawing/2014/main" id="{ABE3FBBC-9394-4FFB-89AA-9A09A02B13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17986" y="2128346"/>
              <a:ext cx="8702565" cy="3972910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C83E3BE-E9EF-4C9A-A8D6-E04F7D14F315}"/>
                </a:ext>
              </a:extLst>
            </p:cNvPr>
            <p:cNvSpPr txBox="1"/>
            <p:nvPr/>
          </p:nvSpPr>
          <p:spPr>
            <a:xfrm>
              <a:off x="504498" y="369259"/>
              <a:ext cx="11193516" cy="113877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১)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প্রোফেজ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(Prophase):</a:t>
              </a:r>
            </a:p>
            <a:p>
              <a:pPr algn="ctr"/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        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আকারে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বড়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সেন্ট্রোমিয়ার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ব্যতীত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লম্বালম্বি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দুভাবে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বিভক্ত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হয়ে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দুটি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ক্রোমাটিড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উৎপন্ন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r>
                <a:rPr lang="en-US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endParaRPr lang="en-US" sz="2800" dirty="0"/>
            </a:p>
          </p:txBody>
        </p:sp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45E17525-6216-47D6-A6B4-1B9E30C54D77}"/>
                </a:ext>
              </a:extLst>
            </p:cNvPr>
            <p:cNvSpPr/>
            <p:nvPr/>
          </p:nvSpPr>
          <p:spPr>
            <a:xfrm>
              <a:off x="56492" y="0"/>
              <a:ext cx="12135507" cy="6858000"/>
            </a:xfrm>
            <a:prstGeom prst="frame">
              <a:avLst>
                <a:gd name="adj1" fmla="val 215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979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351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prosanta das</dc:creator>
  <cp:lastModifiedBy>prosanta das</cp:lastModifiedBy>
  <cp:revision>41</cp:revision>
  <dcterms:created xsi:type="dcterms:W3CDTF">2020-10-12T16:53:19Z</dcterms:created>
  <dcterms:modified xsi:type="dcterms:W3CDTF">2020-10-13T08:27:20Z</dcterms:modified>
</cp:coreProperties>
</file>