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5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mU\Downloads\Up Contain\p 3.jpg"/>
          <p:cNvPicPr>
            <a:picLocks noChangeAspect="1" noChangeArrowheads="1"/>
          </p:cNvPicPr>
          <p:nvPr/>
        </p:nvPicPr>
        <p:blipFill>
          <a:blip r:embed="rId2">
            <a:lum bright="10000" contrast="10000"/>
          </a:blip>
          <a:srcRect/>
          <a:stretch>
            <a:fillRect/>
          </a:stretch>
        </p:blipFill>
        <p:spPr bwMode="auto">
          <a:xfrm>
            <a:off x="609600" y="304800"/>
            <a:ext cx="8001000" cy="6386512"/>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527229" y="200572"/>
            <a:ext cx="1307306" cy="12534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816973" y="159826"/>
            <a:ext cx="1274223" cy="129422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102210" y="200572"/>
            <a:ext cx="1278731" cy="1253475"/>
          </a:xfrm>
          <a:prstGeom prst="rect">
            <a:avLst/>
          </a:prstGeom>
        </p:spPr>
      </p:pic>
      <p:sp>
        <p:nvSpPr>
          <p:cNvPr id="7" name="TextBox 6"/>
          <p:cNvSpPr txBox="1"/>
          <p:nvPr/>
        </p:nvSpPr>
        <p:spPr>
          <a:xfrm>
            <a:off x="4102210" y="1454046"/>
            <a:ext cx="1278731" cy="369332"/>
          </a:xfrm>
          <a:prstGeom prst="rect">
            <a:avLst/>
          </a:prstGeom>
          <a:noFill/>
        </p:spPr>
        <p:txBody>
          <a:bodyPr wrap="square" rtlCol="0">
            <a:prstTxWarp prst="textPlain">
              <a:avLst/>
            </a:prstTxWarp>
            <a:spAutoFit/>
          </a:bodyPr>
          <a:lstStyle/>
          <a:p>
            <a:r>
              <a:rPr lang="en-US" b="1" dirty="0" err="1">
                <a:latin typeface="NikoshBAN" panose="02000000000000000000" pitchFamily="2" charset="0"/>
                <a:cs typeface="NikoshBAN" panose="02000000000000000000" pitchFamily="2" charset="0"/>
              </a:rPr>
              <a:t>হিরাক্লিয়াস</a:t>
            </a:r>
            <a:endParaRPr lang="en-US" b="1" dirty="0"/>
          </a:p>
        </p:txBody>
      </p:sp>
      <p:sp>
        <p:nvSpPr>
          <p:cNvPr id="8" name="TextBox 7"/>
          <p:cNvSpPr txBox="1"/>
          <p:nvPr/>
        </p:nvSpPr>
        <p:spPr>
          <a:xfrm>
            <a:off x="7633741" y="1413301"/>
            <a:ext cx="1200794" cy="369332"/>
          </a:xfrm>
          <a:prstGeom prst="rect">
            <a:avLst/>
          </a:prstGeom>
          <a:noFill/>
        </p:spPr>
        <p:txBody>
          <a:bodyPr wrap="square" rtlCol="0">
            <a:prstTxWarp prst="textPlain">
              <a:avLst/>
            </a:prstTxWarp>
            <a:spAutoFit/>
          </a:bodyPr>
          <a:lstStyle/>
          <a:p>
            <a:r>
              <a:rPr lang="en-US" b="1" dirty="0" err="1">
                <a:latin typeface="NikoshBAN" panose="02000000000000000000" pitchFamily="2" charset="0"/>
                <a:cs typeface="NikoshBAN" panose="02000000000000000000" pitchFamily="2" charset="0"/>
              </a:rPr>
              <a:t>অগাস্টাস</a:t>
            </a:r>
            <a:endParaRPr lang="en-US" b="1" dirty="0"/>
          </a:p>
        </p:txBody>
      </p:sp>
      <p:sp>
        <p:nvSpPr>
          <p:cNvPr id="9" name="TextBox 8"/>
          <p:cNvSpPr txBox="1"/>
          <p:nvPr/>
        </p:nvSpPr>
        <p:spPr>
          <a:xfrm>
            <a:off x="5816973" y="1481355"/>
            <a:ext cx="1274223" cy="369332"/>
          </a:xfrm>
          <a:prstGeom prst="rect">
            <a:avLst/>
          </a:prstGeom>
          <a:noFill/>
        </p:spPr>
        <p:txBody>
          <a:bodyPr wrap="square" rtlCol="0">
            <a:prstTxWarp prst="textPlain">
              <a:avLst/>
            </a:prstTxWarp>
            <a:spAutoFit/>
          </a:bodyPr>
          <a:lstStyle/>
          <a:p>
            <a:r>
              <a:rPr lang="bn-IN" b="1" dirty="0">
                <a:latin typeface="NikoshBAN" panose="02000000000000000000" pitchFamily="2" charset="0"/>
                <a:cs typeface="NikoshBAN" panose="02000000000000000000" pitchFamily="2" charset="0"/>
              </a:rPr>
              <a:t>জুলিয়াস </a:t>
            </a:r>
            <a:r>
              <a:rPr lang="bn-IN" b="1" dirty="0" smtClean="0">
                <a:latin typeface="NikoshBAN" panose="02000000000000000000" pitchFamily="2" charset="0"/>
                <a:cs typeface="NikoshBAN" panose="02000000000000000000" pitchFamily="2" charset="0"/>
              </a:rPr>
              <a:t>সিজার</a:t>
            </a:r>
            <a:endParaRPr lang="en-US" b="1" dirty="0"/>
          </a:p>
        </p:txBody>
      </p:sp>
      <p:sp>
        <p:nvSpPr>
          <p:cNvPr id="10" name="Rectangle 9"/>
          <p:cNvSpPr/>
          <p:nvPr/>
        </p:nvSpPr>
        <p:spPr>
          <a:xfrm>
            <a:off x="609600" y="1997839"/>
            <a:ext cx="8229600" cy="3970318"/>
          </a:xfrm>
          <a:prstGeom prst="rect">
            <a:avLst/>
          </a:prstGeom>
        </p:spPr>
        <p:txBody>
          <a:bodyPr wrap="square">
            <a:spAutoFit/>
          </a:bodyPr>
          <a:lstStyle/>
          <a:p>
            <a:r>
              <a:rPr lang="en-US" sz="2800" dirty="0" err="1" smtClean="0">
                <a:solidFill>
                  <a:srgbClr val="002060"/>
                </a:solidFill>
                <a:latin typeface="NikoshBAN" panose="02000000000000000000" pitchFamily="2" charset="0"/>
                <a:cs typeface="NikoshBAN" panose="02000000000000000000" pitchFamily="2" charset="0"/>
              </a:rPr>
              <a:t>রোমের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পরবর্তী</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প্রসিদ্ধ</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সম্রাট</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হলেন</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হিরাক্লিয়াস</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মহানবী</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সঃ</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কর্তৃক</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প্রেরিত</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দূতকে</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আন্তরিক</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অভ্যর্থনা</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জানান</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অপর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একজন</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উল্লেখযোগ্য</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সম্রাট</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ছিলেন</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অগাস্টাস</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অগাস্টাস</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প্রবর্তিত</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শাসনব্যবস্থা</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নিঃসন্দেহে</a:t>
            </a:r>
            <a:r>
              <a:rPr lang="bn-IN" sz="2800" dirty="0" smtClean="0">
                <a:solidFill>
                  <a:srgbClr val="002060"/>
                </a:solidFill>
                <a:latin typeface="NikoshBAN" panose="02000000000000000000" pitchFamily="2" charset="0"/>
                <a:cs typeface="NikoshBAN" panose="02000000000000000000" pitchFamily="2" charset="0"/>
              </a:rPr>
              <a:t> উন্নত</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ছিল</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তিনি</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শিক্ষা-সংস্কৃতির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সর্বাধিক</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শাখায়</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অগ্রগতির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স্বাক্ষর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রাখেন</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জ্ঞান-বিজ্ঞান,সাহিত্য</a:t>
            </a:r>
            <a:r>
              <a:rPr lang="en-US" sz="2800" dirty="0" smtClean="0">
                <a:solidFill>
                  <a:srgbClr val="002060"/>
                </a:solidFill>
                <a:latin typeface="NikoshBAN" panose="02000000000000000000" pitchFamily="2" charset="0"/>
                <a:cs typeface="NikoshBAN" panose="02000000000000000000" pitchFamily="2" charset="0"/>
              </a:rPr>
              <a:t> ও </a:t>
            </a:r>
            <a:r>
              <a:rPr lang="en-US" sz="2800" dirty="0" err="1" smtClean="0">
                <a:solidFill>
                  <a:srgbClr val="002060"/>
                </a:solidFill>
                <a:latin typeface="NikoshBAN" panose="02000000000000000000" pitchFamily="2" charset="0"/>
                <a:cs typeface="NikoshBAN" panose="02000000000000000000" pitchFamily="2" charset="0"/>
              </a:rPr>
              <a:t>শিল্পকলায়</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অসাধারণ</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অগ্রগতির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কারণেই</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তারঁ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রাজত্বকাল</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ইতিহাসে</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অগাস্টাস</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যুগ</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হিসেবে</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খ্যাত</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অগাস্টাস</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পরবর্তীকালে</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রোমানদের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পতন</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শুরু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হয়</a:t>
            </a:r>
            <a:r>
              <a:rPr lang="en-US" sz="2800" dirty="0" smtClean="0">
                <a:solidFill>
                  <a:srgbClr val="002060"/>
                </a:solidFill>
                <a:latin typeface="NikoshBAN" panose="02000000000000000000" pitchFamily="2" charset="0"/>
                <a:cs typeface="NikoshBAN" panose="02000000000000000000" pitchFamily="2" charset="0"/>
              </a:rPr>
              <a:t>। এ </a:t>
            </a:r>
            <a:r>
              <a:rPr lang="en-US" sz="2800" dirty="0" err="1" smtClean="0">
                <a:solidFill>
                  <a:srgbClr val="002060"/>
                </a:solidFill>
                <a:latin typeface="NikoshBAN" panose="02000000000000000000" pitchFamily="2" charset="0"/>
                <a:cs typeface="NikoshBAN" panose="02000000000000000000" pitchFamily="2" charset="0"/>
              </a:rPr>
              <a:t>সাম্রাজ্যের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পতনের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প্রধান</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কারণ</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ছিল</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সম্রাটদের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মধ্যে</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পারস্পরিক</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দ্বন্দ্ব</a:t>
            </a:r>
            <a:r>
              <a:rPr lang="en-US" sz="2800" dirty="0" smtClean="0">
                <a:solidFill>
                  <a:srgbClr val="002060"/>
                </a:solidFill>
                <a:latin typeface="NikoshBAN" panose="02000000000000000000" pitchFamily="2" charset="0"/>
                <a:cs typeface="NikoshBAN" panose="02000000000000000000" pitchFamily="2" charset="0"/>
              </a:rPr>
              <a:t> ও </a:t>
            </a:r>
            <a:r>
              <a:rPr lang="en-US" sz="2800" dirty="0" err="1" smtClean="0">
                <a:solidFill>
                  <a:srgbClr val="002060"/>
                </a:solidFill>
                <a:latin typeface="NikoshBAN" panose="02000000000000000000" pitchFamily="2" charset="0"/>
                <a:cs typeface="NikoshBAN" panose="02000000000000000000" pitchFamily="2" charset="0"/>
              </a:rPr>
              <a:t>বিদ্বেষ</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মাত্রাতিরিক্ত</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বিলাসিতা</a:t>
            </a:r>
            <a:r>
              <a:rPr lang="en-US" sz="2800" dirty="0" smtClean="0">
                <a:solidFill>
                  <a:srgbClr val="002060"/>
                </a:solidFill>
                <a:latin typeface="NikoshBAN" panose="02000000000000000000" pitchFamily="2" charset="0"/>
                <a:cs typeface="NikoshBAN" panose="02000000000000000000" pitchFamily="2" charset="0"/>
              </a:rPr>
              <a:t> ও </a:t>
            </a:r>
            <a:r>
              <a:rPr lang="en-US" sz="2800" dirty="0" err="1" smtClean="0">
                <a:solidFill>
                  <a:srgbClr val="002060"/>
                </a:solidFill>
                <a:latin typeface="NikoshBAN" panose="02000000000000000000" pitchFamily="2" charset="0"/>
                <a:cs typeface="NikoshBAN" panose="02000000000000000000" pitchFamily="2" charset="0"/>
              </a:rPr>
              <a:t>দাসপ্রথা</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রোমান</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সাম্রাজ্যের</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পতন</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ত্বরান্বিত</a:t>
            </a:r>
            <a:r>
              <a:rPr lang="en-US" sz="2800" dirty="0" smtClean="0">
                <a:solidFill>
                  <a:srgbClr val="002060"/>
                </a:solidFill>
                <a:latin typeface="NikoshBAN" panose="02000000000000000000" pitchFamily="2" charset="0"/>
                <a:cs typeface="NikoshBAN" panose="02000000000000000000" pitchFamily="2" charset="0"/>
              </a:rPr>
              <a:t> </a:t>
            </a:r>
            <a:r>
              <a:rPr lang="en-US" sz="2800" dirty="0" err="1" smtClean="0">
                <a:solidFill>
                  <a:srgbClr val="002060"/>
                </a:solidFill>
                <a:latin typeface="NikoshBAN" panose="02000000000000000000" pitchFamily="2" charset="0"/>
                <a:cs typeface="NikoshBAN" panose="02000000000000000000" pitchFamily="2" charset="0"/>
              </a:rPr>
              <a:t>করে</a:t>
            </a:r>
            <a:r>
              <a:rPr lang="en-US" sz="2800" dirty="0" smtClean="0">
                <a:solidFill>
                  <a:srgbClr val="002060"/>
                </a:solidFill>
                <a:latin typeface="NikoshBAN" panose="02000000000000000000" pitchFamily="2" charset="0"/>
                <a:cs typeface="NikoshBAN" panose="02000000000000000000" pitchFamily="2" charset="0"/>
              </a:rPr>
              <a:t>। </a:t>
            </a:r>
            <a:endParaRPr lang="en-US" sz="2800" dirty="0">
              <a:solidFill>
                <a:srgbClr val="002060"/>
              </a:solidFill>
            </a:endParaRPr>
          </a:p>
        </p:txBody>
      </p:sp>
    </p:spTree>
    <p:extLst>
      <p:ext uri="{BB962C8B-B14F-4D97-AF65-F5344CB8AC3E}">
        <p14:creationId xmlns:p14="http://schemas.microsoft.com/office/powerpoint/2010/main" xmlns="" val="1982952728"/>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1295400" y="381000"/>
            <a:ext cx="3510196" cy="1862527"/>
          </a:xfrm>
          <a:prstGeom prst="cloudCallo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24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সভ্যতায় রোমানদের অবদান</a:t>
            </a:r>
            <a:endParaRPr lang="en-US" sz="2400" b="1" dirty="0">
              <a:solidFill>
                <a:srgbClr val="FF0000"/>
              </a:solidFill>
              <a:effectLst>
                <a:outerShdw blurRad="38100" dist="38100" dir="2700000" algn="tl">
                  <a:srgbClr val="000000">
                    <a:alpha val="43137"/>
                  </a:srgbClr>
                </a:outerShdw>
              </a:effectLst>
            </a:endParaRPr>
          </a:p>
        </p:txBody>
      </p:sp>
      <p:sp>
        <p:nvSpPr>
          <p:cNvPr id="3" name="Flowchart: Card 2"/>
          <p:cNvSpPr/>
          <p:nvPr/>
        </p:nvSpPr>
        <p:spPr>
          <a:xfrm>
            <a:off x="5181600" y="914400"/>
            <a:ext cx="1981200" cy="869429"/>
          </a:xfrm>
          <a:prstGeom prst="flowChartPunchedCar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dirty="0" smtClean="0">
                <a:latin typeface="NikoshBAN" panose="02000000000000000000" pitchFamily="2" charset="0"/>
                <a:cs typeface="NikoshBAN" panose="02000000000000000000" pitchFamily="2" charset="0"/>
              </a:rPr>
              <a:t> </a:t>
            </a:r>
            <a:r>
              <a:rPr lang="bn-IN" b="1" dirty="0" smtClean="0">
                <a:latin typeface="NikoshBAN" panose="02000000000000000000" pitchFamily="2" charset="0"/>
                <a:cs typeface="NikoshBAN" panose="02000000000000000000" pitchFamily="2" charset="0"/>
              </a:rPr>
              <a:t>অর্থনীতি</a:t>
            </a:r>
            <a:endParaRPr lang="en-US" b="1" dirty="0"/>
          </a:p>
        </p:txBody>
      </p:sp>
      <p:sp>
        <p:nvSpPr>
          <p:cNvPr id="6" name="Rectangle 5"/>
          <p:cNvSpPr/>
          <p:nvPr/>
        </p:nvSpPr>
        <p:spPr>
          <a:xfrm>
            <a:off x="914400" y="2667000"/>
            <a:ext cx="7620000" cy="2677656"/>
          </a:xfrm>
          <a:prstGeom prst="rect">
            <a:avLst/>
          </a:prstGeom>
        </p:spPr>
        <p:txBody>
          <a:bodyPr wrap="square">
            <a:spAutoFit/>
          </a:bodyPr>
          <a:lstStyle/>
          <a:p>
            <a:r>
              <a:rPr lang="bn-IN" sz="2800" b="1" dirty="0" smtClean="0">
                <a:solidFill>
                  <a:srgbClr val="0070C0"/>
                </a:solidFill>
                <a:latin typeface="NikoshBAN" panose="02000000000000000000" pitchFamily="2" charset="0"/>
                <a:cs typeface="NikoshBAN" panose="02000000000000000000" pitchFamily="2" charset="0"/>
              </a:rPr>
              <a:t>প্রাচীনকাল থেকেই রোমানরা অর্থনীতির ক্ষেত্রে সমৃদ্ধশালী। কৃষি ও শিল্প ছিল রোমান অর্থনীতির মূলভিত্তি। এখানে প্রচুর পরিমাণে খাদ্যশস্য উৎপন্ন হতো। তারা শিল্পকারখানাও স্থাপন করেছিল। কারখানাগুলোতে আসবাবপত্র, যুদ্ধাস্ত্র, বোঞ্জ ও লৌহজাত দ্রবাদি, পশমি বস্ত্র ও মৃৎপাত্র তৈরী করা হতো। তারা ভারত ও চীনের সাথে বাণিজ্যিক সম্পর্ক স্থাপন করেছিল।</a:t>
            </a:r>
            <a:endParaRPr lang="en-US" sz="2800" b="1" dirty="0">
              <a:solidFill>
                <a:srgbClr val="0070C0"/>
              </a:solidFill>
            </a:endParaRPr>
          </a:p>
        </p:txBody>
      </p:sp>
    </p:spTree>
    <p:extLst>
      <p:ext uri="{BB962C8B-B14F-4D97-AF65-F5344CB8AC3E}">
        <p14:creationId xmlns:p14="http://schemas.microsoft.com/office/powerpoint/2010/main" xmlns="" val="2163693292"/>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a:xfrm>
            <a:off x="2703036" y="299886"/>
            <a:ext cx="2707164" cy="719528"/>
          </a:xfrm>
          <a:prstGeom prst="wedgeRoundRectCallout">
            <a:avLst/>
          </a:prstGeom>
        </p:spPr>
        <p:style>
          <a:lnRef idx="2">
            <a:schemeClr val="accent1"/>
          </a:lnRef>
          <a:fillRef idx="1">
            <a:schemeClr val="lt1"/>
          </a:fillRef>
          <a:effectRef idx="0">
            <a:schemeClr val="accent1"/>
          </a:effectRef>
          <a:fontRef idx="minor">
            <a:schemeClr val="dk1"/>
          </a:fontRef>
        </p:style>
        <p:txBody>
          <a:bodyPr rtlCol="0" anchor="ctr">
            <a:prstTxWarp prst="textPlain">
              <a:avLst/>
            </a:prstTxWarp>
          </a:bodyPr>
          <a:lstStyle/>
          <a:p>
            <a:pPr algn="ctr"/>
            <a:r>
              <a:rPr lang="bn-IN" b="1" dirty="0" smtClean="0">
                <a:latin typeface="NikoshBAN" panose="02000000000000000000" pitchFamily="2" charset="0"/>
                <a:cs typeface="NikoshBAN" panose="02000000000000000000" pitchFamily="2" charset="0"/>
              </a:rPr>
              <a:t>ধর্মীয় ক্ষেত্রে</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50383" y="4434098"/>
            <a:ext cx="1709580" cy="174707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920409" y="4434098"/>
            <a:ext cx="1847650" cy="182396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292602" y="4434098"/>
            <a:ext cx="1611557" cy="174707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2484507" y="4434097"/>
            <a:ext cx="1911359" cy="1808106"/>
          </a:xfrm>
          <a:prstGeom prst="rect">
            <a:avLst/>
          </a:prstGeom>
        </p:spPr>
      </p:pic>
      <p:sp>
        <p:nvSpPr>
          <p:cNvPr id="10" name="TextBox 9"/>
          <p:cNvSpPr txBox="1"/>
          <p:nvPr/>
        </p:nvSpPr>
        <p:spPr>
          <a:xfrm>
            <a:off x="388338" y="6242203"/>
            <a:ext cx="1571625" cy="369332"/>
          </a:xfrm>
          <a:prstGeom prst="rect">
            <a:avLst/>
          </a:prstGeom>
          <a:noFill/>
        </p:spPr>
        <p:txBody>
          <a:bodyPr wrap="square" rtlCol="0">
            <a:prstTxWarp prst="textPlain">
              <a:avLst/>
            </a:prstTxWarp>
            <a:spAutoFit/>
          </a:bodyPr>
          <a:lstStyle/>
          <a:p>
            <a:pPr algn="ctr"/>
            <a: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জুপিটার</a:t>
            </a:r>
            <a:endParaRPr lang="en-US" b="1" dirty="0">
              <a:effectLst>
                <a:outerShdw blurRad="38100" dist="38100" dir="2700000" algn="tl">
                  <a:srgbClr val="000000">
                    <a:alpha val="43137"/>
                  </a:srgbClr>
                </a:outerShdw>
              </a:effectLst>
            </a:endParaRPr>
          </a:p>
        </p:txBody>
      </p:sp>
      <p:sp>
        <p:nvSpPr>
          <p:cNvPr id="11" name="TextBox 10"/>
          <p:cNvSpPr txBox="1"/>
          <p:nvPr/>
        </p:nvSpPr>
        <p:spPr>
          <a:xfrm>
            <a:off x="2703035" y="6258066"/>
            <a:ext cx="1571625" cy="369332"/>
          </a:xfrm>
          <a:prstGeom prst="rect">
            <a:avLst/>
          </a:prstGeom>
          <a:noFill/>
        </p:spPr>
        <p:txBody>
          <a:bodyPr wrap="square" rtlCol="0">
            <a:prstTxWarp prst="textPlain">
              <a:avLst/>
            </a:prstTxWarp>
            <a:spAutoFit/>
          </a:bodyPr>
          <a:lstStyle/>
          <a:p>
            <a:pPr algn="ctr"/>
            <a: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নেপচুন</a:t>
            </a:r>
            <a:endParaRPr lang="en-US" b="1" dirty="0">
              <a:effectLst>
                <a:outerShdw blurRad="38100" dist="38100" dir="2700000" algn="tl">
                  <a:srgbClr val="000000">
                    <a:alpha val="43137"/>
                  </a:srgbClr>
                </a:outerShdw>
              </a:effectLst>
            </a:endParaRPr>
          </a:p>
        </p:txBody>
      </p:sp>
      <p:sp>
        <p:nvSpPr>
          <p:cNvPr id="12" name="TextBox 11"/>
          <p:cNvSpPr txBox="1"/>
          <p:nvPr/>
        </p:nvSpPr>
        <p:spPr>
          <a:xfrm>
            <a:off x="5276893" y="6242203"/>
            <a:ext cx="1349115" cy="369332"/>
          </a:xfrm>
          <a:prstGeom prst="rect">
            <a:avLst/>
          </a:prstGeom>
          <a:noFill/>
        </p:spPr>
        <p:txBody>
          <a:bodyPr wrap="square" rtlCol="0">
            <a:prstTxWarp prst="textPlain">
              <a:avLst/>
            </a:prstTxWarp>
            <a:spAutoFit/>
          </a:bodyPr>
          <a:lstStyle/>
          <a:p>
            <a: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মিনার্ভা</a:t>
            </a:r>
            <a:endParaRPr lang="en-US" b="1" dirty="0">
              <a:effectLst>
                <a:outerShdw blurRad="38100" dist="38100" dir="2700000" algn="tl">
                  <a:srgbClr val="000000">
                    <a:alpha val="43137"/>
                  </a:srgbClr>
                </a:outerShdw>
              </a:effectLst>
            </a:endParaRPr>
          </a:p>
        </p:txBody>
      </p:sp>
      <p:sp>
        <p:nvSpPr>
          <p:cNvPr id="13" name="TextBox 12"/>
          <p:cNvSpPr txBox="1"/>
          <p:nvPr/>
        </p:nvSpPr>
        <p:spPr>
          <a:xfrm>
            <a:off x="7425640" y="6188342"/>
            <a:ext cx="1345481" cy="369332"/>
          </a:xfrm>
          <a:prstGeom prst="rect">
            <a:avLst/>
          </a:prstGeom>
          <a:noFill/>
        </p:spPr>
        <p:txBody>
          <a:bodyPr wrap="square" rtlCol="0">
            <a:prstTxWarp prst="textPlain">
              <a:avLst/>
            </a:prstTxWarp>
            <a:spAutoFit/>
          </a:bodyPr>
          <a:lstStyle/>
          <a:p>
            <a: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ভেনাস</a:t>
            </a:r>
            <a:endParaRPr lang="en-US" b="1" dirty="0">
              <a:effectLst>
                <a:outerShdw blurRad="38100" dist="38100" dir="2700000" algn="tl">
                  <a:srgbClr val="000000">
                    <a:alpha val="43137"/>
                  </a:srgbClr>
                </a:outerShdw>
              </a:effectLst>
            </a:endParaRPr>
          </a:p>
        </p:txBody>
      </p:sp>
      <p:sp>
        <p:nvSpPr>
          <p:cNvPr id="14" name="Rectangle 13"/>
          <p:cNvSpPr/>
          <p:nvPr/>
        </p:nvSpPr>
        <p:spPr>
          <a:xfrm>
            <a:off x="457200" y="1189672"/>
            <a:ext cx="8382000" cy="2677656"/>
          </a:xfrm>
          <a:prstGeom prst="rect">
            <a:avLst/>
          </a:prstGeom>
        </p:spPr>
        <p:txBody>
          <a:bodyPr wrap="square">
            <a:spAutoFit/>
          </a:bodyPr>
          <a:lstStyle/>
          <a:p>
            <a:r>
              <a:rPr lang="bn-IN" sz="2400" dirty="0" smtClean="0">
                <a:solidFill>
                  <a:srgbClr val="0070C0"/>
                </a:solidFill>
                <a:latin typeface="NikoshBAN" panose="02000000000000000000" pitchFamily="2" charset="0"/>
                <a:cs typeface="NikoshBAN" panose="02000000000000000000" pitchFamily="2" charset="0"/>
              </a:rPr>
              <a:t>রোমানদের ধর্ম গ্রিকদের মতো অনেকটা ভাবাদর্শহীন ছিল। প্রকৃতির বিভিন্ন শক্তিকে তারা দেব-দেবীরুপে পুজা করতো। জিউসের মতোই রোমানদের প্রধান দেবতা </a:t>
            </a:r>
            <a:r>
              <a:rPr lang="bn-IN" sz="2400" b="1" dirty="0" smtClean="0">
                <a:solidFill>
                  <a:srgbClr val="0070C0"/>
                </a:solidFill>
                <a:latin typeface="NikoshBAN" panose="02000000000000000000" pitchFamily="2" charset="0"/>
                <a:cs typeface="NikoshBAN" panose="02000000000000000000" pitchFamily="2" charset="0"/>
              </a:rPr>
              <a:t>জুপিটার</a:t>
            </a:r>
            <a:r>
              <a:rPr lang="bn-IN" sz="2400" dirty="0" smtClean="0">
                <a:solidFill>
                  <a:srgbClr val="0070C0"/>
                </a:solidFill>
                <a:latin typeface="NikoshBAN" panose="02000000000000000000" pitchFamily="2" charset="0"/>
                <a:cs typeface="NikoshBAN" panose="02000000000000000000" pitchFamily="2" charset="0"/>
              </a:rPr>
              <a:t>।</a:t>
            </a:r>
            <a:r>
              <a:rPr lang="en-US" sz="2400" dirty="0" smtClean="0">
                <a:solidFill>
                  <a:srgbClr val="0070C0"/>
                </a:solidFill>
                <a:latin typeface="NikoshBAN" panose="02000000000000000000" pitchFamily="2" charset="0"/>
                <a:cs typeface="NikoshBAN" panose="02000000000000000000" pitchFamily="2" charset="0"/>
              </a:rPr>
              <a:t> </a:t>
            </a:r>
            <a:r>
              <a:rPr lang="bn-IN" sz="2400" dirty="0" smtClean="0">
                <a:solidFill>
                  <a:srgbClr val="0070C0"/>
                </a:solidFill>
                <a:latin typeface="NikoshBAN" panose="02000000000000000000" pitchFamily="2" charset="0"/>
                <a:cs typeface="NikoshBAN" panose="02000000000000000000" pitchFamily="2" charset="0"/>
              </a:rPr>
              <a:t>তাকে আকাশের দেবতা মনে করতো। এছাড়াও জ্ঞানের দেবী </a:t>
            </a:r>
            <a:r>
              <a:rPr lang="bn-IN" sz="2400" b="1" dirty="0" smtClean="0">
                <a:solidFill>
                  <a:srgbClr val="0070C0"/>
                </a:solidFill>
                <a:latin typeface="NikoshBAN" panose="02000000000000000000" pitchFamily="2" charset="0"/>
                <a:cs typeface="NikoshBAN" panose="02000000000000000000" pitchFamily="2" charset="0"/>
              </a:rPr>
              <a:t>মিনার্ভা</a:t>
            </a:r>
            <a:r>
              <a:rPr lang="bn-IN" sz="2400" dirty="0" smtClean="0">
                <a:solidFill>
                  <a:srgbClr val="0070C0"/>
                </a:solidFill>
                <a:latin typeface="NikoshBAN" panose="02000000000000000000" pitchFamily="2" charset="0"/>
                <a:cs typeface="NikoshBAN" panose="02000000000000000000" pitchFamily="2" charset="0"/>
              </a:rPr>
              <a:t>, প্রেমের দেবী </a:t>
            </a:r>
            <a:r>
              <a:rPr lang="bn-IN" sz="2400" b="1" dirty="0" smtClean="0">
                <a:solidFill>
                  <a:srgbClr val="0070C0"/>
                </a:solidFill>
                <a:latin typeface="NikoshBAN" panose="02000000000000000000" pitchFamily="2" charset="0"/>
                <a:cs typeface="NikoshBAN" panose="02000000000000000000" pitchFamily="2" charset="0"/>
              </a:rPr>
              <a:t>ভেনাস</a:t>
            </a:r>
            <a:r>
              <a:rPr lang="bn-IN" sz="2400" dirty="0" smtClean="0">
                <a:solidFill>
                  <a:srgbClr val="0070C0"/>
                </a:solidFill>
                <a:latin typeface="NikoshBAN" panose="02000000000000000000" pitchFamily="2" charset="0"/>
                <a:cs typeface="NikoshBAN" panose="02000000000000000000" pitchFamily="2" charset="0"/>
              </a:rPr>
              <a:t> এবং সাগরের দেবতা ছিল </a:t>
            </a:r>
            <a:r>
              <a:rPr lang="bn-IN" sz="2400" b="1" dirty="0" smtClean="0">
                <a:solidFill>
                  <a:srgbClr val="0070C0"/>
                </a:solidFill>
                <a:latin typeface="NikoshBAN" panose="02000000000000000000" pitchFamily="2" charset="0"/>
                <a:cs typeface="NikoshBAN" panose="02000000000000000000" pitchFamily="2" charset="0"/>
              </a:rPr>
              <a:t>নেপচুন</a:t>
            </a:r>
            <a:r>
              <a:rPr lang="bn-IN" sz="2400" dirty="0" smtClean="0">
                <a:solidFill>
                  <a:srgbClr val="0070C0"/>
                </a:solidFill>
                <a:latin typeface="NikoshBAN" panose="02000000000000000000" pitchFamily="2" charset="0"/>
                <a:cs typeface="NikoshBAN" panose="02000000000000000000" pitchFamily="2" charset="0"/>
              </a:rPr>
              <a:t>। দেব-দেবীর সন্তুষ্টির জন্য প্রচুর মন্দির নির্মাণ করে পুরোহিতরা পুজা-অর্চনা করতো।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অগাস্টাস</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সিজারের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সময়</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থেকে</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সম্রাটকে</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ইশ্বররুপে</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পুজা</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করার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রীতি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চালু</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হয়</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পরবর্তীকালে</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সম্রাট</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কনস্ট</a:t>
            </a:r>
            <a:r>
              <a:rPr lang="bn-IN" sz="2400" dirty="0" smtClean="0">
                <a:solidFill>
                  <a:srgbClr val="0070C0"/>
                </a:solidFill>
                <a:latin typeface="NikoshBAN" panose="02000000000000000000" pitchFamily="2" charset="0"/>
                <a:cs typeface="NikoshBAN" panose="02000000000000000000" pitchFamily="2" charset="0"/>
              </a:rPr>
              <a:t>ান্টা</a:t>
            </a:r>
            <a:r>
              <a:rPr lang="en-US" sz="2400" dirty="0" err="1" smtClean="0">
                <a:solidFill>
                  <a:srgbClr val="0070C0"/>
                </a:solidFill>
                <a:latin typeface="NikoshBAN" panose="02000000000000000000" pitchFamily="2" charset="0"/>
                <a:cs typeface="NikoshBAN" panose="02000000000000000000" pitchFamily="2" charset="0"/>
              </a:rPr>
              <a:t>ইন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রোমান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সাম্রাজ্যে</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খ্রিষ্টধর্মের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প্রচলন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শুরু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করলে</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পূজা-অর্চনা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বিলুপ্ত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হয়</a:t>
            </a:r>
            <a:r>
              <a:rPr lang="en-US" sz="2400" dirty="0" smtClean="0">
                <a:solidFill>
                  <a:srgbClr val="0070C0"/>
                </a:solidFill>
                <a:latin typeface="NikoshBAN" panose="02000000000000000000" pitchFamily="2" charset="0"/>
                <a:cs typeface="NikoshBAN" panose="02000000000000000000" pitchFamily="2" charset="0"/>
              </a:rPr>
              <a:t>।</a:t>
            </a:r>
            <a:endParaRPr lang="en-US" sz="2400" dirty="0">
              <a:solidFill>
                <a:srgbClr val="0070C0"/>
              </a:solidFill>
            </a:endParaRPr>
          </a:p>
        </p:txBody>
      </p:sp>
    </p:spTree>
    <p:extLst>
      <p:ext uri="{BB962C8B-B14F-4D97-AF65-F5344CB8AC3E}">
        <p14:creationId xmlns:p14="http://schemas.microsoft.com/office/powerpoint/2010/main" xmlns="" val="361191692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a:xfrm>
            <a:off x="1752600" y="762000"/>
            <a:ext cx="2091128" cy="644577"/>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prstTxWarp prst="textPlain">
              <a:avLst/>
            </a:prstTxWarp>
          </a:bodyPr>
          <a:lstStyle/>
          <a:p>
            <a:pPr algn="ctr"/>
            <a:r>
              <a:rPr lang="bn-IN" b="1" dirty="0" smtClean="0">
                <a:latin typeface="NikoshBAN" panose="02000000000000000000" pitchFamily="2" charset="0"/>
                <a:cs typeface="NikoshBAN" panose="02000000000000000000" pitchFamily="2" charset="0"/>
              </a:rPr>
              <a:t>ভাষা ও সাহিত্য</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15432" y="4583479"/>
            <a:ext cx="1365804" cy="170318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22580" y="2015840"/>
            <a:ext cx="1607343" cy="18289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053225" y="861690"/>
            <a:ext cx="1607344" cy="1620496"/>
          </a:xfrm>
          <a:prstGeom prst="rect">
            <a:avLst/>
          </a:prstGeom>
        </p:spPr>
      </p:pic>
      <p:sp>
        <p:nvSpPr>
          <p:cNvPr id="7" name="TextBox 6"/>
          <p:cNvSpPr txBox="1"/>
          <p:nvPr/>
        </p:nvSpPr>
        <p:spPr>
          <a:xfrm>
            <a:off x="7122407" y="2562874"/>
            <a:ext cx="1468977" cy="369332"/>
          </a:xfrm>
          <a:prstGeom prst="rect">
            <a:avLst/>
          </a:prstGeom>
          <a:noFill/>
        </p:spPr>
        <p:txBody>
          <a:bodyPr wrap="square" rtlCol="0">
            <a:prstTxWarp prst="textPlain">
              <a:avLst/>
            </a:prstTxWarp>
            <a:spAutoFit/>
          </a:bodyPr>
          <a:lstStyle/>
          <a:p>
            <a:pPr algn="ctr"/>
            <a:r>
              <a:rPr lang="bn-IN"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হোরাস</a:t>
            </a:r>
            <a:endParaRPr lang="en-US" b="1" dirty="0">
              <a:effectLst>
                <a:outerShdw blurRad="38100" dist="38100" dir="2700000" algn="tl">
                  <a:srgbClr val="000000">
                    <a:alpha val="43137"/>
                  </a:srgbClr>
                </a:outerShdw>
              </a:effectLst>
            </a:endParaRPr>
          </a:p>
        </p:txBody>
      </p:sp>
      <p:sp>
        <p:nvSpPr>
          <p:cNvPr id="8" name="TextBox 7"/>
          <p:cNvSpPr txBox="1"/>
          <p:nvPr/>
        </p:nvSpPr>
        <p:spPr>
          <a:xfrm>
            <a:off x="394662" y="4029480"/>
            <a:ext cx="1607344" cy="369332"/>
          </a:xfrm>
          <a:prstGeom prst="rect">
            <a:avLst/>
          </a:prstGeom>
          <a:noFill/>
        </p:spPr>
        <p:txBody>
          <a:bodyPr wrap="square" rtlCol="0">
            <a:prstTxWarp prst="textPlain">
              <a:avLst/>
            </a:prstTxWarp>
            <a:spAutoFit/>
          </a:bodyPr>
          <a:lstStyle/>
          <a:p>
            <a:pPr algn="ctr"/>
            <a: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ভার্জিল</a:t>
            </a:r>
            <a:endParaRPr lang="en-US" b="1" dirty="0">
              <a:effectLst>
                <a:outerShdw blurRad="38100" dist="38100" dir="2700000" algn="tl">
                  <a:srgbClr val="000000">
                    <a:alpha val="43137"/>
                  </a:srgbClr>
                </a:outerShdw>
              </a:effectLst>
            </a:endParaRPr>
          </a:p>
        </p:txBody>
      </p:sp>
      <p:sp>
        <p:nvSpPr>
          <p:cNvPr id="9" name="TextBox 8"/>
          <p:cNvSpPr txBox="1"/>
          <p:nvPr/>
        </p:nvSpPr>
        <p:spPr>
          <a:xfrm>
            <a:off x="515432" y="6286661"/>
            <a:ext cx="1221640" cy="369332"/>
          </a:xfrm>
          <a:prstGeom prst="rect">
            <a:avLst/>
          </a:prstGeom>
          <a:noFill/>
        </p:spPr>
        <p:txBody>
          <a:bodyPr wrap="square" rtlCol="0">
            <a:prstTxWarp prst="textPlain">
              <a:avLst/>
            </a:prstTxWarp>
            <a:spAutoFit/>
          </a:bodyPr>
          <a:lstStyle/>
          <a:p>
            <a:pPr algn="ctr"/>
            <a:r>
              <a:rPr lang="en-US"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ও</a:t>
            </a:r>
            <a:r>
              <a:rPr lang="en-US"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ভিদ</a:t>
            </a:r>
            <a:endParaRPr lang="en-US" b="1" dirty="0">
              <a:effectLst>
                <a:outerShdw blurRad="38100" dist="38100" dir="2700000" algn="tl">
                  <a:srgbClr val="000000">
                    <a:alpha val="43137"/>
                  </a:srgbClr>
                </a:outerShdw>
              </a:effectLst>
            </a:endParaRPr>
          </a:p>
        </p:txBody>
      </p:sp>
      <p:pic>
        <p:nvPicPr>
          <p:cNvPr id="10" name="Picture 9"/>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5346393" y="861691"/>
            <a:ext cx="1385888" cy="1689047"/>
          </a:xfrm>
          <a:prstGeom prst="rect">
            <a:avLst/>
          </a:prstGeom>
        </p:spPr>
      </p:pic>
      <p:sp>
        <p:nvSpPr>
          <p:cNvPr id="11" name="TextBox 10"/>
          <p:cNvSpPr txBox="1"/>
          <p:nvPr/>
        </p:nvSpPr>
        <p:spPr>
          <a:xfrm>
            <a:off x="5444837" y="2623190"/>
            <a:ext cx="1287444" cy="369332"/>
          </a:xfrm>
          <a:prstGeom prst="rect">
            <a:avLst/>
          </a:prstGeom>
          <a:noFill/>
        </p:spPr>
        <p:txBody>
          <a:bodyPr wrap="square" rtlCol="0">
            <a:prstTxWarp prst="textPlain">
              <a:avLst/>
            </a:prstTxWarp>
            <a:spAutoFit/>
          </a:bodyPr>
          <a:lstStyle/>
          <a:p>
            <a:pPr algn="ctr"/>
            <a:r>
              <a:rPr lang="en-US"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সিসেরো</a:t>
            </a:r>
            <a:endParaRPr lang="en-US" b="1" dirty="0">
              <a:effectLst>
                <a:outerShdw blurRad="38100" dist="38100" dir="2700000" algn="tl">
                  <a:srgbClr val="000000">
                    <a:alpha val="43137"/>
                  </a:srgbClr>
                </a:outerShdw>
              </a:effectLst>
            </a:endParaRPr>
          </a:p>
        </p:txBody>
      </p:sp>
      <p:sp>
        <p:nvSpPr>
          <p:cNvPr id="12" name="Rectangle 11"/>
          <p:cNvSpPr/>
          <p:nvPr/>
        </p:nvSpPr>
        <p:spPr>
          <a:xfrm>
            <a:off x="2438400" y="3124200"/>
            <a:ext cx="6324600" cy="3046988"/>
          </a:xfrm>
          <a:prstGeom prst="rect">
            <a:avLst/>
          </a:prstGeom>
        </p:spPr>
        <p:txBody>
          <a:bodyPr wrap="square">
            <a:spAutoFit/>
          </a:bodyPr>
          <a:lstStyle/>
          <a:p>
            <a:r>
              <a:rPr lang="bn-IN" sz="2400" dirty="0" smtClean="0">
                <a:solidFill>
                  <a:srgbClr val="C00000"/>
                </a:solidFill>
                <a:latin typeface="NikoshBAN" panose="02000000000000000000" pitchFamily="2" charset="0"/>
                <a:cs typeface="NikoshBAN" panose="02000000000000000000" pitchFamily="2" charset="0"/>
              </a:rPr>
              <a:t>ভাষা ও সাহিত্যের ব্যাপক উন্নতি সাধিত হয় সম্রাট </a:t>
            </a:r>
            <a:r>
              <a:rPr lang="bn-IN" sz="2400" b="1" dirty="0" smtClean="0">
                <a:solidFill>
                  <a:srgbClr val="C00000"/>
                </a:solidFill>
                <a:latin typeface="NikoshBAN" panose="02000000000000000000" pitchFamily="2" charset="0"/>
                <a:cs typeface="NikoshBAN" panose="02000000000000000000" pitchFamily="2" charset="0"/>
              </a:rPr>
              <a:t>অগাস্টাস সিজারের </a:t>
            </a:r>
            <a:r>
              <a:rPr lang="bn-IN" sz="2400" dirty="0" smtClean="0">
                <a:solidFill>
                  <a:srgbClr val="C00000"/>
                </a:solidFill>
                <a:latin typeface="NikoshBAN" panose="02000000000000000000" pitchFamily="2" charset="0"/>
                <a:cs typeface="NikoshBAN" panose="02000000000000000000" pitchFamily="2" charset="0"/>
              </a:rPr>
              <a:t>শাসনামলে। এ সময়ের বিখ্যাত গীতিকবি ছিলেন </a:t>
            </a:r>
            <a:r>
              <a:rPr lang="bn-IN" sz="2400" b="1" dirty="0" smtClean="0">
                <a:solidFill>
                  <a:srgbClr val="C00000"/>
                </a:solidFill>
                <a:latin typeface="NikoshBAN" panose="02000000000000000000" pitchFamily="2" charset="0"/>
                <a:cs typeface="NikoshBAN" panose="02000000000000000000" pitchFamily="2" charset="0"/>
              </a:rPr>
              <a:t>হোরাস</a:t>
            </a:r>
            <a:r>
              <a:rPr lang="bn-IN" sz="2400" dirty="0" smtClean="0">
                <a:solidFill>
                  <a:srgbClr val="C00000"/>
                </a:solidFill>
                <a:latin typeface="NikoshBAN" panose="02000000000000000000" pitchFamily="2" charset="0"/>
                <a:cs typeface="NikoshBAN" panose="02000000000000000000" pitchFamily="2" charset="0"/>
              </a:rPr>
              <a:t>। কবি হিসেবে বিশ্বজোড়া খ্যাতি অর্জন করেছিলেন </a:t>
            </a:r>
            <a:r>
              <a:rPr lang="bn-IN" sz="2400" b="1" dirty="0" smtClean="0">
                <a:solidFill>
                  <a:srgbClr val="C00000"/>
                </a:solidFill>
                <a:latin typeface="NikoshBAN" panose="02000000000000000000" pitchFamily="2" charset="0"/>
                <a:cs typeface="NikoshBAN" panose="02000000000000000000" pitchFamily="2" charset="0"/>
              </a:rPr>
              <a:t>ভার্জিল</a:t>
            </a:r>
            <a:r>
              <a:rPr lang="bn-IN" sz="2400" dirty="0" smtClean="0">
                <a:solidFill>
                  <a:srgbClr val="C00000"/>
                </a:solidFill>
                <a:latin typeface="NikoshBAN" panose="02000000000000000000" pitchFamily="2" charset="0"/>
                <a:cs typeface="NikoshBAN" panose="02000000000000000000" pitchFamily="2" charset="0"/>
              </a:rPr>
              <a:t>। তার লেখা মহাকাব্য </a:t>
            </a:r>
            <a:r>
              <a:rPr lang="bn-IN" sz="2400" b="1" dirty="0" smtClean="0">
                <a:solidFill>
                  <a:srgbClr val="C00000"/>
                </a:solidFill>
                <a:latin typeface="NikoshBAN" panose="02000000000000000000" pitchFamily="2" charset="0"/>
                <a:cs typeface="NikoshBAN" panose="02000000000000000000" pitchFamily="2" charset="0"/>
              </a:rPr>
              <a:t>‘ইনিড’</a:t>
            </a:r>
            <a:r>
              <a:rPr lang="en-US" sz="2400" b="1"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বিশ্ববিখ্যাত</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অভিদ</a:t>
            </a:r>
            <a:r>
              <a:rPr lang="en-US" sz="2400" dirty="0" smtClean="0">
                <a:solidFill>
                  <a:srgbClr val="C00000"/>
                </a:solidFill>
                <a:latin typeface="NikoshBAN" panose="02000000000000000000" pitchFamily="2" charset="0"/>
                <a:cs typeface="NikoshBAN" panose="02000000000000000000" pitchFamily="2" charset="0"/>
              </a:rPr>
              <a:t> ও </a:t>
            </a:r>
            <a:r>
              <a:rPr lang="en-US" sz="2400" dirty="0" err="1" smtClean="0">
                <a:solidFill>
                  <a:srgbClr val="C00000"/>
                </a:solidFill>
                <a:latin typeface="NikoshBAN" panose="02000000000000000000" pitchFamily="2" charset="0"/>
                <a:cs typeface="NikoshBAN" panose="02000000000000000000" pitchFamily="2" charset="0"/>
              </a:rPr>
              <a:t>লিভি</a:t>
            </a:r>
            <a:r>
              <a:rPr lang="en-US" sz="2400" dirty="0" smtClean="0">
                <a:solidFill>
                  <a:srgbClr val="C00000"/>
                </a:solidFill>
                <a:latin typeface="NikoshBAN" panose="02000000000000000000" pitchFamily="2" charset="0"/>
                <a:cs typeface="NikoshBAN" panose="02000000000000000000" pitchFamily="2" charset="0"/>
              </a:rPr>
              <a:t> এ </a:t>
            </a:r>
            <a:r>
              <a:rPr lang="en-US" sz="2400" dirty="0" err="1" smtClean="0">
                <a:solidFill>
                  <a:srgbClr val="C00000"/>
                </a:solidFill>
                <a:latin typeface="NikoshBAN" panose="02000000000000000000" pitchFamily="2" charset="0"/>
                <a:cs typeface="NikoshBAN" panose="02000000000000000000" pitchFamily="2" charset="0"/>
              </a:rPr>
              <a:t>যুগের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খ্যতিমান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কবি</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শ্রেষ্ঠ</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বক্তা</a:t>
            </a:r>
            <a:r>
              <a:rPr lang="en-US" sz="2400" dirty="0" smtClean="0">
                <a:solidFill>
                  <a:srgbClr val="C00000"/>
                </a:solidFill>
                <a:latin typeface="NikoshBAN" panose="02000000000000000000" pitchFamily="2" charset="0"/>
                <a:cs typeface="NikoshBAN" panose="02000000000000000000" pitchFamily="2" charset="0"/>
              </a:rPr>
              <a:t> </a:t>
            </a:r>
            <a:r>
              <a:rPr lang="en-US" sz="2400" b="1" dirty="0" err="1" smtClean="0">
                <a:solidFill>
                  <a:srgbClr val="C00000"/>
                </a:solidFill>
                <a:latin typeface="NikoshBAN" panose="02000000000000000000" pitchFamily="2" charset="0"/>
                <a:cs typeface="NikoshBAN" panose="02000000000000000000" pitchFamily="2" charset="0"/>
              </a:rPr>
              <a:t>সিসেরো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গদ্যসাহিত্য</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রচনায়</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অসামান্য</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কৃতিত্ব</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অর্জন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করেন</a:t>
            </a:r>
            <a:r>
              <a:rPr lang="en-US" sz="2400" dirty="0" smtClean="0">
                <a:solidFill>
                  <a:srgbClr val="C00000"/>
                </a:solidFill>
                <a:latin typeface="NikoshBAN" panose="02000000000000000000" pitchFamily="2" charset="0"/>
                <a:cs typeface="NikoshBAN" panose="02000000000000000000" pitchFamily="2" charset="0"/>
              </a:rPr>
              <a:t>। এ </a:t>
            </a:r>
            <a:r>
              <a:rPr lang="en-US" sz="2400" dirty="0" err="1" smtClean="0">
                <a:solidFill>
                  <a:srgbClr val="C00000"/>
                </a:solidFill>
                <a:latin typeface="NikoshBAN" panose="02000000000000000000" pitchFamily="2" charset="0"/>
                <a:cs typeface="NikoshBAN" panose="02000000000000000000" pitchFamily="2" charset="0"/>
              </a:rPr>
              <a:t>যুগের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খ্যাতনামা</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ঔপন্যাসিক</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হলেন</a:t>
            </a:r>
            <a:r>
              <a:rPr lang="en-US" sz="2400" dirty="0" smtClean="0">
                <a:solidFill>
                  <a:srgbClr val="C00000"/>
                </a:solidFill>
                <a:latin typeface="NikoshBAN" panose="02000000000000000000" pitchFamily="2" charset="0"/>
                <a:cs typeface="NikoshBAN" panose="02000000000000000000" pitchFamily="2" charset="0"/>
              </a:rPr>
              <a:t> </a:t>
            </a:r>
            <a:r>
              <a:rPr lang="en-US" sz="2400" b="1" dirty="0" err="1" smtClean="0">
                <a:solidFill>
                  <a:srgbClr val="C00000"/>
                </a:solidFill>
                <a:latin typeface="NikoshBAN" panose="02000000000000000000" pitchFamily="2" charset="0"/>
                <a:cs typeface="NikoshBAN" panose="02000000000000000000" pitchFamily="2" charset="0"/>
              </a:rPr>
              <a:t>প্যাট্রেনিয়াস</a:t>
            </a:r>
            <a:r>
              <a:rPr lang="en-US" sz="2400" dirty="0" smtClean="0">
                <a:solidFill>
                  <a:srgbClr val="C00000"/>
                </a:solidFill>
                <a:latin typeface="NikoshBAN" panose="02000000000000000000" pitchFamily="2" charset="0"/>
                <a:cs typeface="NikoshBAN" panose="02000000000000000000" pitchFamily="2" charset="0"/>
              </a:rPr>
              <a:t> ও </a:t>
            </a:r>
            <a:r>
              <a:rPr lang="en-US" sz="2400" b="1" dirty="0" err="1" smtClean="0">
                <a:solidFill>
                  <a:srgbClr val="C00000"/>
                </a:solidFill>
                <a:latin typeface="NikoshBAN" panose="02000000000000000000" pitchFamily="2" charset="0"/>
                <a:cs typeface="NikoshBAN" panose="02000000000000000000" pitchFamily="2" charset="0"/>
              </a:rPr>
              <a:t>এপুলিয়াস</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তাছাড়াও</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ব্যঙ্গ</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কবিতার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লেখক</a:t>
            </a:r>
            <a:r>
              <a:rPr lang="en-US" sz="2400" dirty="0" smtClean="0">
                <a:solidFill>
                  <a:srgbClr val="C00000"/>
                </a:solidFill>
                <a:latin typeface="NikoshBAN" panose="02000000000000000000" pitchFamily="2" charset="0"/>
                <a:cs typeface="NikoshBAN" panose="02000000000000000000" pitchFamily="2" charset="0"/>
              </a:rPr>
              <a:t> </a:t>
            </a:r>
            <a:r>
              <a:rPr lang="en-US" sz="2400" b="1" dirty="0" err="1" smtClean="0">
                <a:solidFill>
                  <a:srgbClr val="C00000"/>
                </a:solidFill>
                <a:latin typeface="NikoshBAN" panose="02000000000000000000" pitchFamily="2" charset="0"/>
                <a:cs typeface="NikoshBAN" panose="02000000000000000000" pitchFamily="2" charset="0"/>
              </a:rPr>
              <a:t>জ্যুভেনাল</a:t>
            </a:r>
            <a:r>
              <a:rPr lang="en-US" sz="2400" b="1"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নিজ</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ক্ষেত্রে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দ্বীপ্তিমান</a:t>
            </a:r>
            <a:r>
              <a:rPr lang="en-US" sz="2400" dirty="0" smtClean="0">
                <a:solidFill>
                  <a:srgbClr val="C00000"/>
                </a:solidFill>
                <a:latin typeface="NikoshBAN" panose="02000000000000000000" pitchFamily="2" charset="0"/>
                <a:cs typeface="NikoshBAN" panose="02000000000000000000" pitchFamily="2" charset="0"/>
              </a:rPr>
              <a:t>।</a:t>
            </a:r>
            <a:endParaRPr lang="en-US" sz="2400" dirty="0">
              <a:solidFill>
                <a:srgbClr val="C00000"/>
              </a:solidFill>
            </a:endParaRPr>
          </a:p>
        </p:txBody>
      </p:sp>
    </p:spTree>
    <p:extLst>
      <p:ext uri="{BB962C8B-B14F-4D97-AF65-F5344CB8AC3E}">
        <p14:creationId xmlns:p14="http://schemas.microsoft.com/office/powerpoint/2010/main" xmlns="" val="13394937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2 1"/>
          <p:cNvSpPr/>
          <p:nvPr/>
        </p:nvSpPr>
        <p:spPr>
          <a:xfrm>
            <a:off x="609600" y="304800"/>
            <a:ext cx="2438400" cy="1205346"/>
          </a:xfrm>
          <a:prstGeom prst="irregularSeal2">
            <a:avLst/>
          </a:prstGeom>
        </p:spPr>
        <p:style>
          <a:lnRef idx="2">
            <a:schemeClr val="dk1"/>
          </a:lnRef>
          <a:fillRef idx="1">
            <a:schemeClr val="lt1"/>
          </a:fillRef>
          <a:effectRef idx="0">
            <a:schemeClr val="dk1"/>
          </a:effectRef>
          <a:fontRef idx="minor">
            <a:schemeClr val="dk1"/>
          </a:fontRef>
        </p:style>
        <p:txBody>
          <a:bodyPr rtlCol="0" anchor="ctr">
            <a:prstTxWarp prst="textPlain">
              <a:avLst/>
            </a:prstTxWarp>
          </a:bodyPr>
          <a:lstStyle/>
          <a:p>
            <a:pPr algn="ctr"/>
            <a:r>
              <a:rPr lang="bn-IN" b="1" dirty="0" smtClean="0">
                <a:latin typeface="NikoshBAN" panose="02000000000000000000" pitchFamily="2" charset="0"/>
                <a:cs typeface="NikoshBAN" panose="02000000000000000000" pitchFamily="2" charset="0"/>
              </a:rPr>
              <a:t>ইতিহাস</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239918" y="245729"/>
            <a:ext cx="1258912" cy="169089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480644" y="245729"/>
            <a:ext cx="1450181" cy="1690897"/>
          </a:xfrm>
          <a:prstGeom prst="rect">
            <a:avLst/>
          </a:prstGeom>
        </p:spPr>
      </p:pic>
      <p:sp>
        <p:nvSpPr>
          <p:cNvPr id="6" name="TextBox 5"/>
          <p:cNvSpPr txBox="1"/>
          <p:nvPr/>
        </p:nvSpPr>
        <p:spPr>
          <a:xfrm>
            <a:off x="4480644" y="1942367"/>
            <a:ext cx="1450181" cy="369332"/>
          </a:xfrm>
          <a:prstGeom prst="rect">
            <a:avLst/>
          </a:prstGeom>
          <a:noFill/>
        </p:spPr>
        <p:txBody>
          <a:bodyPr wrap="square" rtlCol="0">
            <a:prstTxWarp prst="textPlain">
              <a:avLst/>
            </a:prstTxWarp>
            <a:spAutoFit/>
          </a:bodyPr>
          <a:lstStyle/>
          <a:p>
            <a:pPr algn="ctr"/>
            <a: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প্লুটার্ক</a:t>
            </a:r>
            <a:endParaRPr lang="en-US" b="1" dirty="0">
              <a:effectLst>
                <a:outerShdw blurRad="38100" dist="38100" dir="2700000" algn="tl">
                  <a:srgbClr val="000000">
                    <a:alpha val="43137"/>
                  </a:srgbClr>
                </a:outerShdw>
              </a:effectLst>
            </a:endParaRPr>
          </a:p>
        </p:txBody>
      </p:sp>
      <p:sp>
        <p:nvSpPr>
          <p:cNvPr id="7" name="TextBox 6"/>
          <p:cNvSpPr txBox="1"/>
          <p:nvPr/>
        </p:nvSpPr>
        <p:spPr>
          <a:xfrm>
            <a:off x="6144283" y="1927191"/>
            <a:ext cx="1450181" cy="369332"/>
          </a:xfrm>
          <a:prstGeom prst="rect">
            <a:avLst/>
          </a:prstGeom>
          <a:noFill/>
        </p:spPr>
        <p:txBody>
          <a:bodyPr wrap="square" rtlCol="0">
            <a:prstTxWarp prst="textPlain">
              <a:avLst/>
            </a:prstTxWarp>
            <a:spAutoFit/>
          </a:bodyPr>
          <a:lstStyle/>
          <a:p>
            <a:pPr algn="ctr"/>
            <a: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ট্যাসিটাস</a:t>
            </a:r>
            <a:endParaRPr lang="en-US" b="1" dirty="0">
              <a:effectLst>
                <a:outerShdw blurRad="38100" dist="38100" dir="2700000" algn="tl">
                  <a:srgbClr val="000000">
                    <a:alpha val="43137"/>
                  </a:srgbClr>
                </a:outerShdw>
              </a:effectLst>
            </a:endParaRPr>
          </a:p>
        </p:txBody>
      </p:sp>
      <p:sp>
        <p:nvSpPr>
          <p:cNvPr id="8" name="Rectangle 7"/>
          <p:cNvSpPr/>
          <p:nvPr/>
        </p:nvSpPr>
        <p:spPr>
          <a:xfrm>
            <a:off x="762000" y="2743200"/>
            <a:ext cx="8001000" cy="2677656"/>
          </a:xfrm>
          <a:prstGeom prst="rect">
            <a:avLst/>
          </a:prstGeom>
        </p:spPr>
        <p:txBody>
          <a:bodyPr wrap="square">
            <a:spAutoFit/>
          </a:bodyPr>
          <a:lstStyle/>
          <a:p>
            <a:r>
              <a:rPr lang="bn-IN" sz="2400" dirty="0" smtClean="0">
                <a:latin typeface="NikoshBAN" panose="02000000000000000000" pitchFamily="2" charset="0"/>
                <a:cs typeface="NikoshBAN" panose="02000000000000000000" pitchFamily="2" charset="0"/>
              </a:rPr>
              <a:t>ইতিহাস রচনায় রোমানদের যথেষ্ট অবদান রয়েছে। এ সময়ের প্রখ্যাত ঐতিহাসিকদের মধ্যে </a:t>
            </a:r>
            <a:r>
              <a:rPr lang="bn-IN" sz="2400" b="1" dirty="0" smtClean="0">
                <a:latin typeface="NikoshBAN" panose="02000000000000000000" pitchFamily="2" charset="0"/>
                <a:cs typeface="NikoshBAN" panose="02000000000000000000" pitchFamily="2" charset="0"/>
              </a:rPr>
              <a:t>লিভি,</a:t>
            </a:r>
            <a:r>
              <a:rPr lang="bn-IN" sz="2400" dirty="0" smtClean="0">
                <a:latin typeface="NikoshBAN" panose="02000000000000000000" pitchFamily="2" charset="0"/>
                <a:cs typeface="NikoshBAN" panose="02000000000000000000" pitchFamily="2" charset="0"/>
              </a:rPr>
              <a:t> </a:t>
            </a:r>
            <a:r>
              <a:rPr lang="bn-IN" sz="2400" b="1" dirty="0" smtClean="0">
                <a:latin typeface="NikoshBAN" panose="02000000000000000000" pitchFamily="2" charset="0"/>
                <a:cs typeface="NikoshBAN" panose="02000000000000000000" pitchFamily="2" charset="0"/>
              </a:rPr>
              <a:t>ট্যাসিটাস</a:t>
            </a:r>
            <a:r>
              <a:rPr lang="bn-IN" sz="2400" dirty="0" smtClean="0">
                <a:latin typeface="NikoshBAN" panose="02000000000000000000" pitchFamily="2" charset="0"/>
                <a:cs typeface="NikoshBAN" panose="02000000000000000000" pitchFamily="2" charset="0"/>
              </a:rPr>
              <a:t> ও </a:t>
            </a:r>
            <a:r>
              <a:rPr lang="bn-IN" sz="2400" b="1" dirty="0" smtClean="0">
                <a:latin typeface="NikoshBAN" panose="02000000000000000000" pitchFamily="2" charset="0"/>
                <a:cs typeface="NikoshBAN" panose="02000000000000000000" pitchFamily="2" charset="0"/>
              </a:rPr>
              <a:t>প্লুটার্ক</a:t>
            </a:r>
            <a:r>
              <a:rPr lang="bn-IN" sz="2400" dirty="0" smtClean="0">
                <a:latin typeface="NikoshBAN" panose="02000000000000000000" pitchFamily="2" charset="0"/>
                <a:cs typeface="NikoshBAN" panose="02000000000000000000" pitchFamily="2" charset="0"/>
              </a:rPr>
              <a:t> অন্যতম। লিভি ‘</a:t>
            </a:r>
            <a:r>
              <a:rPr lang="bn-IN" sz="2400" b="1" dirty="0" smtClean="0">
                <a:latin typeface="NikoshBAN" panose="02000000000000000000" pitchFamily="2" charset="0"/>
                <a:cs typeface="NikoshBAN" panose="02000000000000000000" pitchFamily="2" charset="0"/>
              </a:rPr>
              <a:t>রোমের ইতিহাস</a:t>
            </a:r>
            <a:r>
              <a:rPr lang="bn-IN" sz="2400" dirty="0" smtClean="0">
                <a:latin typeface="NikoshBAN" panose="02000000000000000000" pitchFamily="2" charset="0"/>
                <a:cs typeface="NikoshBAN" panose="02000000000000000000" pitchFamily="2" charset="0"/>
              </a:rPr>
              <a:t>’ নামে বিখ্যাত গ্রন্থ রচনা করেন। এ গ্রন্থে রোমের বিজয় ও গৌরবের ইতিহাস লিপিবদ্ধ করা হয়েছে। ঐতিহাসিক ট্যাসিটাস ‘</a:t>
            </a:r>
            <a:r>
              <a:rPr lang="bn-IN" sz="2400" b="1" dirty="0" smtClean="0">
                <a:latin typeface="NikoshBAN" panose="02000000000000000000" pitchFamily="2" charset="0"/>
                <a:cs typeface="NikoshBAN" panose="02000000000000000000" pitchFamily="2" charset="0"/>
              </a:rPr>
              <a:t>এনালস</a:t>
            </a:r>
            <a:r>
              <a:rPr lang="bn-IN" sz="2400" dirty="0" smtClean="0">
                <a:latin typeface="NikoshBAN" panose="02000000000000000000" pitchFamily="2" charset="0"/>
                <a:cs typeface="NikoshBAN" panose="02000000000000000000" pitchFamily="2" charset="0"/>
              </a:rPr>
              <a:t>’ নামক গ্রন্থে সম্রাট অগাস্টাস থেকে নীরো পর্যন্ত সময়ের ইতিহাস বর্ণনা করেছেন। ঐতিহাসিক প্লুটার্ক তার ‘</a:t>
            </a:r>
            <a:r>
              <a:rPr lang="bn-IN" sz="2400" b="1" dirty="0" smtClean="0">
                <a:latin typeface="NikoshBAN" panose="02000000000000000000" pitchFamily="2" charset="0"/>
                <a:cs typeface="NikoshBAN" panose="02000000000000000000" pitchFamily="2" charset="0"/>
              </a:rPr>
              <a:t>দি পেরালাল লাইভস</a:t>
            </a:r>
            <a:r>
              <a:rPr lang="bn-IN" sz="2400" dirty="0" smtClean="0">
                <a:latin typeface="NikoshBAN" panose="02000000000000000000" pitchFamily="2" charset="0"/>
                <a:cs typeface="NikoshBAN" panose="02000000000000000000" pitchFamily="2" charset="0"/>
              </a:rPr>
              <a:t>’ নামক বিখ্যাত গ্রন্থে চল্লিশজন প্রসিদ্ধ রোমান ও গ্রিক নায়কদের জীবনচরিত লিপিবদ্ধ করেছেন। </a:t>
            </a:r>
            <a:endParaRPr lang="en-US" sz="2400" dirty="0"/>
          </a:p>
        </p:txBody>
      </p:sp>
    </p:spTree>
    <p:extLst>
      <p:ext uri="{BB962C8B-B14F-4D97-AF65-F5344CB8AC3E}">
        <p14:creationId xmlns:p14="http://schemas.microsoft.com/office/powerpoint/2010/main" xmlns="" val="2816881553"/>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1 1"/>
          <p:cNvSpPr/>
          <p:nvPr/>
        </p:nvSpPr>
        <p:spPr>
          <a:xfrm>
            <a:off x="914400" y="228600"/>
            <a:ext cx="1537855" cy="1205345"/>
          </a:xfrm>
          <a:prstGeom prst="irregularSeal1">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atin typeface="NikoshBAN" panose="02000000000000000000" pitchFamily="2" charset="0"/>
                <a:cs typeface="NikoshBAN" panose="02000000000000000000" pitchFamily="2" charset="0"/>
              </a:rPr>
              <a:t>দর্শন</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007335" y="196370"/>
            <a:ext cx="1385888" cy="1740861"/>
          </a:xfrm>
          <a:prstGeom prst="rect">
            <a:avLst/>
          </a:prstGeom>
        </p:spPr>
      </p:pic>
      <p:sp>
        <p:nvSpPr>
          <p:cNvPr id="5" name="TextBox 4"/>
          <p:cNvSpPr txBox="1"/>
          <p:nvPr/>
        </p:nvSpPr>
        <p:spPr>
          <a:xfrm>
            <a:off x="4056043" y="2024423"/>
            <a:ext cx="1288472" cy="369332"/>
          </a:xfrm>
          <a:prstGeom prst="rect">
            <a:avLst/>
          </a:prstGeom>
          <a:noFill/>
        </p:spPr>
        <p:txBody>
          <a:bodyPr wrap="square" rtlCol="0">
            <a:prstTxWarp prst="textPlain">
              <a:avLst/>
            </a:prstTxWarp>
            <a:spAutoFit/>
          </a:bodyPr>
          <a:lstStyle/>
          <a:p>
            <a:pPr algn="ctr"/>
            <a:r>
              <a:rPr lang="en-US"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সিসেরো</a:t>
            </a:r>
            <a:endParaRPr lang="en-US" b="1" dirty="0">
              <a:effectLst>
                <a:outerShdw blurRad="38100" dist="38100" dir="2700000" algn="tl">
                  <a:srgbClr val="000000">
                    <a:alpha val="43137"/>
                  </a:srgbClr>
                </a:outerShdw>
              </a:effectLst>
            </a:endParaRPr>
          </a:p>
        </p:txBody>
      </p:sp>
      <p:sp>
        <p:nvSpPr>
          <p:cNvPr id="6" name="Rectangle 5"/>
          <p:cNvSpPr/>
          <p:nvPr/>
        </p:nvSpPr>
        <p:spPr>
          <a:xfrm>
            <a:off x="609600" y="2606457"/>
            <a:ext cx="7848600" cy="3108543"/>
          </a:xfrm>
          <a:prstGeom prst="rect">
            <a:avLst/>
          </a:prstGeom>
        </p:spPr>
        <p:txBody>
          <a:bodyPr wrap="square">
            <a:spAutoFit/>
          </a:bodyPr>
          <a:lstStyle/>
          <a:p>
            <a:r>
              <a:rPr lang="bn-IN" sz="2800" dirty="0" smtClean="0">
                <a:solidFill>
                  <a:srgbClr val="C00000"/>
                </a:solidFill>
                <a:latin typeface="NikoshBAN" panose="02000000000000000000" pitchFamily="2" charset="0"/>
                <a:cs typeface="NikoshBAN" panose="02000000000000000000" pitchFamily="2" charset="0"/>
              </a:rPr>
              <a:t>প্রাচীন রোমান দর্শনের উপর গ্রিক প্রভাব ছিল অপরিসীম। রোমানদের জনপ্রিয় দার্শনিক মতবাদ হলো </a:t>
            </a:r>
            <a:r>
              <a:rPr lang="bn-IN" sz="2800" b="1" dirty="0" smtClean="0">
                <a:solidFill>
                  <a:srgbClr val="C00000"/>
                </a:solidFill>
                <a:latin typeface="NikoshBAN" panose="02000000000000000000" pitchFamily="2" charset="0"/>
                <a:cs typeface="NikoshBAN" panose="02000000000000000000" pitchFamily="2" charset="0"/>
              </a:rPr>
              <a:t>স্টয়িকবাদ</a:t>
            </a:r>
            <a:r>
              <a:rPr lang="bn-IN" sz="2800" dirty="0" smtClean="0">
                <a:solidFill>
                  <a:srgbClr val="C00000"/>
                </a:solidFill>
                <a:latin typeface="NikoshBAN" panose="02000000000000000000" pitchFamily="2" charset="0"/>
                <a:cs typeface="NikoshBAN" panose="02000000000000000000" pitchFamily="2" charset="0"/>
              </a:rPr>
              <a:t>। এ মতবাদের প্রবক্তা ছিলেন সিনেটর </a:t>
            </a:r>
            <a:r>
              <a:rPr lang="en-US" sz="2800" b="1" dirty="0" err="1" smtClean="0">
                <a:solidFill>
                  <a:srgbClr val="C00000"/>
                </a:solidFill>
                <a:latin typeface="NikoshBAN" panose="02000000000000000000" pitchFamily="2" charset="0"/>
                <a:cs typeface="NikoshBAN" panose="02000000000000000000" pitchFamily="2" charset="0"/>
              </a:rPr>
              <a:t>সিসেরো</a:t>
            </a:r>
            <a:r>
              <a:rPr lang="bn-IN" sz="2800" dirty="0" smtClean="0">
                <a:solidFill>
                  <a:srgbClr val="C00000"/>
                </a:solidFill>
                <a:latin typeface="NikoshBAN" panose="02000000000000000000" pitchFamily="2" charset="0"/>
                <a:cs typeface="NikoshBAN" panose="02000000000000000000" pitchFamily="2" charset="0"/>
              </a:rPr>
              <a:t>। তার মতে সদগুণই মানুষের সুখের মূল উৎস। তার এ মতবাদ রোমান অভিজাত শ্রেণির উপর প্রভাব বিস্তার করেছিল। অপর একটি দার্শনিক মতবাদ ছিল </a:t>
            </a:r>
            <a:r>
              <a:rPr lang="bn-IN" sz="2800" b="1" dirty="0" smtClean="0">
                <a:solidFill>
                  <a:srgbClr val="C00000"/>
                </a:solidFill>
                <a:latin typeface="NikoshBAN" panose="02000000000000000000" pitchFamily="2" charset="0"/>
                <a:cs typeface="NikoshBAN" panose="02000000000000000000" pitchFamily="2" charset="0"/>
              </a:rPr>
              <a:t>লুক্সিটিয়ান এপিকিউবায়ান</a:t>
            </a:r>
            <a:r>
              <a:rPr lang="bn-IN" sz="2800" dirty="0" smtClean="0">
                <a:solidFill>
                  <a:srgbClr val="C00000"/>
                </a:solidFill>
                <a:latin typeface="NikoshBAN" panose="02000000000000000000" pitchFamily="2" charset="0"/>
                <a:cs typeface="NikoshBAN" panose="02000000000000000000" pitchFamily="2" charset="0"/>
              </a:rPr>
              <a:t>। এর প্রধান বক্তা ছিলেন </a:t>
            </a:r>
            <a:r>
              <a:rPr lang="bn-IN" sz="2800" b="1" dirty="0" smtClean="0">
                <a:solidFill>
                  <a:srgbClr val="C00000"/>
                </a:solidFill>
                <a:latin typeface="NikoshBAN" panose="02000000000000000000" pitchFamily="2" charset="0"/>
                <a:cs typeface="NikoshBAN" panose="02000000000000000000" pitchFamily="2" charset="0"/>
              </a:rPr>
              <a:t>লুক্সিটিয়াস</a:t>
            </a:r>
            <a:r>
              <a:rPr lang="bn-IN" sz="2800" dirty="0" smtClean="0">
                <a:solidFill>
                  <a:srgbClr val="C00000"/>
                </a:solidFill>
                <a:latin typeface="NikoshBAN" panose="02000000000000000000" pitchFamily="2" charset="0"/>
                <a:cs typeface="NikoshBAN" panose="02000000000000000000" pitchFamily="2" charset="0"/>
              </a:rPr>
              <a:t>। এ মতবাদের প্রধান উদ্দেশ হলো মানূষকে অতি প্রাকৃতিক শক্তির ভয় থেকে মুক্ত করা।  </a:t>
            </a:r>
            <a:endParaRPr lang="en-US" sz="2800" dirty="0">
              <a:solidFill>
                <a:srgbClr val="C00000"/>
              </a:solidFill>
            </a:endParaRPr>
          </a:p>
        </p:txBody>
      </p:sp>
    </p:spTree>
    <p:extLst>
      <p:ext uri="{BB962C8B-B14F-4D97-AF65-F5344CB8AC3E}">
        <p14:creationId xmlns:p14="http://schemas.microsoft.com/office/powerpoint/2010/main" xmlns="" val="4073004754"/>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762000" y="228600"/>
            <a:ext cx="2971800" cy="1413163"/>
          </a:xfrm>
          <a:prstGeom prst="cloud">
            <a:avLst/>
          </a:prstGeom>
        </p:spPr>
        <p:style>
          <a:lnRef idx="1">
            <a:schemeClr val="accent3"/>
          </a:lnRef>
          <a:fillRef idx="2">
            <a:schemeClr val="accent3"/>
          </a:fillRef>
          <a:effectRef idx="1">
            <a:schemeClr val="accent3"/>
          </a:effectRef>
          <a:fontRef idx="minor">
            <a:schemeClr val="dk1"/>
          </a:fontRef>
        </p:style>
        <p:txBody>
          <a:bodyPr rtlCol="0" anchor="ctr">
            <a:prstTxWarp prst="textPlain">
              <a:avLst/>
            </a:prstTxWarp>
          </a:bodyPr>
          <a:lstStyle/>
          <a:p>
            <a:pPr algn="ctr"/>
            <a:r>
              <a:rPr lang="bn-IN" b="1" dirty="0" smtClean="0">
                <a:latin typeface="NikoshBAN" panose="02000000000000000000" pitchFamily="2" charset="0"/>
                <a:cs typeface="NikoshBAN" panose="02000000000000000000" pitchFamily="2" charset="0"/>
              </a:rPr>
              <a:t>বিজ্ঞান</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418421" y="139796"/>
            <a:ext cx="1677579" cy="1841404"/>
          </a:xfrm>
          <a:prstGeom prst="rect">
            <a:avLst/>
          </a:prstGeom>
        </p:spPr>
      </p:pic>
      <p:sp>
        <p:nvSpPr>
          <p:cNvPr id="5" name="TextBox 4"/>
          <p:cNvSpPr txBox="1"/>
          <p:nvPr/>
        </p:nvSpPr>
        <p:spPr>
          <a:xfrm>
            <a:off x="4267200" y="2057400"/>
            <a:ext cx="1828800" cy="458165"/>
          </a:xfrm>
          <a:prstGeom prst="rect">
            <a:avLst/>
          </a:prstGeom>
          <a:noFill/>
        </p:spPr>
        <p:txBody>
          <a:bodyPr wrap="square" rtlCol="0">
            <a:prstTxWarp prst="textPlain">
              <a:avLst/>
            </a:prstTxWarp>
            <a:spAutoFit/>
          </a:bodyPr>
          <a:lstStyle/>
          <a:p>
            <a:pPr algn="ctr"/>
            <a:r>
              <a:rPr lang="bn-IN" b="1" dirty="0" smtClean="0">
                <a:latin typeface="NikoshBAN" panose="02000000000000000000" pitchFamily="2" charset="0"/>
                <a:cs typeface="NikoshBAN" panose="02000000000000000000" pitchFamily="2" charset="0"/>
              </a:rPr>
              <a:t>বড় প্লিন্নী</a:t>
            </a:r>
            <a:endParaRPr lang="en-US" b="1" dirty="0"/>
          </a:p>
        </p:txBody>
      </p:sp>
      <p:sp>
        <p:nvSpPr>
          <p:cNvPr id="6" name="Rectangle 5"/>
          <p:cNvSpPr/>
          <p:nvPr/>
        </p:nvSpPr>
        <p:spPr>
          <a:xfrm>
            <a:off x="685800" y="2667000"/>
            <a:ext cx="8001000"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bn-IN" sz="2800" dirty="0" smtClean="0">
                <a:solidFill>
                  <a:srgbClr val="FF0000"/>
                </a:solidFill>
                <a:latin typeface="NikoshBAN" panose="02000000000000000000" pitchFamily="2" charset="0"/>
                <a:cs typeface="NikoshBAN" panose="02000000000000000000" pitchFamily="2" charset="0"/>
              </a:rPr>
              <a:t>বিজ্ঞানের ক্ষেত্রে রোমানদের অবদান খুব উল্লেখযোগ্য নয়। তবে দু-একজন বিজ্ঞানী এক্ষেত্রে  গুরুত্বপূর্ণ ভুমিকা পালন করেছিলেন। এদের মধ্যে বিখ্যাত ছিলেন </a:t>
            </a:r>
            <a:r>
              <a:rPr lang="bn-IN" sz="2800" b="1" dirty="0" smtClean="0">
                <a:solidFill>
                  <a:srgbClr val="FF0000"/>
                </a:solidFill>
                <a:latin typeface="NikoshBAN" panose="02000000000000000000" pitchFamily="2" charset="0"/>
                <a:cs typeface="NikoshBAN" panose="02000000000000000000" pitchFamily="2" charset="0"/>
              </a:rPr>
              <a:t>বড় প্লিন্নী</a:t>
            </a:r>
            <a:r>
              <a:rPr lang="bn-IN" sz="2800" dirty="0" smtClean="0">
                <a:solidFill>
                  <a:srgbClr val="FF0000"/>
                </a:solidFill>
                <a:latin typeface="NikoshBAN" panose="02000000000000000000" pitchFamily="2" charset="0"/>
                <a:cs typeface="NikoshBAN" panose="02000000000000000000" pitchFamily="2" charset="0"/>
              </a:rPr>
              <a:t>। তিনি বিজ্ঞান বিষয়ে কয়েক খন্ডে </a:t>
            </a:r>
            <a:r>
              <a:rPr lang="bn-IN" sz="2800" b="1" dirty="0" smtClean="0">
                <a:solidFill>
                  <a:srgbClr val="FF0000"/>
                </a:solidFill>
                <a:latin typeface="NikoshBAN" panose="02000000000000000000" pitchFamily="2" charset="0"/>
                <a:cs typeface="NikoshBAN" panose="02000000000000000000" pitchFamily="2" charset="0"/>
              </a:rPr>
              <a:t>বিশ্বকোষ </a:t>
            </a:r>
            <a:r>
              <a:rPr lang="bn-IN" sz="2800" dirty="0" smtClean="0">
                <a:solidFill>
                  <a:srgbClr val="FF0000"/>
                </a:solidFill>
                <a:latin typeface="NikoshBAN" panose="02000000000000000000" pitchFamily="2" charset="0"/>
                <a:cs typeface="NikoshBAN" panose="02000000000000000000" pitchFamily="2" charset="0"/>
              </a:rPr>
              <a:t>রচনা করেছিলেন। চিকিৎসাবিজ্ঞানের ক্ষেত্রে গুরুত্বপূর্ণ গ্রন্থ রচনা করেছিলেন সেলসাস। পদার্থ,গনিত,জ্যামিতিশাস্ত্র ও যান্ত্রিক জ্ঞানেও তারা পারদর্শিতা অর্জন করেছিলেন। </a:t>
            </a:r>
            <a:endParaRPr lang="en-US" sz="2800" dirty="0">
              <a:solidFill>
                <a:srgbClr val="FF0000"/>
              </a:solidFill>
            </a:endParaRPr>
          </a:p>
        </p:txBody>
      </p:sp>
    </p:spTree>
    <p:extLst>
      <p:ext uri="{BB962C8B-B14F-4D97-AF65-F5344CB8AC3E}">
        <p14:creationId xmlns:p14="http://schemas.microsoft.com/office/powerpoint/2010/main" xmlns="" val="2511240463"/>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Sequential Access Storage 1"/>
          <p:cNvSpPr/>
          <p:nvPr/>
        </p:nvSpPr>
        <p:spPr>
          <a:xfrm>
            <a:off x="304800" y="304800"/>
            <a:ext cx="1981200" cy="1066800"/>
          </a:xfrm>
          <a:prstGeom prst="flowChartMagneticTape">
            <a:avLst/>
          </a:prstGeom>
        </p:spPr>
        <p:style>
          <a:lnRef idx="2">
            <a:schemeClr val="accent1"/>
          </a:lnRef>
          <a:fillRef idx="1">
            <a:schemeClr val="lt1"/>
          </a:fillRef>
          <a:effectRef idx="0">
            <a:schemeClr val="accent1"/>
          </a:effectRef>
          <a:fontRef idx="minor">
            <a:schemeClr val="dk1"/>
          </a:fontRef>
        </p:style>
        <p:txBody>
          <a:bodyPr rtlCol="0" anchor="ctr">
            <a:prstTxWarp prst="textPlain">
              <a:avLst/>
            </a:prstTxWarp>
          </a:bodyPr>
          <a:lstStyle/>
          <a:p>
            <a:pPr algn="ctr"/>
            <a:r>
              <a:rPr lang="bn-IN" b="1" dirty="0" smtClean="0">
                <a:solidFill>
                  <a:schemeClr val="tx1"/>
                </a:solidFill>
                <a:latin typeface="NikoshBAN" panose="02000000000000000000" pitchFamily="2" charset="0"/>
                <a:cs typeface="NikoshBAN" panose="02000000000000000000" pitchFamily="2" charset="0"/>
              </a:rPr>
              <a:t>স্থাপত্য ও  ভাস্কর্য</a:t>
            </a:r>
            <a:endParaRPr lang="en-US"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28600" y="3962400"/>
            <a:ext cx="1968806" cy="1847850"/>
          </a:xfrm>
          <a:prstGeom prst="rect">
            <a:avLst/>
          </a:prstGeom>
        </p:spPr>
      </p:pic>
      <p:sp>
        <p:nvSpPr>
          <p:cNvPr id="5" name="TextBox 4"/>
          <p:cNvSpPr txBox="1"/>
          <p:nvPr/>
        </p:nvSpPr>
        <p:spPr>
          <a:xfrm>
            <a:off x="304800" y="5943600"/>
            <a:ext cx="1709876" cy="375026"/>
          </a:xfrm>
          <a:prstGeom prst="rect">
            <a:avLst/>
          </a:prstGeom>
          <a:noFill/>
        </p:spPr>
        <p:txBody>
          <a:bodyPr wrap="square" rtlCol="0">
            <a:prstTxWarp prst="textPlain">
              <a:avLst/>
            </a:prstTxWarp>
            <a:spAutoFit/>
          </a:bodyPr>
          <a:lstStyle/>
          <a:p>
            <a:pPr algn="ctr"/>
            <a: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কলোসিয়াম</a:t>
            </a:r>
            <a:endParaRPr lang="en-US" b="1" dirty="0">
              <a:effectLst>
                <a:outerShdw blurRad="38100" dist="38100" dir="2700000" algn="tl">
                  <a:srgbClr val="000000">
                    <a:alpha val="43137"/>
                  </a:srgbClr>
                </a:outerShdw>
              </a:effectLst>
            </a:endParaRPr>
          </a:p>
        </p:txBody>
      </p:sp>
      <p:sp>
        <p:nvSpPr>
          <p:cNvPr id="6" name="Rectangle 5"/>
          <p:cNvSpPr/>
          <p:nvPr/>
        </p:nvSpPr>
        <p:spPr>
          <a:xfrm>
            <a:off x="2438400" y="914400"/>
            <a:ext cx="6172200" cy="45243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bn-IN" sz="2400" dirty="0" smtClean="0">
                <a:latin typeface="NikoshBAN" panose="02000000000000000000" pitchFamily="2" charset="0"/>
                <a:cs typeface="NikoshBAN" panose="02000000000000000000" pitchFamily="2" charset="0"/>
              </a:rPr>
              <a:t>রোমান স্থাপত্য ও ভাস্কর্যে নিজস্ব ধরন দেখা যায়। প্রধানত ইট ও কনক্রিটের স্থাপত্য তৈরি হলেও চৌকোনা পাথর ব্যবহার করা হতো। মার্বেল পাথর দিয়ে ঢেকে দেয়া হতো কনক্রিটের কাঠামো,ইমারতে নানারকম অলংকরণ থাকত। রোমানদের অসাধারণ কীর্তি হচ্ছেতাদের </a:t>
            </a:r>
            <a:r>
              <a:rPr lang="bn-IN" sz="2400" b="1" dirty="0" smtClean="0">
                <a:solidFill>
                  <a:srgbClr val="FF0000"/>
                </a:solidFill>
                <a:latin typeface="NikoshBAN" panose="02000000000000000000" pitchFamily="2" charset="0"/>
                <a:cs typeface="NikoshBAN" panose="02000000000000000000" pitchFamily="2" charset="0"/>
              </a:rPr>
              <a:t>বালিসিয়াম</a:t>
            </a:r>
            <a:r>
              <a:rPr lang="bn-IN" sz="2400" dirty="0" smtClean="0">
                <a:latin typeface="NikoshBAN" panose="02000000000000000000" pitchFamily="2" charset="0"/>
                <a:cs typeface="NikoshBAN" panose="02000000000000000000" pitchFamily="2" charset="0"/>
              </a:rPr>
              <a:t> বা </a:t>
            </a:r>
            <a:r>
              <a:rPr lang="bn-IN" sz="2400" b="1" dirty="0" smtClean="0">
                <a:solidFill>
                  <a:srgbClr val="FF0000"/>
                </a:solidFill>
                <a:latin typeface="NikoshBAN" panose="02000000000000000000" pitchFamily="2" charset="0"/>
                <a:cs typeface="NikoshBAN" panose="02000000000000000000" pitchFamily="2" charset="0"/>
              </a:rPr>
              <a:t>স্টেডিয়াম</a:t>
            </a:r>
            <a:r>
              <a:rPr lang="bn-IN" sz="2400" dirty="0" smtClean="0">
                <a:latin typeface="NikoshBAN" panose="02000000000000000000" pitchFamily="2" charset="0"/>
                <a:cs typeface="NikoshBAN" panose="02000000000000000000" pitchFamily="2" charset="0"/>
              </a:rPr>
              <a:t> নির্মাণ।রোমের অন্যতম গুরুত্বপূর্ণ স্থাপত্য হল সম্রাট হার্ডিয়ানের তৈরি ধর্মমন্দির ‘</a:t>
            </a:r>
            <a:r>
              <a:rPr lang="bn-IN" sz="2400" b="1" dirty="0" smtClean="0">
                <a:solidFill>
                  <a:srgbClr val="FF0000"/>
                </a:solidFill>
                <a:latin typeface="NikoshBAN" panose="02000000000000000000" pitchFamily="2" charset="0"/>
                <a:cs typeface="NikoshBAN" panose="02000000000000000000" pitchFamily="2" charset="0"/>
              </a:rPr>
              <a:t>প্যানথিয়নাম</a:t>
            </a:r>
            <a:r>
              <a:rPr lang="bn-IN" sz="2400" dirty="0" smtClean="0">
                <a:latin typeface="NikoshBAN" panose="02000000000000000000" pitchFamily="2" charset="0"/>
                <a:cs typeface="NikoshBAN" panose="02000000000000000000" pitchFamily="2" charset="0"/>
              </a:rPr>
              <a:t>’। ‘</a:t>
            </a:r>
            <a:r>
              <a:rPr lang="bn-IN" sz="2400" b="1" dirty="0" smtClean="0">
                <a:solidFill>
                  <a:srgbClr val="FF0000"/>
                </a:solidFill>
                <a:latin typeface="NikoshBAN" panose="02000000000000000000" pitchFamily="2" charset="0"/>
                <a:cs typeface="NikoshBAN" panose="02000000000000000000" pitchFamily="2" charset="0"/>
              </a:rPr>
              <a:t>কলোসিয়াম</a:t>
            </a:r>
            <a:r>
              <a:rPr lang="bn-IN" sz="2400" dirty="0" smtClean="0">
                <a:latin typeface="NikoshBAN" panose="02000000000000000000" pitchFamily="2" charset="0"/>
                <a:cs typeface="NikoshBAN" panose="02000000000000000000" pitchFamily="2" charset="0"/>
              </a:rPr>
              <a:t>’ নামে রোমে পৃথিবীর সবচেয়ে বড় নাট্যশালা তৈরি করা হয়েছিল। এর গ্যালারিতে প্রায় ৫০,০০০ দর্শক বসার জায়গা ছিল।</a:t>
            </a:r>
          </a:p>
          <a:p>
            <a:r>
              <a:rPr lang="bn-IN" sz="2400" dirty="0" smtClean="0">
                <a:latin typeface="NikoshBAN" panose="02000000000000000000" pitchFamily="2" charset="0"/>
                <a:cs typeface="NikoshBAN" panose="02000000000000000000" pitchFamily="2" charset="0"/>
              </a:rPr>
              <a:t>রোমান ভাস্কর্যের উদাহরণ হিসেবে প্রচুর মূর্তি পাও</a:t>
            </a:r>
            <a:r>
              <a:rPr lang="en-US" sz="2400" dirty="0" err="1" smtClean="0">
                <a:latin typeface="NikoshBAN" panose="02000000000000000000" pitchFamily="2" charset="0"/>
                <a:cs typeface="NikoshBAN" panose="02000000000000000000" pitchFamily="2" charset="0"/>
              </a:rPr>
              <a:t>য়া</a:t>
            </a:r>
            <a:r>
              <a:rPr lang="bn-IN" sz="2400" dirty="0" smtClean="0">
                <a:latin typeface="NikoshBAN" panose="02000000000000000000" pitchFamily="2" charset="0"/>
                <a:cs typeface="NikoshBAN" panose="02000000000000000000" pitchFamily="2" charset="0"/>
              </a:rPr>
              <a:t> গিয়াছে। অত্যন্ত দক্ষতার সাথে দেবমূর্তি,সম্রাট এবং বড় বড় কর্মকর্তাদের মূর্তি নির্মাণ করা হতো। </a:t>
            </a:r>
            <a:endParaRPr lang="en-US" sz="2400" dirty="0"/>
          </a:p>
        </p:txBody>
      </p:sp>
    </p:spTree>
    <p:extLst>
      <p:ext uri="{BB962C8B-B14F-4D97-AF65-F5344CB8AC3E}">
        <p14:creationId xmlns:p14="http://schemas.microsoft.com/office/powerpoint/2010/main" xmlns="" val="3395024474"/>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eparation 1"/>
          <p:cNvSpPr/>
          <p:nvPr/>
        </p:nvSpPr>
        <p:spPr>
          <a:xfrm>
            <a:off x="2838932" y="164893"/>
            <a:ext cx="2647467" cy="779489"/>
          </a:xfrm>
          <a:prstGeom prst="flowChartPreparation">
            <a:avLst/>
          </a:prstGeom>
        </p:spPr>
        <p:style>
          <a:lnRef idx="2">
            <a:schemeClr val="accent2"/>
          </a:lnRef>
          <a:fillRef idx="1">
            <a:schemeClr val="lt1"/>
          </a:fillRef>
          <a:effectRef idx="0">
            <a:schemeClr val="accent2"/>
          </a:effectRef>
          <a:fontRef idx="minor">
            <a:schemeClr val="dk1"/>
          </a:fontRef>
        </p:style>
        <p:txBody>
          <a:bodyPr rtlCol="0" anchor="ctr">
            <a:prstTxWarp prst="textPlain">
              <a:avLst/>
            </a:prstTxWarp>
          </a:bodyPr>
          <a:lstStyle/>
          <a:p>
            <a:pPr algn="ctr"/>
            <a:r>
              <a:rPr lang="bn-IN" b="1" dirty="0" smtClean="0">
                <a:latin typeface="NikoshBAN" panose="02000000000000000000" pitchFamily="2" charset="0"/>
                <a:cs typeface="NikoshBAN" panose="02000000000000000000" pitchFamily="2" charset="0"/>
              </a:rPr>
              <a:t>রোমান আইন</a:t>
            </a:r>
            <a:endParaRPr lang="en-US" b="1" dirty="0"/>
          </a:p>
        </p:txBody>
      </p:sp>
      <p:sp>
        <p:nvSpPr>
          <p:cNvPr id="4" name="Rectangle 3"/>
          <p:cNvSpPr/>
          <p:nvPr/>
        </p:nvSpPr>
        <p:spPr>
          <a:xfrm>
            <a:off x="762000" y="1143000"/>
            <a:ext cx="7772400" cy="489364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dirty="0" err="1" smtClean="0">
                <a:solidFill>
                  <a:srgbClr val="C00000"/>
                </a:solidFill>
                <a:latin typeface="NikoshBAN" panose="02000000000000000000" pitchFamily="2" charset="0"/>
                <a:cs typeface="NikoshBAN" panose="02000000000000000000" pitchFamily="2" charset="0"/>
              </a:rPr>
              <a:t>মানব</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সভ্যতায়</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রোমানদের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বিশেষ</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কৃতিত্ব</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ছিল</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আইন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প্রনয়নে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খ্রিষ্টপূর্ব</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পাঁচ</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শতকের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মধ্যভাগে</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তারা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প্রচলিত</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দেওয়ানি</a:t>
            </a:r>
            <a:r>
              <a:rPr lang="en-US" sz="2400" dirty="0" smtClean="0">
                <a:solidFill>
                  <a:srgbClr val="C00000"/>
                </a:solidFill>
                <a:latin typeface="NikoshBAN" panose="02000000000000000000" pitchFamily="2" charset="0"/>
                <a:cs typeface="NikoshBAN" panose="02000000000000000000" pitchFamily="2" charset="0"/>
              </a:rPr>
              <a:t> ও </a:t>
            </a:r>
            <a:r>
              <a:rPr lang="en-US" sz="2400" dirty="0" err="1" smtClean="0">
                <a:solidFill>
                  <a:srgbClr val="C00000"/>
                </a:solidFill>
                <a:latin typeface="NikoshBAN" panose="02000000000000000000" pitchFamily="2" charset="0"/>
                <a:cs typeface="NikoshBAN" panose="02000000000000000000" pitchFamily="2" charset="0"/>
              </a:rPr>
              <a:t>ফৌজদারি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আইনগুলো</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সংকলন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বারোটা</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কাঠের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ফলকে</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খোদিত</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প্রকাশ্যে</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ঝুলিয়ে</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রাখে</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এগুলো</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আদিম</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কৃষিভিত্তিক</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সমাজের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প্রয়োজনে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হয়েছিল</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পরবর্তীকালে</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বিভিন্ন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আইনজ্ঞ</a:t>
            </a:r>
            <a:r>
              <a:rPr lang="en-US" sz="2400" dirty="0" smtClean="0">
                <a:solidFill>
                  <a:srgbClr val="C00000"/>
                </a:solidFill>
                <a:latin typeface="NikoshBAN" panose="02000000000000000000" pitchFamily="2" charset="0"/>
                <a:cs typeface="NikoshBAN" panose="02000000000000000000" pitchFamily="2" charset="0"/>
              </a:rPr>
              <a:t> ও </a:t>
            </a:r>
            <a:r>
              <a:rPr lang="en-US" sz="2400" dirty="0" err="1" smtClean="0">
                <a:solidFill>
                  <a:srgbClr val="C00000"/>
                </a:solidFill>
                <a:latin typeface="NikoshBAN" panose="02000000000000000000" pitchFamily="2" charset="0"/>
                <a:cs typeface="NikoshBAN" panose="02000000000000000000" pitchFamily="2" charset="0"/>
              </a:rPr>
              <a:t>পন্ডিত</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ব্যক্তিদের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প্রচেষ্টায়</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রোমান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আইন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একটি</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সুস্পষ্ট</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বৈজ্ঞানিক</a:t>
            </a:r>
            <a:r>
              <a:rPr lang="en-US" sz="2400" dirty="0" smtClean="0">
                <a:solidFill>
                  <a:srgbClr val="C00000"/>
                </a:solidFill>
                <a:latin typeface="NikoshBAN" panose="02000000000000000000" pitchFamily="2" charset="0"/>
                <a:cs typeface="NikoshBAN" panose="02000000000000000000" pitchFamily="2" charset="0"/>
              </a:rPr>
              <a:t> ও </a:t>
            </a:r>
            <a:r>
              <a:rPr lang="en-US" sz="2400" dirty="0" err="1" smtClean="0">
                <a:solidFill>
                  <a:srgbClr val="C00000"/>
                </a:solidFill>
                <a:latin typeface="NikoshBAN" panose="02000000000000000000" pitchFamily="2" charset="0"/>
                <a:cs typeface="NikoshBAN" panose="02000000000000000000" pitchFamily="2" charset="0"/>
              </a:rPr>
              <a:t>দার্শনিক</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ভিত্তির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উপর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প্রতিষ্ঠিত</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হয়</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রোমান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আইন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তিনটি</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শাখায়</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বিভক্ত</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ছিল।যথাঃ</a:t>
            </a:r>
            <a:r>
              <a:rPr lang="en-US" sz="2400" dirty="0" smtClean="0">
                <a:solidFill>
                  <a:srgbClr val="C00000"/>
                </a:solidFill>
                <a:latin typeface="NikoshBAN" panose="02000000000000000000" pitchFamily="2" charset="0"/>
                <a:cs typeface="NikoshBAN" panose="02000000000000000000" pitchFamily="2" charset="0"/>
              </a:rPr>
              <a:t>- </a:t>
            </a:r>
          </a:p>
          <a:p>
            <a:r>
              <a:rPr lang="en-US" sz="2400" b="1" dirty="0" smtClean="0">
                <a:solidFill>
                  <a:srgbClr val="C00000"/>
                </a:solidFill>
                <a:latin typeface="NikoshBAN" panose="02000000000000000000" pitchFamily="2" charset="0"/>
                <a:cs typeface="NikoshBAN" panose="02000000000000000000" pitchFamily="2" charset="0"/>
              </a:rPr>
              <a:t>(ক) </a:t>
            </a:r>
            <a:r>
              <a:rPr lang="en-US" sz="2400" b="1" dirty="0" err="1" smtClean="0">
                <a:solidFill>
                  <a:srgbClr val="C00000"/>
                </a:solidFill>
                <a:latin typeface="NikoshBAN" panose="02000000000000000000" pitchFamily="2" charset="0"/>
                <a:cs typeface="NikoshBAN" panose="02000000000000000000" pitchFamily="2" charset="0"/>
              </a:rPr>
              <a:t>বেসামরিক</a:t>
            </a:r>
            <a:r>
              <a:rPr lang="en-US" sz="2400" b="1" dirty="0" smtClean="0">
                <a:solidFill>
                  <a:srgbClr val="C00000"/>
                </a:solidFill>
                <a:latin typeface="NikoshBAN" panose="02000000000000000000" pitchFamily="2" charset="0"/>
                <a:cs typeface="NikoshBAN" panose="02000000000000000000" pitchFamily="2" charset="0"/>
              </a:rPr>
              <a:t> </a:t>
            </a:r>
            <a:r>
              <a:rPr lang="en-US" sz="2400" b="1" dirty="0" err="1" smtClean="0">
                <a:solidFill>
                  <a:srgbClr val="C00000"/>
                </a:solidFill>
                <a:latin typeface="NikoshBAN" panose="02000000000000000000" pitchFamily="2" charset="0"/>
                <a:cs typeface="NikoshBAN" panose="02000000000000000000" pitchFamily="2" charset="0"/>
              </a:rPr>
              <a:t>আইনঃ</a:t>
            </a:r>
            <a:r>
              <a:rPr lang="en-US" sz="2400" b="1" dirty="0" smtClean="0">
                <a:solidFill>
                  <a:srgbClr val="C00000"/>
                </a:solidFill>
                <a:latin typeface="NikoshBAN" panose="02000000000000000000" pitchFamily="2" charset="0"/>
                <a:cs typeface="NikoshBAN" panose="02000000000000000000" pitchFamily="2" charset="0"/>
              </a:rPr>
              <a:t>- </a:t>
            </a:r>
            <a:r>
              <a:rPr lang="en-US" sz="2400" dirty="0" smtClean="0">
                <a:solidFill>
                  <a:srgbClr val="C00000"/>
                </a:solidFill>
                <a:latin typeface="NikoshBAN" panose="02000000000000000000" pitchFamily="2" charset="0"/>
                <a:cs typeface="NikoshBAN" panose="02000000000000000000" pitchFamily="2" charset="0"/>
              </a:rPr>
              <a:t>এ </a:t>
            </a:r>
            <a:r>
              <a:rPr lang="en-US" sz="2400" dirty="0" err="1" smtClean="0">
                <a:solidFill>
                  <a:srgbClr val="C00000"/>
                </a:solidFill>
                <a:latin typeface="NikoshBAN" panose="02000000000000000000" pitchFamily="2" charset="0"/>
                <a:cs typeface="NikoshBAN" panose="02000000000000000000" pitchFamily="2" charset="0"/>
              </a:rPr>
              <a:t>আইনগুলো</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পালন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করতে</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নাগরিকরা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বাধ্য</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ছিল</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লিখিত</a:t>
            </a:r>
            <a:r>
              <a:rPr lang="en-US" sz="2400" dirty="0" smtClean="0">
                <a:solidFill>
                  <a:srgbClr val="C00000"/>
                </a:solidFill>
                <a:latin typeface="NikoshBAN" panose="02000000000000000000" pitchFamily="2" charset="0"/>
                <a:cs typeface="NikoshBAN" panose="02000000000000000000" pitchFamily="2" charset="0"/>
              </a:rPr>
              <a:t> ও </a:t>
            </a:r>
            <a:r>
              <a:rPr lang="en-US" sz="2400" dirty="0" err="1" smtClean="0">
                <a:solidFill>
                  <a:srgbClr val="C00000"/>
                </a:solidFill>
                <a:latin typeface="NikoshBAN" panose="02000000000000000000" pitchFamily="2" charset="0"/>
                <a:cs typeface="NikoshBAN" panose="02000000000000000000" pitchFamily="2" charset="0"/>
              </a:rPr>
              <a:t>অলিখিত</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দু</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প্রকার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বেসামরিক</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আইন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চালু</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ছিল</a:t>
            </a:r>
            <a:r>
              <a:rPr lang="en-US" sz="2400" dirty="0" smtClean="0">
                <a:solidFill>
                  <a:srgbClr val="C00000"/>
                </a:solidFill>
                <a:latin typeface="NikoshBAN" panose="02000000000000000000" pitchFamily="2" charset="0"/>
                <a:cs typeface="NikoshBAN" panose="02000000000000000000" pitchFamily="2" charset="0"/>
              </a:rPr>
              <a:t>।</a:t>
            </a:r>
          </a:p>
          <a:p>
            <a:r>
              <a:rPr lang="en-US" sz="2400" b="1" dirty="0" smtClean="0">
                <a:solidFill>
                  <a:srgbClr val="C00000"/>
                </a:solidFill>
                <a:latin typeface="NikoshBAN" panose="02000000000000000000" pitchFamily="2" charset="0"/>
                <a:cs typeface="NikoshBAN" panose="02000000000000000000" pitchFamily="2" charset="0"/>
              </a:rPr>
              <a:t>(খ) </a:t>
            </a:r>
            <a:r>
              <a:rPr lang="en-US" sz="2400" b="1" dirty="0" err="1" smtClean="0">
                <a:solidFill>
                  <a:srgbClr val="C00000"/>
                </a:solidFill>
                <a:latin typeface="NikoshBAN" panose="02000000000000000000" pitchFamily="2" charset="0"/>
                <a:cs typeface="NikoshBAN" panose="02000000000000000000" pitchFamily="2" charset="0"/>
              </a:rPr>
              <a:t>জনগনের</a:t>
            </a:r>
            <a:r>
              <a:rPr lang="en-US" sz="2400" b="1" dirty="0" smtClean="0">
                <a:solidFill>
                  <a:srgbClr val="C00000"/>
                </a:solidFill>
                <a:latin typeface="NikoshBAN" panose="02000000000000000000" pitchFamily="2" charset="0"/>
                <a:cs typeface="NikoshBAN" panose="02000000000000000000" pitchFamily="2" charset="0"/>
              </a:rPr>
              <a:t> </a:t>
            </a:r>
            <a:r>
              <a:rPr lang="en-US" sz="2400" b="1" dirty="0" err="1" smtClean="0">
                <a:solidFill>
                  <a:srgbClr val="C00000"/>
                </a:solidFill>
                <a:latin typeface="NikoshBAN" panose="02000000000000000000" pitchFamily="2" charset="0"/>
                <a:cs typeface="NikoshBAN" panose="02000000000000000000" pitchFamily="2" charset="0"/>
              </a:rPr>
              <a:t>আইনঃ</a:t>
            </a:r>
            <a:r>
              <a:rPr lang="en-US" sz="2400" b="1"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মানুষের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ব্যক্তিগত</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অধিকার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রক্ষার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জন্য</a:t>
            </a:r>
            <a:r>
              <a:rPr lang="en-US" sz="2400" dirty="0" smtClean="0">
                <a:solidFill>
                  <a:srgbClr val="C00000"/>
                </a:solidFill>
                <a:latin typeface="NikoshBAN" panose="02000000000000000000" pitchFamily="2" charset="0"/>
                <a:cs typeface="NikoshBAN" panose="02000000000000000000" pitchFamily="2" charset="0"/>
              </a:rPr>
              <a:t> এ </a:t>
            </a:r>
            <a:r>
              <a:rPr lang="en-US" sz="2400" dirty="0" err="1" smtClean="0">
                <a:solidFill>
                  <a:srgbClr val="C00000"/>
                </a:solidFill>
                <a:latin typeface="NikoshBAN" panose="02000000000000000000" pitchFamily="2" charset="0"/>
                <a:cs typeface="NikoshBAN" panose="02000000000000000000" pitchFamily="2" charset="0"/>
              </a:rPr>
              <a:t>আইন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তৈরি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হয়েছিল</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এই</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আইনের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জনক</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ছিলেন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সিসেরো</a:t>
            </a:r>
            <a:r>
              <a:rPr lang="en-US" sz="2400" dirty="0" smtClean="0">
                <a:solidFill>
                  <a:srgbClr val="C00000"/>
                </a:solidFill>
                <a:latin typeface="NikoshBAN" panose="02000000000000000000" pitchFamily="2" charset="0"/>
                <a:cs typeface="NikoshBAN" panose="02000000000000000000" pitchFamily="2" charset="0"/>
              </a:rPr>
              <a:t>।</a:t>
            </a:r>
          </a:p>
          <a:p>
            <a:r>
              <a:rPr lang="en-US" sz="2400" b="1" dirty="0" smtClean="0">
                <a:solidFill>
                  <a:srgbClr val="C00000"/>
                </a:solidFill>
                <a:latin typeface="NikoshBAN" panose="02000000000000000000" pitchFamily="2" charset="0"/>
                <a:cs typeface="NikoshBAN" panose="02000000000000000000" pitchFamily="2" charset="0"/>
              </a:rPr>
              <a:t>(গ) </a:t>
            </a:r>
            <a:r>
              <a:rPr lang="en-US" sz="2400" b="1" dirty="0" err="1" smtClean="0">
                <a:solidFill>
                  <a:srgbClr val="C00000"/>
                </a:solidFill>
                <a:latin typeface="NikoshBAN" panose="02000000000000000000" pitchFamily="2" charset="0"/>
                <a:cs typeface="NikoshBAN" panose="02000000000000000000" pitchFamily="2" charset="0"/>
              </a:rPr>
              <a:t>প্রাকৃতিক</a:t>
            </a:r>
            <a:r>
              <a:rPr lang="en-US" sz="2400" b="1" dirty="0" smtClean="0">
                <a:solidFill>
                  <a:srgbClr val="C00000"/>
                </a:solidFill>
                <a:latin typeface="NikoshBAN" panose="02000000000000000000" pitchFamily="2" charset="0"/>
                <a:cs typeface="NikoshBAN" panose="02000000000000000000" pitchFamily="2" charset="0"/>
              </a:rPr>
              <a:t> </a:t>
            </a:r>
            <a:r>
              <a:rPr lang="en-US" sz="2400" b="1" dirty="0" err="1" smtClean="0">
                <a:solidFill>
                  <a:srgbClr val="C00000"/>
                </a:solidFill>
                <a:latin typeface="NikoshBAN" panose="02000000000000000000" pitchFamily="2" charset="0"/>
                <a:cs typeface="NikoshBAN" panose="02000000000000000000" pitchFamily="2" charset="0"/>
              </a:rPr>
              <a:t>আইনঃ</a:t>
            </a:r>
            <a:r>
              <a:rPr lang="en-US" sz="2400" b="1"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এই</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আইনের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মুল</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বক্তব্য</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হচ্ছে</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প্রকৃতিগতভাবে</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সকল</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মানুষ</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সমান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এবং</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জন্মগতভাবে</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লাভ</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তাদের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মৌলিক</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অধিকার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লঙ্গন</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করার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ক্ষমতা</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সরকারের</a:t>
            </a:r>
            <a:r>
              <a:rPr lang="en-US" sz="2400" dirty="0" smtClean="0">
                <a:solidFill>
                  <a:srgbClr val="C00000"/>
                </a:solidFill>
                <a:latin typeface="NikoshBAN" panose="02000000000000000000" pitchFamily="2" charset="0"/>
                <a:cs typeface="NikoshBAN" panose="02000000000000000000" pitchFamily="2" charset="0"/>
              </a:rPr>
              <a:t> </a:t>
            </a:r>
            <a:r>
              <a:rPr lang="en-US" sz="2400" dirty="0" err="1" smtClean="0">
                <a:solidFill>
                  <a:srgbClr val="C00000"/>
                </a:solidFill>
                <a:latin typeface="NikoshBAN" panose="02000000000000000000" pitchFamily="2" charset="0"/>
                <a:cs typeface="NikoshBAN" panose="02000000000000000000" pitchFamily="2" charset="0"/>
              </a:rPr>
              <a:t>নেই</a:t>
            </a:r>
            <a:r>
              <a:rPr lang="en-US" sz="2400" dirty="0" smtClean="0">
                <a:solidFill>
                  <a:srgbClr val="C00000"/>
                </a:solidFill>
                <a:latin typeface="NikoshBAN" panose="02000000000000000000" pitchFamily="2" charset="0"/>
                <a:cs typeface="NikoshBAN" panose="02000000000000000000" pitchFamily="2" charset="0"/>
              </a:rPr>
              <a:t>। </a:t>
            </a:r>
            <a:endParaRPr lang="en-US" sz="2400" dirty="0">
              <a:solidFill>
                <a:srgbClr val="C00000"/>
              </a:solidFill>
            </a:endParaRPr>
          </a:p>
        </p:txBody>
      </p:sp>
    </p:spTree>
    <p:extLst>
      <p:ext uri="{BB962C8B-B14F-4D97-AF65-F5344CB8AC3E}">
        <p14:creationId xmlns:p14="http://schemas.microsoft.com/office/powerpoint/2010/main" xmlns="" val="62109741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211282"/>
            <a:ext cx="7924800" cy="397031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bn-IN" sz="2800" b="1" dirty="0" smtClean="0">
                <a:latin typeface="NikoshBAN" panose="02000000000000000000" pitchFamily="2" charset="0"/>
                <a:cs typeface="NikoshBAN" panose="02000000000000000000" pitchFamily="2" charset="0"/>
              </a:rPr>
              <a:t>রোমান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সাম্রাজ্যের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শাসন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যুগে</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প্রচলিত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আইনগুলোর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ভুল</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সংশোধন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ব্যবস্থা</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নিয়েছিলেন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সম্রাট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হার্ডিয়ান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রোমান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সাম্রাজ্য</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ধ্বংস</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হওয়ার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পূর্ব</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রোমে</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নতুনভাবে</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রোমান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সাম্রাজ্য</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প্রতিষ্ঠা</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লাভ</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করেছিল</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সাধারণভাবে</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এটিকে</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বলা</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হতো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বাইজান্টাইন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সাম্রাজ্য</a:t>
            </a:r>
            <a:r>
              <a:rPr lang="en-US" sz="2800" b="1" dirty="0" smtClean="0">
                <a:latin typeface="NikoshBAN" panose="02000000000000000000" pitchFamily="2" charset="0"/>
                <a:cs typeface="NikoshBAN" panose="02000000000000000000" pitchFamily="2" charset="0"/>
              </a:rPr>
              <a:t>’ এ </a:t>
            </a:r>
            <a:r>
              <a:rPr lang="en-US" sz="2800" b="1" dirty="0" err="1" smtClean="0">
                <a:latin typeface="NikoshBAN" panose="02000000000000000000" pitchFamily="2" charset="0"/>
                <a:cs typeface="NikoshBAN" panose="02000000000000000000" pitchFamily="2" charset="0"/>
              </a:rPr>
              <a:t>সাম্রাজ্যের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শ্রেষ্ঠ</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সম্রাট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জাস্টিনিয়ান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সম্পূর্ণ</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রোমান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আইন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সংকলন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করেছিলেন</a:t>
            </a:r>
            <a:r>
              <a:rPr lang="en-US" sz="2800" b="1" dirty="0" smtClean="0">
                <a:latin typeface="NikoshBAN" panose="02000000000000000000" pitchFamily="2" charset="0"/>
                <a:cs typeface="NikoshBAN" panose="02000000000000000000" pitchFamily="2" charset="0"/>
              </a:rPr>
              <a:t>।</a:t>
            </a:r>
          </a:p>
          <a:p>
            <a:r>
              <a:rPr lang="en-US" sz="2800" b="1" dirty="0" err="1" smtClean="0">
                <a:latin typeface="NikoshBAN" panose="02000000000000000000" pitchFamily="2" charset="0"/>
                <a:cs typeface="NikoshBAN" panose="02000000000000000000" pitchFamily="2" charset="0"/>
              </a:rPr>
              <a:t>প্রয়োজনীয়তার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তারতম্য</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বিবেচনা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কোঁড়ে</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এক</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পর্যায়ে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আইনের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পুনর্বিন্যাস</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হয়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রোমান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আইন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দাসদের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প্রতি</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সহানুভূতিপ্রবণ</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ছিল</a:t>
            </a:r>
            <a:r>
              <a:rPr lang="en-US" sz="2800" b="1" dirty="0" smtClean="0">
                <a:latin typeface="NikoshBAN" panose="02000000000000000000" pitchFamily="2" charset="0"/>
                <a:cs typeface="NikoshBAN" panose="02000000000000000000" pitchFamily="2" charset="0"/>
              </a:rPr>
              <a:t>। এ </a:t>
            </a:r>
            <a:r>
              <a:rPr lang="en-US" sz="2800" b="1" dirty="0" err="1" smtClean="0">
                <a:latin typeface="NikoshBAN" panose="02000000000000000000" pitchFamily="2" charset="0"/>
                <a:cs typeface="NikoshBAN" panose="02000000000000000000" pitchFamily="2" charset="0"/>
              </a:rPr>
              <a:t>আইন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ছিল</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নিরপেক্ষ,উদার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এবং</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মানবিক</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এখানে</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বিধবা</a:t>
            </a:r>
            <a:r>
              <a:rPr lang="en-US" sz="2800" b="1" dirty="0" smtClean="0">
                <a:latin typeface="NikoshBAN" panose="02000000000000000000" pitchFamily="2" charset="0"/>
                <a:cs typeface="NikoshBAN" panose="02000000000000000000" pitchFamily="2" charset="0"/>
              </a:rPr>
              <a:t> ও </a:t>
            </a:r>
            <a:r>
              <a:rPr lang="en-US" sz="2800" b="1" dirty="0" err="1" smtClean="0">
                <a:latin typeface="NikoshBAN" panose="02000000000000000000" pitchFamily="2" charset="0"/>
                <a:cs typeface="NikoshBAN" panose="02000000000000000000" pitchFamily="2" charset="0"/>
              </a:rPr>
              <a:t>এতিমদের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অধিকার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রক্ষার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ব্যবস্থাও</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ছিল</a:t>
            </a:r>
            <a:r>
              <a:rPr lang="en-US" sz="2800" b="1" dirty="0" smtClean="0">
                <a:latin typeface="NikoshBAN" panose="02000000000000000000" pitchFamily="2" charset="0"/>
                <a:cs typeface="NikoshBAN" panose="02000000000000000000" pitchFamily="2" charset="0"/>
              </a:rPr>
              <a:t> । </a:t>
            </a:r>
            <a:endParaRPr lang="en-US" sz="2800" b="1" dirty="0"/>
          </a:p>
        </p:txBody>
      </p:sp>
    </p:spTree>
    <p:extLst>
      <p:ext uri="{BB962C8B-B14F-4D97-AF65-F5344CB8AC3E}">
        <p14:creationId xmlns:p14="http://schemas.microsoft.com/office/powerpoint/2010/main" xmlns="" val="1815613063"/>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EmU\Downloads\Up Contain\Teachers Profile 1.jpg"/>
          <p:cNvPicPr>
            <a:picLocks noChangeAspect="1" noChangeArrowheads="1"/>
          </p:cNvPicPr>
          <p:nvPr/>
        </p:nvPicPr>
        <p:blipFill>
          <a:blip r:embed="rId2"/>
          <a:srcRect/>
          <a:stretch>
            <a:fillRect/>
          </a:stretch>
        </p:blipFill>
        <p:spPr bwMode="auto">
          <a:xfrm>
            <a:off x="304799" y="533400"/>
            <a:ext cx="8412480" cy="586739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edefined Process 2"/>
          <p:cNvSpPr/>
          <p:nvPr/>
        </p:nvSpPr>
        <p:spPr>
          <a:xfrm>
            <a:off x="3124200" y="533400"/>
            <a:ext cx="3159177" cy="854440"/>
          </a:xfrm>
          <a:prstGeom prst="flowChartPredefinedProcess">
            <a:avLst/>
          </a:prstGeom>
        </p:spPr>
        <p:style>
          <a:lnRef idx="2">
            <a:schemeClr val="dk1"/>
          </a:lnRef>
          <a:fillRef idx="1">
            <a:schemeClr val="lt1"/>
          </a:fillRef>
          <a:effectRef idx="0">
            <a:schemeClr val="dk1"/>
          </a:effectRef>
          <a:fontRef idx="minor">
            <a:schemeClr val="dk1"/>
          </a:fontRef>
        </p:style>
        <p:txBody>
          <a:bodyPr rtlCol="0" anchor="ctr">
            <a:prstTxWarp prst="textPlain">
              <a:avLst/>
            </a:prstTxWarp>
          </a:bodyPr>
          <a:lstStyle/>
          <a:p>
            <a:pPr algn="ctr"/>
            <a:r>
              <a:rPr lang="bn-IN"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রোমান</a:t>
            </a:r>
            <a:r>
              <a:rPr lang="en-US"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সভ্যতার</a:t>
            </a:r>
            <a:r>
              <a:rPr lang="en-US"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প্রভাব</a:t>
            </a:r>
            <a:endParaRPr lang="en-US" b="1" dirty="0">
              <a:solidFill>
                <a:schemeClr val="tx1"/>
              </a:solidFill>
              <a:effectLst>
                <a:outerShdw blurRad="38100" dist="38100" dir="2700000" algn="tl">
                  <a:srgbClr val="000000">
                    <a:alpha val="43137"/>
                  </a:srgbClr>
                </a:outerShdw>
              </a:effectLst>
            </a:endParaRPr>
          </a:p>
        </p:txBody>
      </p:sp>
      <p:sp>
        <p:nvSpPr>
          <p:cNvPr id="5" name="Rectangle 4"/>
          <p:cNvSpPr/>
          <p:nvPr/>
        </p:nvSpPr>
        <p:spPr>
          <a:xfrm>
            <a:off x="609600" y="1828800"/>
            <a:ext cx="7924800" cy="3108543"/>
          </a:xfrm>
          <a:prstGeom prst="rect">
            <a:avLst/>
          </a:prstGeom>
        </p:spPr>
        <p:txBody>
          <a:bodyPr wrap="square">
            <a:spAutoFit/>
          </a:bodyPr>
          <a:lstStyle/>
          <a:p>
            <a:r>
              <a:rPr lang="bn-IN" sz="2800" dirty="0" smtClean="0">
                <a:solidFill>
                  <a:srgbClr val="002060"/>
                </a:solidFill>
                <a:latin typeface="NikoshBAN" panose="02000000000000000000" pitchFamily="2" charset="0"/>
                <a:cs typeface="NikoshBAN" panose="02000000000000000000" pitchFamily="2" charset="0"/>
              </a:rPr>
              <a:t>আধুনিক রাষ্ট্র ব্যবস্থার ধারণা রোমানদেরই। জনতাই রাষ্ট্রের নিয়ন্ত্রক এ ধারণাও রোমানগণ পরবর্তী সভ্য জগৎকে প্রদান করে। শিল্প,সাহিত্য,আইন প্রভৃতি ক্ষেত্রে তারা যে অবদান রেখে গেছে সেজন্য পরবর্তী সভ্যতাগুলো রোমানদের নিকট ঋণী। রোমানদের ল্যাটিন ভাষা,আইন,সামরিক ও প্রকৌশল বিদ্যা বিশ্বের পরবর্তী বংশধরদের জন্য ছিল অত্যন্ত মূল্যবান অবদান। তাদের বিভিন্ন নির্মাণ কৌশল, লেখকদের রচনাবলি, পঞ্জিকা ইত্যাদি মানব সভ্যতার বিকাশে তাৎপর্যপূর্ণ অবদান রেখেছে।</a:t>
            </a:r>
            <a:endParaRPr lang="en-US" sz="2800" dirty="0">
              <a:solidFill>
                <a:srgbClr val="002060"/>
              </a:solidFill>
            </a:endParaRPr>
          </a:p>
        </p:txBody>
      </p:sp>
    </p:spTree>
    <p:extLst>
      <p:ext uri="{BB962C8B-B14F-4D97-AF65-F5344CB8AC3E}">
        <p14:creationId xmlns:p14="http://schemas.microsoft.com/office/powerpoint/2010/main" xmlns="" val="255901463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76600" y="304800"/>
            <a:ext cx="2819400" cy="824459"/>
          </a:xfrm>
          <a:prstGeom prst="ellipse">
            <a:avLst/>
          </a:prstGeom>
        </p:spPr>
        <p:style>
          <a:lnRef idx="2">
            <a:schemeClr val="accent6"/>
          </a:lnRef>
          <a:fillRef idx="1">
            <a:schemeClr val="lt1"/>
          </a:fillRef>
          <a:effectRef idx="0">
            <a:schemeClr val="accent6"/>
          </a:effectRef>
          <a:fontRef idx="minor">
            <a:schemeClr val="dk1"/>
          </a:fontRef>
        </p:style>
        <p:txBody>
          <a:bodyPr rtlCol="0" anchor="ctr">
            <a:prstTxWarp prst="textPlain">
              <a:avLst/>
            </a:prstTxWarp>
          </a:bodyPr>
          <a:lstStyle/>
          <a:p>
            <a:pPr algn="ctr"/>
            <a:r>
              <a:rPr lang="bn-IN" b="1" dirty="0" smtClean="0">
                <a:latin typeface="NikoshBAN" panose="02000000000000000000" pitchFamily="2" charset="0"/>
                <a:cs typeface="NikoshBAN" panose="02000000000000000000" pitchFamily="2" charset="0"/>
              </a:rPr>
              <a:t>মূল্যায়ন</a:t>
            </a:r>
            <a:endParaRPr lang="en-US" b="1" dirty="0"/>
          </a:p>
        </p:txBody>
      </p:sp>
      <p:sp>
        <p:nvSpPr>
          <p:cNvPr id="4" name="TextBox 3"/>
          <p:cNvSpPr txBox="1"/>
          <p:nvPr/>
        </p:nvSpPr>
        <p:spPr>
          <a:xfrm>
            <a:off x="381000" y="1752600"/>
            <a:ext cx="5181600" cy="415498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bn-IN" sz="2400" dirty="0" smtClean="0">
                <a:latin typeface="NikoshBAN" panose="02000000000000000000" pitchFamily="2" charset="0"/>
                <a:cs typeface="NikoshBAN" panose="02000000000000000000" pitchFamily="2" charset="0"/>
              </a:rPr>
              <a:t>১.রোমান সাম্রাজ্য কোন শহরকে কেন্দ্র করে গড়ে উঠেছিল?</a:t>
            </a:r>
          </a:p>
          <a:p>
            <a:r>
              <a:rPr lang="bn-IN" sz="2400" dirty="0" smtClean="0">
                <a:latin typeface="NikoshBAN" panose="02000000000000000000" pitchFamily="2" charset="0"/>
                <a:cs typeface="NikoshBAN" panose="02000000000000000000" pitchFamily="2" charset="0"/>
              </a:rPr>
              <a:t>২. </a:t>
            </a:r>
            <a:r>
              <a:rPr lang="en-US" sz="2400" dirty="0" err="1" smtClean="0">
                <a:latin typeface="NikoshBAN" panose="02000000000000000000" pitchFamily="2" charset="0"/>
                <a:cs typeface="NikoshBAN" panose="02000000000000000000" pitchFamily="2" charset="0"/>
              </a:rPr>
              <a:t>রোমের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সবচেয়ে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জনপ্রিয়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দার্শনিক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মতবাদের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a:t>
            </a:r>
            <a:r>
              <a:rPr lang="en-US" sz="2400" dirty="0" smtClean="0">
                <a:latin typeface="NikoshBAN" panose="02000000000000000000" pitchFamily="2" charset="0"/>
                <a:cs typeface="NikoshBAN" panose="02000000000000000000" pitchFamily="2" charset="0"/>
              </a:rPr>
              <a:t>?</a:t>
            </a:r>
          </a:p>
          <a:p>
            <a:r>
              <a:rPr lang="en-US" sz="2400" dirty="0" smtClean="0">
                <a:latin typeface="NikoshBAN" panose="02000000000000000000" pitchFamily="2" charset="0"/>
                <a:cs typeface="NikoshBAN" panose="02000000000000000000" pitchFamily="2" charset="0"/>
              </a:rPr>
              <a:t>৩. </a:t>
            </a:r>
            <a:r>
              <a:rPr lang="en-US" sz="2400" dirty="0" err="1" smtClean="0">
                <a:latin typeface="NikoshBAN" panose="02000000000000000000" pitchFamily="2" charset="0"/>
                <a:cs typeface="NikoshBAN" panose="02000000000000000000" pitchFamily="2" charset="0"/>
              </a:rPr>
              <a:t>রোমে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নির্মিত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পৃথিবীর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সর্ববৃহ</a:t>
            </a:r>
            <a:r>
              <a:rPr lang="en-US" sz="2400" dirty="0" smtClean="0">
                <a:latin typeface="NikoshBAN" panose="02000000000000000000" pitchFamily="2" charset="0"/>
                <a:cs typeface="NikoshBAN" panose="02000000000000000000" pitchFamily="2" charset="0"/>
              </a:rPr>
              <a:t>ৎ </a:t>
            </a:r>
            <a:r>
              <a:rPr lang="en-US" sz="2400" dirty="0" err="1" smtClean="0">
                <a:latin typeface="NikoshBAN" panose="02000000000000000000" pitchFamily="2" charset="0"/>
                <a:cs typeface="NikoshBAN" panose="02000000000000000000" pitchFamily="2" charset="0"/>
              </a:rPr>
              <a:t>নাট্যশালার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a:t>
            </a:r>
            <a:r>
              <a:rPr lang="en-US" sz="2400" dirty="0" smtClean="0">
                <a:latin typeface="NikoshBAN" panose="02000000000000000000" pitchFamily="2" charset="0"/>
                <a:cs typeface="NikoshBAN" panose="02000000000000000000" pitchFamily="2" charset="0"/>
              </a:rPr>
              <a:t>?</a:t>
            </a:r>
          </a:p>
          <a:p>
            <a:r>
              <a:rPr lang="en-US" sz="2400" dirty="0" smtClean="0">
                <a:latin typeface="NikoshBAN" panose="02000000000000000000" pitchFamily="2" charset="0"/>
                <a:cs typeface="NikoshBAN" panose="02000000000000000000" pitchFamily="2" charset="0"/>
              </a:rPr>
              <a:t>৪. “</a:t>
            </a:r>
            <a:r>
              <a:rPr lang="en-US" sz="2400" dirty="0" err="1" smtClean="0">
                <a:latin typeface="NikoshBAN" panose="02000000000000000000" pitchFamily="2" charset="0"/>
                <a:cs typeface="NikoshBAN" panose="02000000000000000000" pitchFamily="2" charset="0"/>
              </a:rPr>
              <a:t>অগাস্টাস</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যুগ</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সম্রাটের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শাসনকালকে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a:t>
            </a:r>
          </a:p>
          <a:p>
            <a:r>
              <a:rPr lang="en-US" sz="2400" dirty="0" smtClean="0">
                <a:latin typeface="NikoshBAN" panose="02000000000000000000" pitchFamily="2" charset="0"/>
                <a:cs typeface="NikoshBAN" panose="02000000000000000000" pitchFamily="2" charset="0"/>
              </a:rPr>
              <a:t>৫. </a:t>
            </a:r>
            <a:r>
              <a:rPr lang="en-US" sz="2400" dirty="0" err="1" smtClean="0">
                <a:latin typeface="NikoshBAN" panose="02000000000000000000" pitchFamily="2" charset="0"/>
                <a:cs typeface="NikoshBAN" panose="02000000000000000000" pitchFamily="2" charset="0"/>
              </a:rPr>
              <a:t>রোমান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সভ্যতা</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নদীর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গড়ে</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উঠেছিল</a:t>
            </a:r>
            <a:r>
              <a:rPr lang="en-US" sz="2400" dirty="0" smtClean="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৬.রোমকে (</a:t>
            </a:r>
            <a:r>
              <a:rPr lang="en-US" sz="2400" dirty="0" smtClean="0">
                <a:latin typeface="NikoshBAN" panose="02000000000000000000" pitchFamily="2" charset="0"/>
                <a:cs typeface="NikoshBAN" panose="02000000000000000000" pitchFamily="2" charset="0"/>
              </a:rPr>
              <a:t>The </a:t>
            </a:r>
            <a:r>
              <a:rPr lang="en-US" sz="2400" dirty="0">
                <a:latin typeface="NikoshBAN" panose="02000000000000000000" pitchFamily="2" charset="0"/>
                <a:cs typeface="NikoshBAN" panose="02000000000000000000" pitchFamily="2" charset="0"/>
              </a:rPr>
              <a:t>City of Seven </a:t>
            </a:r>
            <a:r>
              <a:rPr lang="en-US" sz="2400" dirty="0" smtClean="0">
                <a:latin typeface="NikoshBAN" panose="02000000000000000000" pitchFamily="2" charset="0"/>
                <a:cs typeface="NikoshBAN" panose="02000000000000000000" pitchFamily="2" charset="0"/>
              </a:rPr>
              <a:t>Hills</a:t>
            </a:r>
            <a:r>
              <a:rPr lang="bn-IN" sz="2400" dirty="0" smtClean="0">
                <a:latin typeface="NikoshBAN" panose="02000000000000000000" pitchFamily="2" charset="0"/>
                <a:cs typeface="NikoshBAN" panose="02000000000000000000" pitchFamily="2" charset="0"/>
              </a:rPr>
              <a:t>) বলা হয় কেন?</a:t>
            </a:r>
            <a:endParaRPr lang="en-US" sz="2400" dirty="0"/>
          </a:p>
        </p:txBody>
      </p:sp>
      <p:sp>
        <p:nvSpPr>
          <p:cNvPr id="3" name="TextBox 2"/>
          <p:cNvSpPr txBox="1"/>
          <p:nvPr/>
        </p:nvSpPr>
        <p:spPr>
          <a:xfrm>
            <a:off x="5638800" y="2438400"/>
            <a:ext cx="3114207"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bn-IN" sz="2400" dirty="0" smtClean="0">
                <a:latin typeface="NikoshBAN" panose="02000000000000000000" pitchFamily="2" charset="0"/>
                <a:cs typeface="NikoshBAN" panose="02000000000000000000" pitchFamily="2" charset="0"/>
              </a:rPr>
              <a:t>উত্তরঃ-  রোম শহরকে</a:t>
            </a:r>
          </a:p>
          <a:p>
            <a:r>
              <a:rPr lang="bn-IN" sz="2400" dirty="0" smtClean="0">
                <a:latin typeface="NikoshBAN" panose="02000000000000000000" pitchFamily="2" charset="0"/>
                <a:cs typeface="NikoshBAN" panose="02000000000000000000" pitchFamily="2" charset="0"/>
              </a:rPr>
              <a:t>উত্তরঃ- স্টোয়িকবাদ </a:t>
            </a:r>
          </a:p>
          <a:p>
            <a:r>
              <a:rPr lang="bn-IN" sz="2400" dirty="0" smtClean="0">
                <a:latin typeface="NikoshBAN" panose="02000000000000000000" pitchFamily="2" charset="0"/>
                <a:cs typeface="NikoshBAN" panose="02000000000000000000" pitchFamily="2" charset="0"/>
              </a:rPr>
              <a:t>উত্তরঃ- কলোসিয়াম</a:t>
            </a:r>
          </a:p>
          <a:p>
            <a:r>
              <a:rPr lang="bn-IN" sz="2400" dirty="0" smtClean="0">
                <a:latin typeface="NikoshBAN" panose="02000000000000000000" pitchFamily="2" charset="0"/>
                <a:cs typeface="NikoshBAN" panose="02000000000000000000" pitchFamily="2" charset="0"/>
              </a:rPr>
              <a:t>উত্তরঃ- সম্রাট অগাস্টাসের শাসন</a:t>
            </a:r>
          </a:p>
          <a:p>
            <a:r>
              <a:rPr lang="bn-IN" sz="2400" dirty="0" smtClean="0">
                <a:latin typeface="NikoshBAN" panose="02000000000000000000" pitchFamily="2" charset="0"/>
                <a:cs typeface="NikoshBAN" panose="02000000000000000000" pitchFamily="2" charset="0"/>
              </a:rPr>
              <a:t>উত্তরঃ- টাইবার নদীর তীরে</a:t>
            </a:r>
          </a:p>
          <a:p>
            <a:r>
              <a:rPr lang="bn-IN" sz="2400" dirty="0" smtClean="0">
                <a:latin typeface="NikoshBAN" panose="02000000000000000000" pitchFamily="2" charset="0"/>
                <a:cs typeface="NikoshBAN" panose="02000000000000000000" pitchFamily="2" charset="0"/>
              </a:rPr>
              <a:t>উত্তরঃ- সাতটি পাহাড়ে হওয়া</a:t>
            </a:r>
            <a:endParaRPr lang="en-US" sz="2400" dirty="0"/>
          </a:p>
        </p:txBody>
      </p:sp>
    </p:spTree>
    <p:extLst>
      <p:ext uri="{BB962C8B-B14F-4D97-AF65-F5344CB8AC3E}">
        <p14:creationId xmlns:p14="http://schemas.microsoft.com/office/powerpoint/2010/main" xmlns="" val="1128659594"/>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ocument 1"/>
          <p:cNvSpPr/>
          <p:nvPr/>
        </p:nvSpPr>
        <p:spPr>
          <a:xfrm>
            <a:off x="3733800" y="609600"/>
            <a:ext cx="2133600" cy="794478"/>
          </a:xfrm>
          <a:prstGeom prst="flowChartDocument">
            <a:avLst/>
          </a:prstGeom>
          <a:ln>
            <a:noFill/>
          </a:ln>
        </p:spPr>
        <p:style>
          <a:lnRef idx="2">
            <a:schemeClr val="dk1"/>
          </a:lnRef>
          <a:fillRef idx="1">
            <a:schemeClr val="lt1"/>
          </a:fillRef>
          <a:effectRef idx="0">
            <a:schemeClr val="dk1"/>
          </a:effectRef>
          <a:fontRef idx="minor">
            <a:schemeClr val="dk1"/>
          </a:fontRef>
        </p:style>
        <p:txBody>
          <a:bodyPr rtlCol="0" anchor="ctr">
            <a:prstTxWarp prst="textPlain">
              <a:avLst/>
            </a:prstTxWarp>
          </a:bodyPr>
          <a:lstStyle/>
          <a:p>
            <a:pPr algn="ctr"/>
            <a:r>
              <a:rPr lang="bn-IN"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বাড়ির কাজ</a:t>
            </a:r>
            <a:endParaRPr lang="en-US" b="1" dirty="0">
              <a:effectLst>
                <a:outerShdw blurRad="38100" dist="38100" dir="2700000" algn="tl">
                  <a:srgbClr val="000000">
                    <a:alpha val="43137"/>
                  </a:srgbClr>
                </a:outerShdw>
              </a:effectLst>
            </a:endParaRPr>
          </a:p>
        </p:txBody>
      </p:sp>
      <p:sp>
        <p:nvSpPr>
          <p:cNvPr id="3" name="Pentagon 2"/>
          <p:cNvSpPr/>
          <p:nvPr/>
        </p:nvSpPr>
        <p:spPr>
          <a:xfrm>
            <a:off x="1371600" y="5181601"/>
            <a:ext cx="6324600" cy="533399"/>
          </a:xfrm>
          <a:prstGeom prst="homePlate">
            <a:avLst/>
          </a:prstGeom>
        </p:spPr>
        <p:style>
          <a:lnRef idx="2">
            <a:schemeClr val="accent1"/>
          </a:lnRef>
          <a:fillRef idx="1">
            <a:schemeClr val="lt1"/>
          </a:fillRef>
          <a:effectRef idx="0">
            <a:schemeClr val="accent1"/>
          </a:effectRef>
          <a:fontRef idx="minor">
            <a:schemeClr val="dk1"/>
          </a:fontRef>
        </p:style>
        <p:txBody>
          <a:bodyPr rtlCol="0" anchor="ctr">
            <a:prstTxWarp prst="textPlain">
              <a:avLst/>
            </a:prstTxWarp>
          </a:bodyPr>
          <a:lstStyle/>
          <a:p>
            <a:pPr algn="ctr"/>
            <a:r>
              <a:rPr lang="bn-IN" b="1" dirty="0">
                <a:latin typeface="NikoshBAN" panose="02000000000000000000" pitchFamily="2" charset="0"/>
                <a:cs typeface="NikoshBAN" panose="02000000000000000000" pitchFamily="2" charset="0"/>
              </a:rPr>
              <a:t>আধুনিক রাষ্ট্র </a:t>
            </a:r>
            <a:r>
              <a:rPr lang="bn-IN" b="1" dirty="0" smtClean="0">
                <a:latin typeface="NikoshBAN" panose="02000000000000000000" pitchFamily="2" charset="0"/>
                <a:cs typeface="NikoshBAN" panose="02000000000000000000" pitchFamily="2" charset="0"/>
              </a:rPr>
              <a:t>ব্যবস্থায় রোমান সভ্যতার প্রভাব ব্যাখ্যা কর।</a:t>
            </a:r>
            <a:endParaRPr lang="en-US" b="1" dirty="0"/>
          </a:p>
        </p:txBody>
      </p:sp>
      <p:sp>
        <p:nvSpPr>
          <p:cNvPr id="7" name="Rectangle 6"/>
          <p:cNvSpPr/>
          <p:nvPr/>
        </p:nvSpPr>
        <p:spPr>
          <a:xfrm>
            <a:off x="1066800" y="457200"/>
            <a:ext cx="6992912" cy="59061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819400" y="2286000"/>
            <a:ext cx="3733800" cy="2195732"/>
            <a:chOff x="2819400" y="2133600"/>
            <a:chExt cx="3733800" cy="2195732"/>
          </a:xfrm>
        </p:grpSpPr>
        <p:sp>
          <p:nvSpPr>
            <p:cNvPr id="15" name="Rectangle 14"/>
            <p:cNvSpPr/>
            <p:nvPr/>
          </p:nvSpPr>
          <p:spPr>
            <a:xfrm>
              <a:off x="3200400" y="2971800"/>
              <a:ext cx="2971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2819400" y="2133600"/>
              <a:ext cx="3733800" cy="2195732"/>
              <a:chOff x="3048000" y="3810000"/>
              <a:chExt cx="3733800" cy="2195732"/>
            </a:xfrm>
          </p:grpSpPr>
          <p:sp>
            <p:nvSpPr>
              <p:cNvPr id="9" name="Isosceles Triangle 8"/>
              <p:cNvSpPr/>
              <p:nvPr/>
            </p:nvSpPr>
            <p:spPr>
              <a:xfrm>
                <a:off x="3048000" y="3810000"/>
                <a:ext cx="3733800" cy="862885"/>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800600" y="5105400"/>
                <a:ext cx="228600" cy="762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029200" y="5105400"/>
                <a:ext cx="228600" cy="762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733800" y="5105400"/>
                <a:ext cx="457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Rectangle 12"/>
              <p:cNvSpPr/>
              <p:nvPr/>
            </p:nvSpPr>
            <p:spPr>
              <a:xfrm>
                <a:off x="5638800" y="5105400"/>
                <a:ext cx="4572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Rectangle 13"/>
              <p:cNvSpPr/>
              <p:nvPr/>
            </p:nvSpPr>
            <p:spPr>
              <a:xfrm>
                <a:off x="3242604" y="5853332"/>
                <a:ext cx="3352800" cy="152400"/>
              </a:xfrm>
              <a:prstGeom prst="rect">
                <a:avLst/>
              </a:prstGeom>
              <a:solidFill>
                <a:schemeClr val="tx1">
                  <a:lumMod val="65000"/>
                  <a:lumOff val="35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grpSp>
    </p:spTree>
    <p:extLst>
      <p:ext uri="{BB962C8B-B14F-4D97-AF65-F5344CB8AC3E}">
        <p14:creationId xmlns:p14="http://schemas.microsoft.com/office/powerpoint/2010/main" xmlns="" val="173076574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EmU\Downloads\Up Contain\Thank-you.jpg"/>
          <p:cNvPicPr>
            <a:picLocks noChangeAspect="1" noChangeArrowheads="1"/>
          </p:cNvPicPr>
          <p:nvPr/>
        </p:nvPicPr>
        <p:blipFill>
          <a:blip r:embed="rId2"/>
          <a:srcRect/>
          <a:stretch>
            <a:fillRect/>
          </a:stretch>
        </p:blipFill>
        <p:spPr bwMode="auto">
          <a:xfrm>
            <a:off x="523875" y="590550"/>
            <a:ext cx="8096250" cy="56769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edefined Process 1"/>
          <p:cNvSpPr/>
          <p:nvPr/>
        </p:nvSpPr>
        <p:spPr>
          <a:xfrm>
            <a:off x="990600" y="3505200"/>
            <a:ext cx="7391400" cy="1600200"/>
          </a:xfrm>
          <a:prstGeom prst="flowChartPredefinedProces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anose="02000000000000000000" pitchFamily="2" charset="0"/>
                <a:cs typeface="NikoshBAN" panose="02000000000000000000" pitchFamily="2" charset="0"/>
              </a:rPr>
              <a:t>রোমান সভ্যতা</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loud Callout 2"/>
          <p:cNvSpPr/>
          <p:nvPr/>
        </p:nvSpPr>
        <p:spPr>
          <a:xfrm>
            <a:off x="2514600" y="685800"/>
            <a:ext cx="4724399" cy="2098624"/>
          </a:xfrm>
          <a:prstGeom prst="cloud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পাঠ পরিচিতি</a:t>
            </a:r>
            <a:endPar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xmlns="" val="338820833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38200" y="1676400"/>
            <a:ext cx="1513023" cy="31009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239000" y="1676400"/>
            <a:ext cx="1600200" cy="3100913"/>
          </a:xfrm>
          <a:prstGeom prst="rect">
            <a:avLst/>
          </a:prstGeom>
        </p:spPr>
      </p:pic>
      <p:sp>
        <p:nvSpPr>
          <p:cNvPr id="8" name="TextBox 7"/>
          <p:cNvSpPr txBox="1"/>
          <p:nvPr/>
        </p:nvSpPr>
        <p:spPr>
          <a:xfrm>
            <a:off x="7391400" y="4953000"/>
            <a:ext cx="1504012" cy="429741"/>
          </a:xfrm>
          <a:prstGeom prst="rect">
            <a:avLst/>
          </a:prstGeom>
          <a:noFill/>
        </p:spPr>
        <p:txBody>
          <a:bodyPr wrap="square" rtlCol="0">
            <a:prstTxWarp prst="textPlain">
              <a:avLst/>
            </a:prstTxWarp>
            <a:spAutoFit/>
          </a:bodyPr>
          <a:lstStyle/>
          <a:p>
            <a:pPr algn="ctr"/>
            <a:r>
              <a:rPr lang="bn-IN" b="1" dirty="0" smtClean="0">
                <a:latin typeface="NikoshBAN" panose="02000000000000000000" pitchFamily="2" charset="0"/>
                <a:cs typeface="NikoshBAN" panose="02000000000000000000" pitchFamily="2" charset="0"/>
              </a:rPr>
              <a:t>সম্রাট জুলিয়াস </a:t>
            </a:r>
            <a:r>
              <a:rPr lang="bn-IN" b="1" dirty="0">
                <a:latin typeface="NikoshBAN" panose="02000000000000000000" pitchFamily="2" charset="0"/>
                <a:cs typeface="NikoshBAN" panose="02000000000000000000" pitchFamily="2" charset="0"/>
              </a:rPr>
              <a:t>সিজার</a:t>
            </a:r>
            <a:endParaRPr lang="en-US" b="1" dirty="0"/>
          </a:p>
        </p:txBody>
      </p:sp>
      <p:sp>
        <p:nvSpPr>
          <p:cNvPr id="9" name="TextBox 8"/>
          <p:cNvSpPr txBox="1"/>
          <p:nvPr/>
        </p:nvSpPr>
        <p:spPr>
          <a:xfrm>
            <a:off x="762000" y="5181600"/>
            <a:ext cx="1307306" cy="369332"/>
          </a:xfrm>
          <a:prstGeom prst="rect">
            <a:avLst/>
          </a:prstGeom>
          <a:noFill/>
        </p:spPr>
        <p:txBody>
          <a:bodyPr wrap="square" rtlCol="0">
            <a:prstTxWarp prst="textPlain">
              <a:avLst/>
            </a:prstTxWarp>
            <a:spAutoFit/>
          </a:bodyPr>
          <a:lstStyle/>
          <a:p>
            <a:pPr algn="ctr"/>
            <a:r>
              <a:rPr lang="bn-IN" b="1" dirty="0" smtClean="0">
                <a:latin typeface="NikoshBAN" panose="02000000000000000000" pitchFamily="2" charset="0"/>
                <a:cs typeface="NikoshBAN" panose="02000000000000000000" pitchFamily="2" charset="0"/>
              </a:rPr>
              <a:t>সম্রাট অগাস্টস</a:t>
            </a:r>
            <a:endParaRPr lang="en-US" b="1" dirty="0"/>
          </a:p>
        </p:txBody>
      </p:sp>
      <p:pic>
        <p:nvPicPr>
          <p:cNvPr id="19" name="Picture 18"/>
          <p:cNvPicPr>
            <a:picLocks noChangeAspect="1"/>
          </p:cNvPicPr>
          <p:nvPr/>
        </p:nvPicPr>
        <p:blipFill rotWithShape="1">
          <a:blip r:embed="rId4">
            <a:extLst>
              <a:ext uri="{28A0092B-C50C-407E-A947-70E740481C1C}">
                <a14:useLocalDpi xmlns:a14="http://schemas.microsoft.com/office/drawing/2010/main" xmlns="" val="0"/>
              </a:ext>
            </a:extLst>
          </a:blip>
          <a:srcRect t="7503"/>
          <a:stretch/>
        </p:blipFill>
        <p:spPr>
          <a:xfrm>
            <a:off x="2667000" y="762000"/>
            <a:ext cx="4286530" cy="4734843"/>
          </a:xfrm>
          <a:prstGeom prst="rect">
            <a:avLst/>
          </a:prstGeom>
        </p:spPr>
      </p:pic>
      <p:sp>
        <p:nvSpPr>
          <p:cNvPr id="3" name="TextBox 2"/>
          <p:cNvSpPr txBox="1"/>
          <p:nvPr/>
        </p:nvSpPr>
        <p:spPr>
          <a:xfrm>
            <a:off x="3048000" y="5867400"/>
            <a:ext cx="3451485" cy="369332"/>
          </a:xfrm>
          <a:prstGeom prst="rect">
            <a:avLst/>
          </a:prstGeom>
          <a:noFill/>
        </p:spPr>
        <p:txBody>
          <a:bodyPr wrap="square" rtlCol="0">
            <a:prstTxWarp prst="textPlain">
              <a:avLst/>
            </a:prstTxWarp>
            <a:spAutoFit/>
          </a:bodyPr>
          <a:lstStyle/>
          <a:p>
            <a:pPr algn="ctr"/>
            <a:r>
              <a:rPr lang="bn-IN"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কলোসিয়াম</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838741663"/>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2 1"/>
          <p:cNvSpPr/>
          <p:nvPr/>
        </p:nvSpPr>
        <p:spPr>
          <a:xfrm>
            <a:off x="838200" y="457200"/>
            <a:ext cx="2667000" cy="1295400"/>
          </a:xfrm>
          <a:prstGeom prst="irregularSeal2">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spc="50" dirty="0" smtClean="0">
                <a:ln w="0"/>
                <a:solidFill>
                  <a:srgbClr val="C00000"/>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rPr>
              <a:t>শিখন ফল</a:t>
            </a:r>
            <a:endParaRPr lang="en-US" b="1" spc="50" dirty="0">
              <a:ln w="0"/>
              <a:solidFill>
                <a:srgbClr val="C00000"/>
              </a:solidFill>
              <a:effectLst>
                <a:innerShdw blurRad="63500" dist="50800" dir="13500000">
                  <a:srgbClr val="000000">
                    <a:alpha val="50000"/>
                  </a:srgbClr>
                </a:innerShdw>
              </a:effectLst>
            </a:endParaRPr>
          </a:p>
        </p:txBody>
      </p:sp>
      <p:sp>
        <p:nvSpPr>
          <p:cNvPr id="3" name="Rounded Rectangular Callout 2"/>
          <p:cNvSpPr/>
          <p:nvPr/>
        </p:nvSpPr>
        <p:spPr>
          <a:xfrm>
            <a:off x="3886200" y="1066800"/>
            <a:ext cx="3316574" cy="1334125"/>
          </a:xfrm>
          <a:prstGeom prst="wedgeRoundRect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i="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a:t>
            </a:r>
            <a:r>
              <a:rPr lang="bn-IN" b="1" i="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b="1" i="1" dirty="0" smtClean="0">
                <a:ln w="6600">
                  <a:solidFill>
                    <a:schemeClr val="accent2"/>
                  </a:solidFill>
                  <a:prstDash val="solid"/>
                </a:ln>
                <a:solidFill>
                  <a:srgbClr val="FFFFFF"/>
                </a:solidFill>
                <a:effectLst>
                  <a:outerShdw blurRad="38100" dist="38100" dir="2700000" algn="tl" rotWithShape="0">
                    <a:srgbClr val="000000">
                      <a:alpha val="43137"/>
                    </a:srgbClr>
                  </a:outerShdw>
                </a:effectLst>
                <a:latin typeface="NikoshBAN" panose="02000000000000000000" pitchFamily="2" charset="0"/>
                <a:cs typeface="NikoshBAN" panose="02000000000000000000" pitchFamily="2" charset="0"/>
              </a:rPr>
              <a:t>শেষে</a:t>
            </a:r>
            <a:r>
              <a:rPr lang="bn-IN" b="1" i="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b="1" i="1" dirty="0" smtClean="0">
                <a:ln w="12700">
                  <a:solidFill>
                    <a:schemeClr val="accent5"/>
                  </a:solidFill>
                  <a:prstDash val="solid"/>
                </a:ln>
                <a:pattFill prst="ltDnDiag">
                  <a:fgClr>
                    <a:schemeClr val="accent5">
                      <a:lumMod val="60000"/>
                      <a:lumOff val="40000"/>
                    </a:schemeClr>
                  </a:fgClr>
                  <a:bgClr>
                    <a:schemeClr val="bg1"/>
                  </a:bgClr>
                </a:patt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শিক্ষার্থীরা </a:t>
            </a:r>
            <a:endParaRPr lang="en-US" b="1" i="1" dirty="0">
              <a:ln w="12700">
                <a:solidFill>
                  <a:schemeClr val="accent5"/>
                </a:solidFill>
                <a:prstDash val="solid"/>
              </a:ln>
              <a:pattFill prst="ltDnDiag">
                <a:fgClr>
                  <a:schemeClr val="accent5">
                    <a:lumMod val="60000"/>
                    <a:lumOff val="40000"/>
                  </a:schemeClr>
                </a:fgClr>
                <a:bgClr>
                  <a:schemeClr val="bg1"/>
                </a:bgClr>
              </a:pattFill>
              <a:effectLst>
                <a:outerShdw blurRad="38100" dist="38100" dir="2700000" algn="tl">
                  <a:srgbClr val="000000">
                    <a:alpha val="43137"/>
                  </a:srgbClr>
                </a:outerShdw>
              </a:effectLst>
            </a:endParaRPr>
          </a:p>
        </p:txBody>
      </p:sp>
      <p:sp>
        <p:nvSpPr>
          <p:cNvPr id="4" name="Snip Diagonal Corner Rectangle 3"/>
          <p:cNvSpPr/>
          <p:nvPr/>
        </p:nvSpPr>
        <p:spPr>
          <a:xfrm>
            <a:off x="2057400" y="2895600"/>
            <a:ext cx="5239062" cy="719528"/>
          </a:xfrm>
          <a:prstGeom prst="snip2Diag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solidFill>
                  <a:schemeClr val="tx1"/>
                </a:solidFill>
                <a:latin typeface="NikoshBAN" panose="02000000000000000000" pitchFamily="2" charset="0"/>
                <a:cs typeface="NikoshBAN" panose="02000000000000000000" pitchFamily="2" charset="0"/>
              </a:rPr>
              <a:t>রোমান সাম্রাজ্যের পরিচয় বর্ণনা করতে পারবে</a:t>
            </a:r>
            <a:r>
              <a:rPr lang="bn-IN" b="1" dirty="0" smtClean="0">
                <a:latin typeface="NikoshBAN" panose="02000000000000000000" pitchFamily="2" charset="0"/>
                <a:cs typeface="NikoshBAN" panose="02000000000000000000" pitchFamily="2" charset="0"/>
              </a:rPr>
              <a:t>।</a:t>
            </a:r>
            <a:endParaRPr lang="en-US" b="1" dirty="0"/>
          </a:p>
        </p:txBody>
      </p:sp>
      <p:sp>
        <p:nvSpPr>
          <p:cNvPr id="5" name="Snip Same Side Corner Rectangle 4"/>
          <p:cNvSpPr/>
          <p:nvPr/>
        </p:nvSpPr>
        <p:spPr>
          <a:xfrm>
            <a:off x="1752600" y="4114800"/>
            <a:ext cx="6138472" cy="682051"/>
          </a:xfrm>
          <a:prstGeom prst="snip2Same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solidFill>
                  <a:schemeClr val="tx1"/>
                </a:solidFill>
                <a:latin typeface="NikoshBAN" panose="02000000000000000000" pitchFamily="2" charset="0"/>
                <a:cs typeface="NikoshBAN" panose="02000000000000000000" pitchFamily="2" charset="0"/>
              </a:rPr>
              <a:t>রোমান সভ্যতার অবদানসমূহ ব্যাখ্যা করতে পারবে।  </a:t>
            </a:r>
            <a:endParaRPr lang="en-US" b="1" dirty="0">
              <a:solidFill>
                <a:schemeClr val="tx1"/>
              </a:solidFill>
            </a:endParaRPr>
          </a:p>
        </p:txBody>
      </p:sp>
      <p:sp>
        <p:nvSpPr>
          <p:cNvPr id="6" name="Round Same Side Corner Rectangle 5"/>
          <p:cNvSpPr/>
          <p:nvPr/>
        </p:nvSpPr>
        <p:spPr>
          <a:xfrm>
            <a:off x="2102371" y="5636305"/>
            <a:ext cx="6779302" cy="674555"/>
          </a:xfrm>
          <a:prstGeom prst="round2Same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solidFill>
                  <a:schemeClr val="tx1"/>
                </a:solidFill>
                <a:latin typeface="NikoshBAN" panose="02000000000000000000" pitchFamily="2" charset="0"/>
                <a:cs typeface="NikoshBAN" panose="02000000000000000000" pitchFamily="2" charset="0"/>
              </a:rPr>
              <a:t>বিশ্ব সভ্যতায় রোমান সভ্যতার প্রভাব বিশ্লেষণ করতে পারবে।</a:t>
            </a:r>
            <a:endParaRPr lang="en-US" b="1" dirty="0">
              <a:solidFill>
                <a:schemeClr val="tx1"/>
              </a:solidFill>
            </a:endParaRPr>
          </a:p>
        </p:txBody>
      </p:sp>
    </p:spTree>
    <p:extLst>
      <p:ext uri="{BB962C8B-B14F-4D97-AF65-F5344CB8AC3E}">
        <p14:creationId xmlns:p14="http://schemas.microsoft.com/office/powerpoint/2010/main" xmlns="" val="208613789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971800" y="457200"/>
            <a:ext cx="2667000" cy="88442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ভুমিকা</a:t>
            </a:r>
            <a:endParaRPr lang="en-US" b="1" dirty="0">
              <a:solidFill>
                <a:schemeClr val="tx1"/>
              </a:solidFill>
              <a:effectLst>
                <a:outerShdw blurRad="38100" dist="38100" dir="2700000" algn="tl">
                  <a:srgbClr val="000000">
                    <a:alpha val="43137"/>
                  </a:srgbClr>
                </a:outerShdw>
              </a:effectLst>
            </a:endParaRPr>
          </a:p>
        </p:txBody>
      </p:sp>
      <p:sp>
        <p:nvSpPr>
          <p:cNvPr id="5" name="Rectangle 4"/>
          <p:cNvSpPr/>
          <p:nvPr/>
        </p:nvSpPr>
        <p:spPr>
          <a:xfrm>
            <a:off x="685800" y="1720840"/>
            <a:ext cx="7620000" cy="3785652"/>
          </a:xfrm>
          <a:prstGeom prst="rect">
            <a:avLst/>
          </a:prstGeom>
        </p:spPr>
        <p:txBody>
          <a:bodyPr wrap="square">
            <a:spAutoFit/>
          </a:bodyPr>
          <a:lstStyle/>
          <a:p>
            <a:r>
              <a:rPr lang="bn-IN" sz="2400" dirty="0" smtClean="0">
                <a:solidFill>
                  <a:srgbClr val="FF0000"/>
                </a:solidFill>
                <a:latin typeface="NikoshBAN" panose="02000000000000000000" pitchFamily="2" charset="0"/>
                <a:cs typeface="NikoshBAN" panose="02000000000000000000" pitchFamily="2" charset="0"/>
              </a:rPr>
              <a:t>আধুনিক ইতালির </a:t>
            </a:r>
            <a:r>
              <a:rPr lang="bn-IN" sz="2400" b="1" dirty="0" smtClean="0">
                <a:solidFill>
                  <a:srgbClr val="FF0000"/>
                </a:solidFill>
                <a:latin typeface="NikoshBAN" panose="02000000000000000000" pitchFamily="2" charset="0"/>
                <a:cs typeface="NikoshBAN" panose="02000000000000000000" pitchFamily="2" charset="0"/>
              </a:rPr>
              <a:t>রাজধানী রোমকে কেন্দ্র করে প্রাচীনকালে গড়ে উঠেছিল এক শক্তিশালী এবং জাঁকজমকপূর্ণ সভ্যতা । এটাই ইতিহাসে ‘রোমান সভ্যতা’ নামে পরিচিত। </a:t>
            </a:r>
            <a:r>
              <a:rPr lang="bn-IN" sz="2400" dirty="0" smtClean="0">
                <a:solidFill>
                  <a:srgbClr val="FF0000"/>
                </a:solidFill>
                <a:latin typeface="NikoshBAN" panose="02000000000000000000" pitchFamily="2" charset="0"/>
                <a:cs typeface="NikoshBAN" panose="02000000000000000000" pitchFamily="2" charset="0"/>
              </a:rPr>
              <a:t>রোম নগরী ঠিক কখন তৈরি হয়েছিল, তা নিশ্চিতভাবে বলা যায় না । তবে জানা যায় যে, আজ থেকে প্রায় ৩,০০০ বছর আগে ‘ল্যাটিন’ নামের এক গোত্রের লোকেরা মধ্য ইতালির টাইবার নদীর তীরবর্তী পাহাড়ে বসতি গড়ে তুলেছিল। খ্রিস্টপূর্ব আট শতকের কোনো এক সময়ে ল্যাটিনদের এসব বসতি একত্র হয়ে একটি রাজ্য স্থাপিত হয় । তখন ঐ রাজ্যের রাজা ছিলেন </a:t>
            </a:r>
            <a:r>
              <a:rPr lang="bn-IN" sz="2400" b="1" dirty="0" smtClean="0">
                <a:solidFill>
                  <a:srgbClr val="FF0000"/>
                </a:solidFill>
                <a:latin typeface="NikoshBAN" panose="02000000000000000000" pitchFamily="2" charset="0"/>
                <a:cs typeface="NikoshBAN" panose="02000000000000000000" pitchFamily="2" charset="0"/>
              </a:rPr>
              <a:t>রোমিউলাস</a:t>
            </a:r>
            <a:r>
              <a:rPr lang="bn-IN" sz="2400" dirty="0" smtClean="0">
                <a:solidFill>
                  <a:srgbClr val="FF0000"/>
                </a:solidFill>
                <a:latin typeface="NikoshBAN" panose="02000000000000000000" pitchFamily="2" charset="0"/>
                <a:cs typeface="NikoshBAN" panose="02000000000000000000" pitchFamily="2" charset="0"/>
              </a:rPr>
              <a:t>। তার নামানুসারে রাজ্যের মূল নগরীর নামকরণ করা হয় ‘রোম’। সময়ের সাথে সাথে রোমের বিস্তার ঘটতে থাকে এবং পরবর্তী ৭০০ বছরের মধ্যে এটি এক বিশাল সামাজ্যে পরিণত হয় ।</a:t>
            </a:r>
            <a:endParaRPr lang="en-US" sz="24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317120502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838200"/>
            <a:ext cx="7543800" cy="4524315"/>
          </a:xfrm>
          <a:prstGeom prst="rect">
            <a:avLst/>
          </a:prstGeom>
        </p:spPr>
        <p:txBody>
          <a:bodyPr wrap="square">
            <a:spAutoFit/>
          </a:bodyPr>
          <a:lstStyle/>
          <a:p>
            <a:r>
              <a:rPr lang="bn-IN" sz="3200" b="1" dirty="0" smtClean="0">
                <a:solidFill>
                  <a:srgbClr val="FF0000"/>
                </a:solidFill>
                <a:latin typeface="NikoshBAN" panose="02000000000000000000" pitchFamily="2" charset="0"/>
                <a:cs typeface="NikoshBAN" panose="02000000000000000000" pitchFamily="2" charset="0"/>
              </a:rPr>
              <a:t>ভৌগোলিক অবস্থানঃ- </a:t>
            </a:r>
            <a:endParaRPr lang="en-US" sz="3200" b="1" dirty="0" smtClean="0">
              <a:solidFill>
                <a:srgbClr val="FF0000"/>
              </a:solidFill>
              <a:latin typeface="NikoshBAN" panose="02000000000000000000" pitchFamily="2" charset="0"/>
              <a:cs typeface="NikoshBAN" panose="02000000000000000000" pitchFamily="2" charset="0"/>
            </a:endParaRPr>
          </a:p>
          <a:p>
            <a:endParaRPr lang="en-US" sz="3200" b="1" dirty="0" smtClean="0">
              <a:solidFill>
                <a:srgbClr val="FF0000"/>
              </a:solidFill>
              <a:latin typeface="NikoshBAN" panose="02000000000000000000" pitchFamily="2" charset="0"/>
              <a:cs typeface="NikoshBAN" panose="02000000000000000000" pitchFamily="2" charset="0"/>
            </a:endParaRPr>
          </a:p>
          <a:p>
            <a:r>
              <a:rPr lang="bn-IN" sz="3200" dirty="0" smtClean="0">
                <a:latin typeface="NikoshBAN" panose="02000000000000000000" pitchFamily="2" charset="0"/>
                <a:cs typeface="NikoshBAN" panose="02000000000000000000" pitchFamily="2" charset="0"/>
              </a:rPr>
              <a:t>ইতালির </a:t>
            </a:r>
            <a:r>
              <a:rPr lang="bn-IN" sz="3200" dirty="0" smtClean="0">
                <a:latin typeface="NikoshBAN" panose="02000000000000000000" pitchFamily="2" charset="0"/>
                <a:cs typeface="NikoshBAN" panose="02000000000000000000" pitchFamily="2" charset="0"/>
              </a:rPr>
              <a:t>পশ্চিম সীমান্তের নিকট অবস্থিত রোম শহরকে কেন্দ্র করে রোমান সভ্যতা গড়ে ওঠে। এর পশ্চিমে আপেনাইন পর্বতমালা,উত্তরে আল্পস পর্বতমালা,দক্ষিণে ভূমধ্যসাগর এবং উত্তর-পূর্বে আড্রিয়াটিক সাগর। আড্রিয়াটিক সাগরের অপর পাশে বলকান অঞ্চল তথা মধ্য ইউরোপীয় ভূখন্ড। রোম নগরী সাতটি পাহাড়ের উপর ছড়িয়ে থাকায় এটিকে “সাত পর্বতের নগরী”বলা হয়। (</a:t>
            </a:r>
            <a:r>
              <a:rPr lang="en-US" sz="3200" dirty="0" smtClean="0">
                <a:latin typeface="NikoshBAN" panose="02000000000000000000" pitchFamily="2" charset="0"/>
                <a:cs typeface="NikoshBAN" panose="02000000000000000000" pitchFamily="2" charset="0"/>
              </a:rPr>
              <a:t>The City of Seven Hills) </a:t>
            </a:r>
            <a:endParaRPr lang="en-US" sz="3200" dirty="0"/>
          </a:p>
        </p:txBody>
      </p:sp>
    </p:spTree>
    <p:extLst>
      <p:ext uri="{BB962C8B-B14F-4D97-AF65-F5344CB8AC3E}">
        <p14:creationId xmlns:p14="http://schemas.microsoft.com/office/powerpoint/2010/main" xmlns="" val="1273597013"/>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838200"/>
            <a:ext cx="7924800" cy="4893647"/>
          </a:xfrm>
          <a:prstGeom prst="rect">
            <a:avLst/>
          </a:prstGeom>
        </p:spPr>
        <p:txBody>
          <a:bodyPr wrap="square">
            <a:spAutoFit/>
          </a:bodyPr>
          <a:lstStyle/>
          <a:p>
            <a:r>
              <a:rPr lang="en-US" sz="2400" dirty="0" err="1"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রাজনৈতিক</a:t>
            </a:r>
            <a:r>
              <a:rPr lang="en-US" sz="2400"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dirty="0" err="1"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ইতিহাসঃ</a:t>
            </a:r>
            <a:r>
              <a:rPr lang="en-US" sz="2400"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2400"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endParaRPr lang="en-US" sz="2400"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r>
              <a:rPr lang="bn-IN" sz="2400" dirty="0" smtClean="0">
                <a:solidFill>
                  <a:srgbClr val="0070C0"/>
                </a:solidFill>
                <a:latin typeface="NikoshBAN" panose="02000000000000000000" pitchFamily="2" charset="0"/>
                <a:cs typeface="NikoshBAN" panose="02000000000000000000" pitchFamily="2" charset="0"/>
              </a:rPr>
              <a:t>৮০০খ্রিষ্টপূর্বাব্দের </a:t>
            </a:r>
            <a:r>
              <a:rPr lang="en-US" sz="2400" dirty="0" err="1" smtClean="0">
                <a:solidFill>
                  <a:srgbClr val="0070C0"/>
                </a:solidFill>
                <a:latin typeface="NikoshBAN" panose="02000000000000000000" pitchFamily="2" charset="0"/>
                <a:cs typeface="NikoshBAN" panose="02000000000000000000" pitchFamily="2" charset="0"/>
              </a:rPr>
              <a:t>ইতালীয়</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জাতিগুলো</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রোমের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নেতৃত্বে</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ইন্দো-ইউরোপীয়</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জাতিগোষ্ঠিভুক্ত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ইট্রুসকানদের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পরাজিত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রোমান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সভ্যতার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সুচনা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রাজ্যশাসনে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রোমানরা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নতুন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ব্যবস্থা</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চালু</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রাষ্ট্রশাসনের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ক্ষমতা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দুইজন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অভিজাত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ব্যক্তির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হাতে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দেয়া</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হয়</a:t>
            </a:r>
            <a:r>
              <a:rPr lang="en-US" sz="2400" dirty="0" smtClean="0">
                <a:solidFill>
                  <a:srgbClr val="0070C0"/>
                </a:solidFill>
                <a:latin typeface="NikoshBAN" panose="02000000000000000000" pitchFamily="2" charset="0"/>
                <a:cs typeface="NikoshBAN" panose="02000000000000000000" pitchFamily="2" charset="0"/>
              </a:rPr>
              <a:t>।</a:t>
            </a:r>
            <a:r>
              <a:rPr lang="bn-IN"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তাদেরকে</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কনসাল</a:t>
            </a:r>
            <a:r>
              <a:rPr lang="en-US" sz="2400" dirty="0" smtClean="0">
                <a:solidFill>
                  <a:srgbClr val="0070C0"/>
                </a:solidFill>
                <a:latin typeface="NikoshBAN" panose="02000000000000000000" pitchFamily="2" charset="0"/>
                <a:cs typeface="NikoshBAN" panose="02000000000000000000" pitchFamily="2" charset="0"/>
              </a:rPr>
              <a:t> (Consul) </a:t>
            </a:r>
            <a:r>
              <a:rPr lang="en-US" sz="2400" dirty="0" err="1" smtClean="0">
                <a:solidFill>
                  <a:srgbClr val="0070C0"/>
                </a:solidFill>
                <a:latin typeface="NikoshBAN" panose="02000000000000000000" pitchFamily="2" charset="0"/>
                <a:cs typeface="NikoshBAN" panose="02000000000000000000" pitchFamily="2" charset="0"/>
              </a:rPr>
              <a:t>বলা</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হত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তারা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এক</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বছরের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জন্য</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রোমের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প্রশাসনিক</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বিচারিক,সামরিকসহ</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সকল</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গুরুত্বপূর্ণ</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দায়িত্ব</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পালন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করতেন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কনসালরা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রাষ্ট্রের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সর্বোচ্চ</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ক্ষমতাশালী</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পরিষদ</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সিনেটের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পরামর্শ</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মোতাবেক</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কাজ</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চালাতেন</a:t>
            </a:r>
            <a:r>
              <a:rPr lang="en-US" sz="2400" dirty="0" smtClean="0">
                <a:solidFill>
                  <a:srgbClr val="0070C0"/>
                </a:solidFill>
                <a:latin typeface="NikoshBAN" panose="02000000000000000000" pitchFamily="2" charset="0"/>
                <a:cs typeface="NikoshBAN" panose="02000000000000000000" pitchFamily="2" charset="0"/>
              </a:rPr>
              <a:t>।</a:t>
            </a:r>
            <a:r>
              <a:rPr lang="bn-IN"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এক</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পর্যায়ে</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রোমানরা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প্যাট্রিসিয়ান</a:t>
            </a:r>
            <a:r>
              <a:rPr lang="en-US" sz="2400" dirty="0" smtClean="0">
                <a:solidFill>
                  <a:srgbClr val="0070C0"/>
                </a:solidFill>
                <a:latin typeface="NikoshBAN" panose="02000000000000000000" pitchFamily="2" charset="0"/>
                <a:cs typeface="NikoshBAN" panose="02000000000000000000" pitchFamily="2" charset="0"/>
              </a:rPr>
              <a:t> ও </a:t>
            </a:r>
            <a:r>
              <a:rPr lang="en-US" sz="2400" dirty="0" err="1" smtClean="0">
                <a:solidFill>
                  <a:srgbClr val="0070C0"/>
                </a:solidFill>
                <a:latin typeface="NikoshBAN" panose="02000000000000000000" pitchFamily="2" charset="0"/>
                <a:cs typeface="NikoshBAN" panose="02000000000000000000" pitchFamily="2" charset="0"/>
              </a:rPr>
              <a:t>প্লেবিয়ান</a:t>
            </a:r>
            <a:r>
              <a:rPr lang="en-US" sz="2400" dirty="0" smtClean="0">
                <a:solidFill>
                  <a:srgbClr val="0070C0"/>
                </a:solidFill>
                <a:latin typeface="NikoshBAN" panose="02000000000000000000" pitchFamily="2" charset="0"/>
                <a:cs typeface="NikoshBAN" panose="02000000000000000000" pitchFamily="2" charset="0"/>
              </a:rPr>
              <a:t> এ </a:t>
            </a:r>
            <a:r>
              <a:rPr lang="en-US" sz="2400" dirty="0" err="1" smtClean="0">
                <a:solidFill>
                  <a:srgbClr val="0070C0"/>
                </a:solidFill>
                <a:latin typeface="NikoshBAN" panose="02000000000000000000" pitchFamily="2" charset="0"/>
                <a:cs typeface="NikoshBAN" panose="02000000000000000000" pitchFamily="2" charset="0"/>
              </a:rPr>
              <a:t>দুটো</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শ্রেণিতে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বিভক্ত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হয়ে</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পড়ে</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ক্রমে</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অভিজাত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প্যাট্রিসিয়ান</a:t>
            </a:r>
            <a:r>
              <a:rPr lang="en-US" sz="2400" dirty="0" smtClean="0">
                <a:solidFill>
                  <a:srgbClr val="0070C0"/>
                </a:solidFill>
                <a:latin typeface="NikoshBAN" panose="02000000000000000000" pitchFamily="2" charset="0"/>
                <a:cs typeface="NikoshBAN" panose="02000000000000000000" pitchFamily="2" charset="0"/>
              </a:rPr>
              <a:t> ও </a:t>
            </a:r>
            <a:r>
              <a:rPr lang="en-US" sz="2400" dirty="0" err="1" smtClean="0">
                <a:solidFill>
                  <a:srgbClr val="0070C0"/>
                </a:solidFill>
                <a:latin typeface="NikoshBAN" panose="02000000000000000000" pitchFamily="2" charset="0"/>
                <a:cs typeface="NikoshBAN" panose="02000000000000000000" pitchFamily="2" charset="0"/>
              </a:rPr>
              <a:t>সুবিধাবঞ্চিত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শ্রমিক</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কৃষকদের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নিয়ে</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গঠিত</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প্লেবিয়ানদের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মধ্যে</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দ্বন্দ্ব</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বাধে</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প্লেবিয়ানরা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বিভিন্ন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দাবি</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আদায়ের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জন্য</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আন্দোলন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শুরু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অবশেষে</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তাদের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মধ্য</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থেকে</a:t>
            </a:r>
            <a:r>
              <a:rPr lang="en-US" sz="2400" dirty="0" smtClean="0">
                <a:solidFill>
                  <a:srgbClr val="0070C0"/>
                </a:solidFill>
                <a:latin typeface="NikoshBAN" panose="02000000000000000000" pitchFamily="2" charset="0"/>
                <a:cs typeface="NikoshBAN" panose="02000000000000000000" pitchFamily="2" charset="0"/>
              </a:rPr>
              <a:t> ১০ </a:t>
            </a:r>
            <a:r>
              <a:rPr lang="en-US" sz="2400" dirty="0" err="1" smtClean="0">
                <a:solidFill>
                  <a:srgbClr val="0070C0"/>
                </a:solidFill>
                <a:latin typeface="NikoshBAN" panose="02000000000000000000" pitchFamily="2" charset="0"/>
                <a:cs typeface="NikoshBAN" panose="02000000000000000000" pitchFamily="2" charset="0"/>
              </a:rPr>
              <a:t>জন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ট্রিবিউন</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বা</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ম্যাজিস্ট্রেট</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সিনেটের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সদস্যপদ</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লাভ</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করে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এভাবে</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রোমে</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গণতন্ত্রের</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বিকাশ</a:t>
            </a:r>
            <a:r>
              <a:rPr lang="en-US" sz="2400" dirty="0" smtClean="0">
                <a:solidFill>
                  <a:srgbClr val="0070C0"/>
                </a:solidFill>
                <a:latin typeface="NikoshBAN" panose="02000000000000000000" pitchFamily="2" charset="0"/>
                <a:cs typeface="NikoshBAN" panose="02000000000000000000" pitchFamily="2" charset="0"/>
              </a:rPr>
              <a:t> </a:t>
            </a:r>
            <a:r>
              <a:rPr lang="en-US" sz="2400" dirty="0" err="1" smtClean="0">
                <a:solidFill>
                  <a:srgbClr val="0070C0"/>
                </a:solidFill>
                <a:latin typeface="NikoshBAN" panose="02000000000000000000" pitchFamily="2" charset="0"/>
                <a:cs typeface="NikoshBAN" panose="02000000000000000000" pitchFamily="2" charset="0"/>
              </a:rPr>
              <a:t>ঘটে</a:t>
            </a:r>
            <a:r>
              <a:rPr lang="en-US" sz="2400" dirty="0" smtClean="0">
                <a:solidFill>
                  <a:srgbClr val="0070C0"/>
                </a:solidFill>
                <a:latin typeface="NikoshBAN" panose="02000000000000000000" pitchFamily="2" charset="0"/>
                <a:cs typeface="NikoshBAN" panose="02000000000000000000" pitchFamily="2" charset="0"/>
              </a:rPr>
              <a:t>। </a:t>
            </a:r>
            <a:endParaRPr lang="en-US" sz="2400" dirty="0">
              <a:solidFill>
                <a:srgbClr val="0070C0"/>
              </a:solidFill>
            </a:endParaRPr>
          </a:p>
        </p:txBody>
      </p:sp>
    </p:spTree>
    <p:extLst>
      <p:ext uri="{BB962C8B-B14F-4D97-AF65-F5344CB8AC3E}">
        <p14:creationId xmlns:p14="http://schemas.microsoft.com/office/powerpoint/2010/main" xmlns="" val="187530492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58000" y="304800"/>
            <a:ext cx="1529993" cy="1753849"/>
          </a:xfrm>
          <a:prstGeom prst="rect">
            <a:avLst/>
          </a:prstGeom>
        </p:spPr>
      </p:pic>
      <p:sp>
        <p:nvSpPr>
          <p:cNvPr id="4" name="TextBox 3"/>
          <p:cNvSpPr txBox="1"/>
          <p:nvPr/>
        </p:nvSpPr>
        <p:spPr>
          <a:xfrm>
            <a:off x="7010400" y="2133600"/>
            <a:ext cx="1364456" cy="354981"/>
          </a:xfrm>
          <a:prstGeom prst="rect">
            <a:avLst/>
          </a:prstGeom>
          <a:noFill/>
        </p:spPr>
        <p:txBody>
          <a:bodyPr wrap="square" rtlCol="0">
            <a:prstTxWarp prst="textPlain">
              <a:avLst/>
            </a:prstTxWarp>
            <a:spAutoFit/>
          </a:bodyPr>
          <a:lstStyle/>
          <a:p>
            <a:r>
              <a:rPr lang="en-US" b="1" dirty="0" err="1" smtClean="0">
                <a:latin typeface="NikoshBAN" panose="02000000000000000000" pitchFamily="2" charset="0"/>
                <a:cs typeface="NikoshBAN" panose="02000000000000000000" pitchFamily="2" charset="0"/>
              </a:rPr>
              <a:t>জাসটিনিয়ান</a:t>
            </a:r>
            <a:endParaRPr lang="en-US" b="1" dirty="0"/>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72000" y="228600"/>
            <a:ext cx="1514475" cy="1783829"/>
          </a:xfrm>
          <a:prstGeom prst="rect">
            <a:avLst/>
          </a:prstGeom>
        </p:spPr>
      </p:pic>
      <p:sp>
        <p:nvSpPr>
          <p:cNvPr id="6" name="TextBox 5"/>
          <p:cNvSpPr txBox="1"/>
          <p:nvPr/>
        </p:nvSpPr>
        <p:spPr>
          <a:xfrm>
            <a:off x="4648200" y="2133600"/>
            <a:ext cx="1306106" cy="369332"/>
          </a:xfrm>
          <a:prstGeom prst="rect">
            <a:avLst/>
          </a:prstGeom>
          <a:noFill/>
        </p:spPr>
        <p:txBody>
          <a:bodyPr wrap="square" rtlCol="0">
            <a:prstTxWarp prst="textPlain">
              <a:avLst/>
            </a:prstTxWarp>
            <a:spAutoFit/>
          </a:bodyPr>
          <a:lstStyle/>
          <a:p>
            <a:r>
              <a:rPr lang="en-US" b="1" dirty="0" err="1" smtClean="0">
                <a:latin typeface="NikoshBAN" panose="02000000000000000000" pitchFamily="2" charset="0"/>
                <a:cs typeface="NikoshBAN" panose="02000000000000000000" pitchFamily="2" charset="0"/>
              </a:rPr>
              <a:t>থিওডোরাস</a:t>
            </a:r>
            <a:endParaRPr lang="en-US" b="1" dirty="0"/>
          </a:p>
        </p:txBody>
      </p:sp>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057400" y="228600"/>
            <a:ext cx="1442803" cy="1753849"/>
          </a:xfrm>
          <a:prstGeom prst="rect">
            <a:avLst/>
          </a:prstGeom>
        </p:spPr>
      </p:pic>
      <p:sp>
        <p:nvSpPr>
          <p:cNvPr id="8" name="TextBox 7"/>
          <p:cNvSpPr txBox="1"/>
          <p:nvPr/>
        </p:nvSpPr>
        <p:spPr>
          <a:xfrm>
            <a:off x="2057400" y="2057400"/>
            <a:ext cx="1236689" cy="369332"/>
          </a:xfrm>
          <a:prstGeom prst="rect">
            <a:avLst/>
          </a:prstGeom>
          <a:noFill/>
        </p:spPr>
        <p:txBody>
          <a:bodyPr wrap="square" rtlCol="0">
            <a:prstTxWarp prst="textPlain">
              <a:avLst/>
            </a:prstTxWarp>
            <a:spAutoFit/>
          </a:bodyPr>
          <a:lstStyle/>
          <a:p>
            <a:r>
              <a:rPr lang="en-US" b="1" dirty="0" err="1">
                <a:latin typeface="NikoshBAN" panose="02000000000000000000" pitchFamily="2" charset="0"/>
                <a:cs typeface="NikoshBAN" panose="02000000000000000000" pitchFamily="2" charset="0"/>
              </a:rPr>
              <a:t>কনস্টান্টাইন</a:t>
            </a:r>
            <a:endParaRPr lang="en-US" b="1" dirty="0"/>
          </a:p>
        </p:txBody>
      </p:sp>
      <p:sp>
        <p:nvSpPr>
          <p:cNvPr id="9" name="Rectangle 8"/>
          <p:cNvSpPr/>
          <p:nvPr/>
        </p:nvSpPr>
        <p:spPr>
          <a:xfrm>
            <a:off x="533400" y="2438400"/>
            <a:ext cx="8153400" cy="3785652"/>
          </a:xfrm>
          <a:prstGeom prst="rect">
            <a:avLst/>
          </a:prstGeom>
        </p:spPr>
        <p:txBody>
          <a:bodyPr wrap="square">
            <a:spAutoFit/>
          </a:bodyPr>
          <a:lstStyle/>
          <a:p>
            <a:r>
              <a:rPr lang="en-US" sz="2400" b="1" dirty="0" err="1"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রোমান</a:t>
            </a:r>
            <a:r>
              <a:rPr lang="en-US" sz="24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b="1" dirty="0" err="1"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সাম্রাজ্য</a:t>
            </a:r>
            <a:r>
              <a:rPr lang="en-US" sz="24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b="1" dirty="0" err="1"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বিভক্তঃ</a:t>
            </a:r>
            <a:r>
              <a:rPr lang="en-US" sz="24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24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endParaRPr lang="en-US" sz="24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r>
              <a:rPr lang="en-US" sz="2400" dirty="0" err="1" smtClean="0">
                <a:solidFill>
                  <a:srgbClr val="FF0000"/>
                </a:solidFill>
                <a:latin typeface="NikoshBAN" panose="02000000000000000000" pitchFamily="2" charset="0"/>
                <a:cs typeface="NikoshBAN" panose="02000000000000000000" pitchFamily="2" charset="0"/>
              </a:rPr>
              <a:t>পরবর্তীকালে</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সম্রাট</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কনস্টান্টাইন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এবং</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তারপরেও</a:t>
            </a:r>
            <a:r>
              <a:rPr lang="en-US" sz="2400" dirty="0" smtClean="0">
                <a:solidFill>
                  <a:srgbClr val="FF0000"/>
                </a:solidFill>
                <a:latin typeface="NikoshBAN" panose="02000000000000000000" pitchFamily="2" charset="0"/>
                <a:cs typeface="NikoshBAN" panose="02000000000000000000" pitchFamily="2" charset="0"/>
              </a:rPr>
              <a:t> ৩৯৫ </a:t>
            </a:r>
            <a:r>
              <a:rPr lang="en-US" sz="2400" dirty="0" err="1" smtClean="0">
                <a:solidFill>
                  <a:srgbClr val="FF0000"/>
                </a:solidFill>
                <a:latin typeface="NikoshBAN" panose="02000000000000000000" pitchFamily="2" charset="0"/>
                <a:cs typeface="NikoshBAN" panose="02000000000000000000" pitchFamily="2" charset="0"/>
              </a:rPr>
              <a:t>খ্রিষ্টাব্দ</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পর্যন্ত</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রোমান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সম্রাজ্যের</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অখণ্ডতা</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অক্ষুণ্ন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থাকে</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সম্রাট</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থিওডোসিয়াস</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এবং</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তার</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a:t>
            </a:r>
            <a:r>
              <a:rPr lang="bn-IN" sz="2400" dirty="0" smtClean="0">
                <a:solidFill>
                  <a:srgbClr val="FF0000"/>
                </a:solidFill>
                <a:latin typeface="NikoshBAN" panose="02000000000000000000" pitchFamily="2" charset="0"/>
                <a:cs typeface="NikoshBAN" panose="02000000000000000000" pitchFamily="2" charset="0"/>
              </a:rPr>
              <a:t>ত্রের</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শাসনমালে</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সম্রাজ্যের</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অখন্ডতা</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বিনষ্ট</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হয়</a:t>
            </a:r>
            <a:r>
              <a:rPr lang="en-US" sz="2400" dirty="0" smtClean="0">
                <a:solidFill>
                  <a:srgbClr val="FF0000"/>
                </a:solidFill>
                <a:latin typeface="NikoshBAN" panose="02000000000000000000" pitchFamily="2" charset="0"/>
                <a:cs typeface="NikoshBAN" panose="02000000000000000000" pitchFamily="2" charset="0"/>
              </a:rPr>
              <a:t>। এ </a:t>
            </a:r>
            <a:r>
              <a:rPr lang="en-US" sz="2400" dirty="0" err="1" smtClean="0">
                <a:solidFill>
                  <a:srgbClr val="FF0000"/>
                </a:solidFill>
                <a:latin typeface="NikoshBAN" panose="02000000000000000000" pitchFamily="2" charset="0"/>
                <a:cs typeface="NikoshBAN" panose="02000000000000000000" pitchFamily="2" charset="0"/>
              </a:rPr>
              <a:t>সময়</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থেকে</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রোমান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সম্রাজ্য</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দু’ভাগে</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বিভক্ত</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হয়ে</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পড়ে</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যথাঃ</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পুর্ব</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রোমান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সম্রাজ্য</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এবং</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পশ্চিম</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রোমান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সম্রাজ্য</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পুর্ব</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রোমান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সম্রাজ্য</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বাইজাইন্টাইন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সম্রাজ্য</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নামে</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পরিচিত</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হয়</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প্রথম</a:t>
            </a:r>
            <a:r>
              <a:rPr lang="en-US" sz="2400" dirty="0" smtClean="0">
                <a:solidFill>
                  <a:srgbClr val="FF0000"/>
                </a:solidFill>
                <a:latin typeface="NikoshBAN" panose="02000000000000000000" pitchFamily="2" charset="0"/>
                <a:cs typeface="NikoshBAN" panose="02000000000000000000" pitchFamily="2" charset="0"/>
              </a:rPr>
              <a:t> ও </a:t>
            </a:r>
            <a:r>
              <a:rPr lang="en-US" sz="2400" dirty="0" err="1" smtClean="0">
                <a:solidFill>
                  <a:srgbClr val="FF0000"/>
                </a:solidFill>
                <a:latin typeface="NikoshBAN" panose="02000000000000000000" pitchFamily="2" charset="0"/>
                <a:cs typeface="NikoshBAN" panose="02000000000000000000" pitchFamily="2" charset="0"/>
              </a:rPr>
              <a:t>দ্বিতীয়</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থিওডোরাসের</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পর</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প্রথম</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জাসটিনিয়াম</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রোমান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সিংহাসনে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অধিষ্টিত</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হন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রোমান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আইনে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সংকলন</a:t>
            </a:r>
            <a:r>
              <a:rPr lang="en-US" sz="2400" dirty="0" smtClean="0">
                <a:solidFill>
                  <a:srgbClr val="FF0000"/>
                </a:solidFill>
                <a:latin typeface="NikoshBAN" panose="02000000000000000000" pitchFamily="2" charset="0"/>
                <a:cs typeface="NikoshBAN" panose="02000000000000000000" pitchFamily="2" charset="0"/>
              </a:rPr>
              <a:t> ও </a:t>
            </a:r>
            <a:r>
              <a:rPr lang="en-US" sz="2400" dirty="0" err="1" smtClean="0">
                <a:solidFill>
                  <a:srgbClr val="FF0000"/>
                </a:solidFill>
                <a:latin typeface="NikoshBAN" panose="02000000000000000000" pitchFamily="2" charset="0"/>
                <a:cs typeface="NikoshBAN" panose="02000000000000000000" pitchFamily="2" charset="0"/>
              </a:rPr>
              <a:t>প্রকাশনা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ছিল</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সম্রাট</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জাসটিনিয়ানের</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সর্বশ্রেষ্ঠ</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কীর্তি</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ঐতিহাসিক</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মায়ার্সের</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মতে</a:t>
            </a:r>
            <a:r>
              <a:rPr lang="en-US" sz="2400" dirty="0" smtClean="0">
                <a:solidFill>
                  <a:srgbClr val="FF0000"/>
                </a:solidFill>
                <a:latin typeface="NikoshBAN" panose="02000000000000000000" pitchFamily="2" charset="0"/>
                <a:cs typeface="NikoshBAN" panose="02000000000000000000" pitchFamily="2" charset="0"/>
              </a:rPr>
              <a:t>, “এ </a:t>
            </a:r>
            <a:r>
              <a:rPr lang="en-US" sz="2400" dirty="0" err="1" smtClean="0">
                <a:solidFill>
                  <a:srgbClr val="FF0000"/>
                </a:solidFill>
                <a:latin typeface="NikoshBAN" panose="02000000000000000000" pitchFamily="2" charset="0"/>
                <a:cs typeface="NikoshBAN" panose="02000000000000000000" pitchFamily="2" charset="0"/>
              </a:rPr>
              <a:t>আইন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বিশ্বের</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নিকট</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রোমান</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প্রদত্ত</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শ্রেষ্ঠ</a:t>
            </a:r>
            <a:r>
              <a:rPr lang="en-US" sz="2400" dirty="0" smtClean="0">
                <a:solidFill>
                  <a:srgbClr val="FF0000"/>
                </a:solidFill>
                <a:latin typeface="NikoshBAN" panose="02000000000000000000" pitchFamily="2" charset="0"/>
                <a:cs typeface="NikoshBAN" panose="02000000000000000000" pitchFamily="2" charset="0"/>
              </a:rPr>
              <a:t> </a:t>
            </a:r>
            <a:r>
              <a:rPr lang="en-US" sz="2400" dirty="0" err="1" smtClean="0">
                <a:solidFill>
                  <a:srgbClr val="FF0000"/>
                </a:solidFill>
                <a:latin typeface="NikoshBAN" panose="02000000000000000000" pitchFamily="2" charset="0"/>
                <a:cs typeface="NikoshBAN" panose="02000000000000000000" pitchFamily="2" charset="0"/>
              </a:rPr>
              <a:t>সম্পদ</a:t>
            </a:r>
            <a:r>
              <a:rPr lang="en-US" sz="2400" dirty="0" smtClean="0">
                <a:solidFill>
                  <a:srgbClr val="FF0000"/>
                </a:solidFill>
                <a:latin typeface="NikoshBAN" panose="02000000000000000000" pitchFamily="2" charset="0"/>
                <a:cs typeface="NikoshBAN" panose="02000000000000000000" pitchFamily="2" charset="0"/>
              </a:rPr>
              <a:t>।”</a:t>
            </a:r>
            <a:endParaRPr lang="en-US" sz="24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2216501692"/>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1450</Words>
  <Application>Microsoft Office PowerPoint</Application>
  <PresentationFormat>On-screen Show (4:3)</PresentationFormat>
  <Paragraphs>80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EmU</dc:creator>
  <cp:lastModifiedBy>Windows User</cp:lastModifiedBy>
  <cp:revision>11</cp:revision>
  <dcterms:created xsi:type="dcterms:W3CDTF">2006-08-16T00:00:00Z</dcterms:created>
  <dcterms:modified xsi:type="dcterms:W3CDTF">2020-10-13T11:26:38Z</dcterms:modified>
</cp:coreProperties>
</file>