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8" r:id="rId5"/>
    <p:sldId id="259" r:id="rId6"/>
    <p:sldId id="265" r:id="rId7"/>
    <p:sldId id="263" r:id="rId8"/>
    <p:sldId id="267" r:id="rId9"/>
    <p:sldId id="26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590" autoAdjust="0"/>
  </p:normalViewPr>
  <p:slideViewPr>
    <p:cSldViewPr>
      <p:cViewPr>
        <p:scale>
          <a:sx n="78" d="100"/>
          <a:sy n="78" d="100"/>
        </p:scale>
        <p:origin x="1116" y="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78D5E-C3CE-40B1-A13C-128C8A1C2B9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7B4B75-1AEE-466F-BA1C-582038D27AB5}">
      <dgm:prSet custT="1"/>
      <dgm:spPr/>
      <dgm:t>
        <a:bodyPr/>
        <a:lstStyle/>
        <a:p>
          <a:pPr rtl="0"/>
          <a:r>
            <a:rPr lang="bn-BD" sz="3200" dirty="0" smtClean="0">
              <a:latin typeface="NikoshBAN" pitchFamily="2" charset="0"/>
              <a:cs typeface="NikoshBAN" pitchFamily="2" charset="0"/>
            </a:rPr>
            <a:t>৮৮,৭৮,৭৬,৮২,৯২,৭২,৬৮,৫৫,৪৭,৩২,৫৬,৬৪,৬১,৭২,৭৮,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380EBA5-3B1F-4F28-B237-7D3C68336AD2}" type="parTrans" cxnId="{2EDC254F-7186-4DDA-AE7A-31978430EBF9}">
      <dgm:prSet/>
      <dgm:spPr/>
      <dgm:t>
        <a:bodyPr/>
        <a:lstStyle/>
        <a:p>
          <a:endParaRPr lang="en-US"/>
        </a:p>
      </dgm:t>
    </dgm:pt>
    <dgm:pt modelId="{BE22827D-9DDB-4039-BF57-C50BDA049DF8}" type="sibTrans" cxnId="{2EDC254F-7186-4DDA-AE7A-31978430EBF9}">
      <dgm:prSet/>
      <dgm:spPr/>
      <dgm:t>
        <a:bodyPr/>
        <a:lstStyle/>
        <a:p>
          <a:endParaRPr lang="en-US"/>
        </a:p>
      </dgm:t>
    </dgm:pt>
    <dgm:pt modelId="{A6AD9944-CF20-412C-B4F7-10ECD64E8C2E}">
      <dgm:prSet custT="1"/>
      <dgm:spPr/>
      <dgm:t>
        <a:bodyPr/>
        <a:lstStyle/>
        <a:p>
          <a:pPr rtl="0"/>
          <a:r>
            <a:rPr lang="bn-BD" sz="3200" dirty="0" smtClean="0">
              <a:latin typeface="NikoshBAN" pitchFamily="2" charset="0"/>
              <a:cs typeface="NikoshBAN" pitchFamily="2" charset="0"/>
            </a:rPr>
            <a:t>৯২,৩৪,৪২,৩৮,৬৬,৭৩,৬৮,৬৭,৯০,৪৪,৪৬,৫১,৬৫,৩৪,৬৭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4B52A133-7FF8-4996-8F26-CDF933E8E52C}" type="parTrans" cxnId="{7A198362-914D-4D55-85C4-FEBE2B3B97CC}">
      <dgm:prSet/>
      <dgm:spPr/>
      <dgm:t>
        <a:bodyPr/>
        <a:lstStyle/>
        <a:p>
          <a:endParaRPr lang="en-US"/>
        </a:p>
      </dgm:t>
    </dgm:pt>
    <dgm:pt modelId="{A8A1F8B7-0DEF-4409-86F8-1AC3218544BA}" type="sibTrans" cxnId="{7A198362-914D-4D55-85C4-FEBE2B3B97CC}">
      <dgm:prSet/>
      <dgm:spPr/>
      <dgm:t>
        <a:bodyPr/>
        <a:lstStyle/>
        <a:p>
          <a:endParaRPr lang="en-US"/>
        </a:p>
      </dgm:t>
    </dgm:pt>
    <dgm:pt modelId="{3E7D74AE-307C-425B-968C-DD0A69858F67}" type="pres">
      <dgm:prSet presAssocID="{47878D5E-C3CE-40B1-A13C-128C8A1C2B9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4BF5A3-CB36-4790-B52C-8F213C236FAF}" type="pres">
      <dgm:prSet presAssocID="{DD7B4B75-1AEE-466F-BA1C-582038D27AB5}" presName="circle1" presStyleLbl="node1" presStyleIdx="0" presStyleCnt="2"/>
      <dgm:spPr/>
    </dgm:pt>
    <dgm:pt modelId="{684D4972-74C1-4370-8373-71DD74DF7E7D}" type="pres">
      <dgm:prSet presAssocID="{DD7B4B75-1AEE-466F-BA1C-582038D27AB5}" presName="space" presStyleCnt="0"/>
      <dgm:spPr/>
    </dgm:pt>
    <dgm:pt modelId="{F838FFF7-E4F2-4844-8092-6528A05A1F3D}" type="pres">
      <dgm:prSet presAssocID="{DD7B4B75-1AEE-466F-BA1C-582038D27AB5}" presName="rect1" presStyleLbl="alignAcc1" presStyleIdx="0" presStyleCnt="2"/>
      <dgm:spPr/>
      <dgm:t>
        <a:bodyPr/>
        <a:lstStyle/>
        <a:p>
          <a:endParaRPr lang="en-US"/>
        </a:p>
      </dgm:t>
    </dgm:pt>
    <dgm:pt modelId="{448C13AE-ADDA-42EA-9084-7011FC918E53}" type="pres">
      <dgm:prSet presAssocID="{A6AD9944-CF20-412C-B4F7-10ECD64E8C2E}" presName="vertSpace2" presStyleLbl="node1" presStyleIdx="0" presStyleCnt="2"/>
      <dgm:spPr/>
    </dgm:pt>
    <dgm:pt modelId="{76B69B52-0C48-488E-B934-8E85068BD81E}" type="pres">
      <dgm:prSet presAssocID="{A6AD9944-CF20-412C-B4F7-10ECD64E8C2E}" presName="circle2" presStyleLbl="node1" presStyleIdx="1" presStyleCnt="2"/>
      <dgm:spPr/>
    </dgm:pt>
    <dgm:pt modelId="{A32FA005-F055-4B2B-9ECB-8D10081D6083}" type="pres">
      <dgm:prSet presAssocID="{A6AD9944-CF20-412C-B4F7-10ECD64E8C2E}" presName="rect2" presStyleLbl="alignAcc1" presStyleIdx="1" presStyleCnt="2"/>
      <dgm:spPr/>
      <dgm:t>
        <a:bodyPr/>
        <a:lstStyle/>
        <a:p>
          <a:endParaRPr lang="en-US"/>
        </a:p>
      </dgm:t>
    </dgm:pt>
    <dgm:pt modelId="{EAFDE7B9-E08D-4C0F-BD40-964A9AF87AA9}" type="pres">
      <dgm:prSet presAssocID="{DD7B4B75-1AEE-466F-BA1C-582038D27AB5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F62E5-1527-4AB0-A835-B485D8BDCD7D}" type="pres">
      <dgm:prSet presAssocID="{A6AD9944-CF20-412C-B4F7-10ECD64E8C2E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6ABAF9-353D-44C6-A3DA-716692911F51}" type="presOf" srcId="{DD7B4B75-1AEE-466F-BA1C-582038D27AB5}" destId="{EAFDE7B9-E08D-4C0F-BD40-964A9AF87AA9}" srcOrd="1" destOrd="0" presId="urn:microsoft.com/office/officeart/2005/8/layout/target3"/>
    <dgm:cxn modelId="{7A198362-914D-4D55-85C4-FEBE2B3B97CC}" srcId="{47878D5E-C3CE-40B1-A13C-128C8A1C2B94}" destId="{A6AD9944-CF20-412C-B4F7-10ECD64E8C2E}" srcOrd="1" destOrd="0" parTransId="{4B52A133-7FF8-4996-8F26-CDF933E8E52C}" sibTransId="{A8A1F8B7-0DEF-4409-86F8-1AC3218544BA}"/>
    <dgm:cxn modelId="{2EDC254F-7186-4DDA-AE7A-31978430EBF9}" srcId="{47878D5E-C3CE-40B1-A13C-128C8A1C2B94}" destId="{DD7B4B75-1AEE-466F-BA1C-582038D27AB5}" srcOrd="0" destOrd="0" parTransId="{C380EBA5-3B1F-4F28-B237-7D3C68336AD2}" sibTransId="{BE22827D-9DDB-4039-BF57-C50BDA049DF8}"/>
    <dgm:cxn modelId="{DB3BA160-BE2F-440D-9F30-04546D803F6F}" type="presOf" srcId="{A6AD9944-CF20-412C-B4F7-10ECD64E8C2E}" destId="{A32FA005-F055-4B2B-9ECB-8D10081D6083}" srcOrd="0" destOrd="0" presId="urn:microsoft.com/office/officeart/2005/8/layout/target3"/>
    <dgm:cxn modelId="{007D0D29-824A-49BF-88E9-A94053608C79}" type="presOf" srcId="{47878D5E-C3CE-40B1-A13C-128C8A1C2B94}" destId="{3E7D74AE-307C-425B-968C-DD0A69858F67}" srcOrd="0" destOrd="0" presId="urn:microsoft.com/office/officeart/2005/8/layout/target3"/>
    <dgm:cxn modelId="{37C1F50C-2163-4C00-B4AD-808D1C0D6B71}" type="presOf" srcId="{A6AD9944-CF20-412C-B4F7-10ECD64E8C2E}" destId="{0CDF62E5-1527-4AB0-A835-B485D8BDCD7D}" srcOrd="1" destOrd="0" presId="urn:microsoft.com/office/officeart/2005/8/layout/target3"/>
    <dgm:cxn modelId="{42974DE6-1163-499D-926C-34F5FC69C75A}" type="presOf" srcId="{DD7B4B75-1AEE-466F-BA1C-582038D27AB5}" destId="{F838FFF7-E4F2-4844-8092-6528A05A1F3D}" srcOrd="0" destOrd="0" presId="urn:microsoft.com/office/officeart/2005/8/layout/target3"/>
    <dgm:cxn modelId="{10E5D540-FA4E-474E-B188-93DBDC3FE0C3}" type="presParOf" srcId="{3E7D74AE-307C-425B-968C-DD0A69858F67}" destId="{F24BF5A3-CB36-4790-B52C-8F213C236FAF}" srcOrd="0" destOrd="0" presId="urn:microsoft.com/office/officeart/2005/8/layout/target3"/>
    <dgm:cxn modelId="{71D87508-7029-47E4-AF28-4CF59074F660}" type="presParOf" srcId="{3E7D74AE-307C-425B-968C-DD0A69858F67}" destId="{684D4972-74C1-4370-8373-71DD74DF7E7D}" srcOrd="1" destOrd="0" presId="urn:microsoft.com/office/officeart/2005/8/layout/target3"/>
    <dgm:cxn modelId="{1AE0A846-B15F-41C1-8B68-6389CEAA7887}" type="presParOf" srcId="{3E7D74AE-307C-425B-968C-DD0A69858F67}" destId="{F838FFF7-E4F2-4844-8092-6528A05A1F3D}" srcOrd="2" destOrd="0" presId="urn:microsoft.com/office/officeart/2005/8/layout/target3"/>
    <dgm:cxn modelId="{DB521F1A-DC88-4175-989D-01BB74849394}" type="presParOf" srcId="{3E7D74AE-307C-425B-968C-DD0A69858F67}" destId="{448C13AE-ADDA-42EA-9084-7011FC918E53}" srcOrd="3" destOrd="0" presId="urn:microsoft.com/office/officeart/2005/8/layout/target3"/>
    <dgm:cxn modelId="{6D602713-2AB3-462F-BD90-258AA521147E}" type="presParOf" srcId="{3E7D74AE-307C-425B-968C-DD0A69858F67}" destId="{76B69B52-0C48-488E-B934-8E85068BD81E}" srcOrd="4" destOrd="0" presId="urn:microsoft.com/office/officeart/2005/8/layout/target3"/>
    <dgm:cxn modelId="{8204CEAF-0926-43ED-A247-829DFA56815B}" type="presParOf" srcId="{3E7D74AE-307C-425B-968C-DD0A69858F67}" destId="{A32FA005-F055-4B2B-9ECB-8D10081D6083}" srcOrd="5" destOrd="0" presId="urn:microsoft.com/office/officeart/2005/8/layout/target3"/>
    <dgm:cxn modelId="{93EDFA01-9C58-41EA-AABC-40DF24DD7C58}" type="presParOf" srcId="{3E7D74AE-307C-425B-968C-DD0A69858F67}" destId="{EAFDE7B9-E08D-4C0F-BD40-964A9AF87AA9}" srcOrd="6" destOrd="0" presId="urn:microsoft.com/office/officeart/2005/8/layout/target3"/>
    <dgm:cxn modelId="{A89111CD-604F-4063-886C-95B6BB8E443F}" type="presParOf" srcId="{3E7D74AE-307C-425B-968C-DD0A69858F67}" destId="{0CDF62E5-1527-4AB0-A835-B485D8BDCD7D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AEF4D5-F335-4C03-9101-24EFF4B4EED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90594E-E691-4D55-A1EF-2CE96E564096}">
      <dgm:prSet custT="1"/>
      <dgm:spPr/>
      <dgm:t>
        <a:bodyPr/>
        <a:lstStyle/>
        <a:p>
          <a:pPr rtl="0"/>
          <a:r>
            <a:rPr lang="bn-BD" sz="3200" dirty="0" smtClean="0">
              <a:latin typeface="NikoshBAN" pitchFamily="2" charset="0"/>
              <a:cs typeface="NikoshBAN" pitchFamily="2" charset="0"/>
            </a:rPr>
            <a:t>ক) শ্রেণি ব্যবধান ১০ ধরে শ্রণিসংখ্যা নির্ণয় কর।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304E14A-706D-47E3-B764-424674A73061}" type="parTrans" cxnId="{DB4D92E5-32AA-4947-B64E-90EFFF210ADE}">
      <dgm:prSet/>
      <dgm:spPr/>
      <dgm:t>
        <a:bodyPr/>
        <a:lstStyle/>
        <a:p>
          <a:endParaRPr lang="en-US"/>
        </a:p>
      </dgm:t>
    </dgm:pt>
    <dgm:pt modelId="{26802FA1-B809-4E63-A762-5E68A38422B0}" type="sibTrans" cxnId="{DB4D92E5-32AA-4947-B64E-90EFFF210ADE}">
      <dgm:prSet/>
      <dgm:spPr/>
      <dgm:t>
        <a:bodyPr/>
        <a:lstStyle/>
        <a:p>
          <a:endParaRPr lang="en-US"/>
        </a:p>
      </dgm:t>
    </dgm:pt>
    <dgm:pt modelId="{051D394D-4876-4C89-8F05-E28420DA8052}" type="pres">
      <dgm:prSet presAssocID="{17AEF4D5-F335-4C03-9101-24EFF4B4EE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AE6410-EAE9-4356-B165-9C70916C64C5}" type="pres">
      <dgm:prSet presAssocID="{F290594E-E691-4D55-A1EF-2CE96E564096}" presName="circle1" presStyleLbl="node1" presStyleIdx="0" presStyleCnt="1" custLinFactNeighborX="-29211"/>
      <dgm:spPr/>
    </dgm:pt>
    <dgm:pt modelId="{90CA5120-4C6A-4189-95E4-5B1E68AA8FE3}" type="pres">
      <dgm:prSet presAssocID="{F290594E-E691-4D55-A1EF-2CE96E564096}" presName="space" presStyleCnt="0"/>
      <dgm:spPr/>
    </dgm:pt>
    <dgm:pt modelId="{9F60CFED-AEC5-4355-9F5A-358E7CFFC201}" type="pres">
      <dgm:prSet presAssocID="{F290594E-E691-4D55-A1EF-2CE96E564096}" presName="rect1" presStyleLbl="alignAcc1" presStyleIdx="0" presStyleCnt="1" custLinFactNeighborX="-3045"/>
      <dgm:spPr/>
      <dgm:t>
        <a:bodyPr/>
        <a:lstStyle/>
        <a:p>
          <a:endParaRPr lang="en-US"/>
        </a:p>
      </dgm:t>
    </dgm:pt>
    <dgm:pt modelId="{A18A6A0A-D581-41CA-8906-218CC76738EF}" type="pres">
      <dgm:prSet presAssocID="{F290594E-E691-4D55-A1EF-2CE96E56409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4D92E5-32AA-4947-B64E-90EFFF210ADE}" srcId="{17AEF4D5-F335-4C03-9101-24EFF4B4EEDE}" destId="{F290594E-E691-4D55-A1EF-2CE96E564096}" srcOrd="0" destOrd="0" parTransId="{E304E14A-706D-47E3-B764-424674A73061}" sibTransId="{26802FA1-B809-4E63-A762-5E68A38422B0}"/>
    <dgm:cxn modelId="{8160B49C-364F-4B29-9632-CAC86795F3B9}" type="presOf" srcId="{F290594E-E691-4D55-A1EF-2CE96E564096}" destId="{9F60CFED-AEC5-4355-9F5A-358E7CFFC201}" srcOrd="0" destOrd="0" presId="urn:microsoft.com/office/officeart/2005/8/layout/target3"/>
    <dgm:cxn modelId="{0EEC744F-33DE-49E6-9F1F-32FB90A56BE8}" type="presOf" srcId="{17AEF4D5-F335-4C03-9101-24EFF4B4EEDE}" destId="{051D394D-4876-4C89-8F05-E28420DA8052}" srcOrd="0" destOrd="0" presId="urn:microsoft.com/office/officeart/2005/8/layout/target3"/>
    <dgm:cxn modelId="{1F7CA5E9-79EC-47BE-A978-62A6F17BF24E}" type="presOf" srcId="{F290594E-E691-4D55-A1EF-2CE96E564096}" destId="{A18A6A0A-D581-41CA-8906-218CC76738EF}" srcOrd="1" destOrd="0" presId="urn:microsoft.com/office/officeart/2005/8/layout/target3"/>
    <dgm:cxn modelId="{25BA2121-87B7-464F-856C-2953DACED0C1}" type="presParOf" srcId="{051D394D-4876-4C89-8F05-E28420DA8052}" destId="{23AE6410-EAE9-4356-B165-9C70916C64C5}" srcOrd="0" destOrd="0" presId="urn:microsoft.com/office/officeart/2005/8/layout/target3"/>
    <dgm:cxn modelId="{BE539DE1-6550-4FE4-9E05-8FCEB6A5D319}" type="presParOf" srcId="{051D394D-4876-4C89-8F05-E28420DA8052}" destId="{90CA5120-4C6A-4189-95E4-5B1E68AA8FE3}" srcOrd="1" destOrd="0" presId="urn:microsoft.com/office/officeart/2005/8/layout/target3"/>
    <dgm:cxn modelId="{0E34E478-9BAF-48DB-83A0-CCB9B511A25A}" type="presParOf" srcId="{051D394D-4876-4C89-8F05-E28420DA8052}" destId="{9F60CFED-AEC5-4355-9F5A-358E7CFFC201}" srcOrd="2" destOrd="0" presId="urn:microsoft.com/office/officeart/2005/8/layout/target3"/>
    <dgm:cxn modelId="{8B2D2287-F715-444D-8BBC-B68DDB423758}" type="presParOf" srcId="{051D394D-4876-4C89-8F05-E28420DA8052}" destId="{A18A6A0A-D581-41CA-8906-218CC76738E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644B32-CF58-4D9D-B175-66C16E9766F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55529-66ED-43D4-9CA9-13FD7C066604}">
      <dgm:prSet custT="1"/>
      <dgm:spPr/>
      <dgm:t>
        <a:bodyPr/>
        <a:lstStyle/>
        <a:p>
          <a:pPr rtl="0"/>
          <a:r>
            <a:rPr lang="bn-BD" sz="3200" dirty="0" smtClean="0">
              <a:latin typeface="NikoshBAN" pitchFamily="2" charset="0"/>
              <a:cs typeface="NikoshBAN" pitchFamily="2" charset="0"/>
            </a:rPr>
            <a:t>খ) গনসংখ্যা সারনী হতে সংক্ষিপ্ত পদ্ধতিতে গড় নির্ণয় কর।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22E86847-B707-496D-9E07-FCB77D29B291}" type="parTrans" cxnId="{43BA25F2-766D-424D-854B-35E4819CF87D}">
      <dgm:prSet/>
      <dgm:spPr/>
      <dgm:t>
        <a:bodyPr/>
        <a:lstStyle/>
        <a:p>
          <a:endParaRPr lang="en-US"/>
        </a:p>
      </dgm:t>
    </dgm:pt>
    <dgm:pt modelId="{14927018-6501-4083-A1F4-B7B62A074A20}" type="sibTrans" cxnId="{43BA25F2-766D-424D-854B-35E4819CF87D}">
      <dgm:prSet/>
      <dgm:spPr/>
      <dgm:t>
        <a:bodyPr/>
        <a:lstStyle/>
        <a:p>
          <a:endParaRPr lang="en-US"/>
        </a:p>
      </dgm:t>
    </dgm:pt>
    <dgm:pt modelId="{61B7D287-665E-422F-A651-873A55D290DF}" type="pres">
      <dgm:prSet presAssocID="{FD644B32-CF58-4D9D-B175-66C16E9766F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C30AC7-92C2-4968-9376-D1607770AF87}" type="pres">
      <dgm:prSet presAssocID="{3E055529-66ED-43D4-9CA9-13FD7C066604}" presName="circle1" presStyleLbl="node1" presStyleIdx="0" presStyleCnt="1"/>
      <dgm:spPr/>
    </dgm:pt>
    <dgm:pt modelId="{9D8FE1B1-56B4-4200-BAEA-D3B55FC018E6}" type="pres">
      <dgm:prSet presAssocID="{3E055529-66ED-43D4-9CA9-13FD7C066604}" presName="space" presStyleCnt="0"/>
      <dgm:spPr/>
    </dgm:pt>
    <dgm:pt modelId="{53F29B3B-4F23-4D23-9664-AA0424898B9D}" type="pres">
      <dgm:prSet presAssocID="{3E055529-66ED-43D4-9CA9-13FD7C066604}" presName="rect1" presStyleLbl="alignAcc1" presStyleIdx="0" presStyleCnt="1" custScaleX="104386" custLinFactNeighborX="982"/>
      <dgm:spPr/>
      <dgm:t>
        <a:bodyPr/>
        <a:lstStyle/>
        <a:p>
          <a:endParaRPr lang="en-US"/>
        </a:p>
      </dgm:t>
    </dgm:pt>
    <dgm:pt modelId="{69D7A189-CD18-4226-B44C-282DB288739A}" type="pres">
      <dgm:prSet presAssocID="{3E055529-66ED-43D4-9CA9-13FD7C06660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A485E7-F3E9-4565-BDB8-B4FC6935446E}" type="presOf" srcId="{3E055529-66ED-43D4-9CA9-13FD7C066604}" destId="{53F29B3B-4F23-4D23-9664-AA0424898B9D}" srcOrd="0" destOrd="0" presId="urn:microsoft.com/office/officeart/2005/8/layout/target3"/>
    <dgm:cxn modelId="{43BA25F2-766D-424D-854B-35E4819CF87D}" srcId="{FD644B32-CF58-4D9D-B175-66C16E9766F8}" destId="{3E055529-66ED-43D4-9CA9-13FD7C066604}" srcOrd="0" destOrd="0" parTransId="{22E86847-B707-496D-9E07-FCB77D29B291}" sibTransId="{14927018-6501-4083-A1F4-B7B62A074A20}"/>
    <dgm:cxn modelId="{26115560-EC4E-4CEF-A27E-1E0ABC3D81A4}" type="presOf" srcId="{3E055529-66ED-43D4-9CA9-13FD7C066604}" destId="{69D7A189-CD18-4226-B44C-282DB288739A}" srcOrd="1" destOrd="0" presId="urn:microsoft.com/office/officeart/2005/8/layout/target3"/>
    <dgm:cxn modelId="{8FCED77B-F25F-4845-B182-D3618FC52BB0}" type="presOf" srcId="{FD644B32-CF58-4D9D-B175-66C16E9766F8}" destId="{61B7D287-665E-422F-A651-873A55D290DF}" srcOrd="0" destOrd="0" presId="urn:microsoft.com/office/officeart/2005/8/layout/target3"/>
    <dgm:cxn modelId="{4CBE711C-109B-41A7-82CC-02E6C1C0469E}" type="presParOf" srcId="{61B7D287-665E-422F-A651-873A55D290DF}" destId="{D7C30AC7-92C2-4968-9376-D1607770AF87}" srcOrd="0" destOrd="0" presId="urn:microsoft.com/office/officeart/2005/8/layout/target3"/>
    <dgm:cxn modelId="{1685A116-8B72-4D4E-BBB2-D8F6CF62F78A}" type="presParOf" srcId="{61B7D287-665E-422F-A651-873A55D290DF}" destId="{9D8FE1B1-56B4-4200-BAEA-D3B55FC018E6}" srcOrd="1" destOrd="0" presId="urn:microsoft.com/office/officeart/2005/8/layout/target3"/>
    <dgm:cxn modelId="{4E93B8E2-CA5C-43C7-B4B8-C81D1E00A4B8}" type="presParOf" srcId="{61B7D287-665E-422F-A651-873A55D290DF}" destId="{53F29B3B-4F23-4D23-9664-AA0424898B9D}" srcOrd="2" destOrd="0" presId="urn:microsoft.com/office/officeart/2005/8/layout/target3"/>
    <dgm:cxn modelId="{8A15EC0F-792E-49E7-BB58-F1C4D0028A32}" type="presParOf" srcId="{61B7D287-665E-422F-A651-873A55D290DF}" destId="{69D7A189-CD18-4226-B44C-282DB288739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AAE75C-9A48-432B-83E0-7182A869F52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10FD77-B398-4A1F-BE3D-E7E130AD41F7}">
      <dgm:prSet custT="1"/>
      <dgm:spPr/>
      <dgm:t>
        <a:bodyPr/>
        <a:lstStyle/>
        <a:p>
          <a:pPr rtl="0"/>
          <a:r>
            <a:rPr lang="bn-BD" sz="3200" dirty="0" smtClean="0">
              <a:latin typeface="NikoshBAN" pitchFamily="2" charset="0"/>
              <a:cs typeface="NikoshBAN" pitchFamily="2" charset="0"/>
            </a:rPr>
            <a:t>গ) প্রদত্ত উপাত্তের গনসংখ্যা বহুভূজ অঙ্কন কর।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BA6BC65-0B97-4A83-9208-5B4FBD0E44A2}" type="parTrans" cxnId="{6C514E17-A546-43FE-9584-398DF0FB6E23}">
      <dgm:prSet/>
      <dgm:spPr/>
      <dgm:t>
        <a:bodyPr/>
        <a:lstStyle/>
        <a:p>
          <a:endParaRPr lang="en-US"/>
        </a:p>
      </dgm:t>
    </dgm:pt>
    <dgm:pt modelId="{371C1A55-A481-454E-951C-DC46333274D1}" type="sibTrans" cxnId="{6C514E17-A546-43FE-9584-398DF0FB6E23}">
      <dgm:prSet/>
      <dgm:spPr/>
      <dgm:t>
        <a:bodyPr/>
        <a:lstStyle/>
        <a:p>
          <a:endParaRPr lang="en-US"/>
        </a:p>
      </dgm:t>
    </dgm:pt>
    <dgm:pt modelId="{92B54C2D-A577-4A6A-A44D-8AAC5BBA6607}" type="pres">
      <dgm:prSet presAssocID="{FBAAE75C-9A48-432B-83E0-7182A869F52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637FB0-2E91-46B8-971D-D578935B2BC9}" type="pres">
      <dgm:prSet presAssocID="{3E10FD77-B398-4A1F-BE3D-E7E130AD41F7}" presName="circle1" presStyleLbl="node1" presStyleIdx="0" presStyleCnt="1"/>
      <dgm:spPr/>
    </dgm:pt>
    <dgm:pt modelId="{DC163B6E-4CB2-4953-83F3-3F9E447450CD}" type="pres">
      <dgm:prSet presAssocID="{3E10FD77-B398-4A1F-BE3D-E7E130AD41F7}" presName="space" presStyleCnt="0"/>
      <dgm:spPr/>
    </dgm:pt>
    <dgm:pt modelId="{2B691B87-F83A-4410-BF20-238B589538F6}" type="pres">
      <dgm:prSet presAssocID="{3E10FD77-B398-4A1F-BE3D-E7E130AD41F7}" presName="rect1" presStyleLbl="alignAcc1" presStyleIdx="0" presStyleCnt="1" custLinFactY="40183" custLinFactNeighborX="-1048" custLinFactNeighborY="100000"/>
      <dgm:spPr/>
      <dgm:t>
        <a:bodyPr/>
        <a:lstStyle/>
        <a:p>
          <a:endParaRPr lang="en-US"/>
        </a:p>
      </dgm:t>
    </dgm:pt>
    <dgm:pt modelId="{A6491CA8-A5A4-492E-8924-5A67B41E925B}" type="pres">
      <dgm:prSet presAssocID="{3E10FD77-B398-4A1F-BE3D-E7E130AD41F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49D75A-6E47-475B-86C6-AA2C575DC8BD}" type="presOf" srcId="{3E10FD77-B398-4A1F-BE3D-E7E130AD41F7}" destId="{A6491CA8-A5A4-492E-8924-5A67B41E925B}" srcOrd="1" destOrd="0" presId="urn:microsoft.com/office/officeart/2005/8/layout/target3"/>
    <dgm:cxn modelId="{F251072B-A466-4B27-84E1-72325211C681}" type="presOf" srcId="{FBAAE75C-9A48-432B-83E0-7182A869F52C}" destId="{92B54C2D-A577-4A6A-A44D-8AAC5BBA6607}" srcOrd="0" destOrd="0" presId="urn:microsoft.com/office/officeart/2005/8/layout/target3"/>
    <dgm:cxn modelId="{6C514E17-A546-43FE-9584-398DF0FB6E23}" srcId="{FBAAE75C-9A48-432B-83E0-7182A869F52C}" destId="{3E10FD77-B398-4A1F-BE3D-E7E130AD41F7}" srcOrd="0" destOrd="0" parTransId="{7BA6BC65-0B97-4A83-9208-5B4FBD0E44A2}" sibTransId="{371C1A55-A481-454E-951C-DC46333274D1}"/>
    <dgm:cxn modelId="{5C857274-8D29-4CD9-A6C9-EE8359AC460B}" type="presOf" srcId="{3E10FD77-B398-4A1F-BE3D-E7E130AD41F7}" destId="{2B691B87-F83A-4410-BF20-238B589538F6}" srcOrd="0" destOrd="0" presId="urn:microsoft.com/office/officeart/2005/8/layout/target3"/>
    <dgm:cxn modelId="{9892F6EA-8D99-44B6-AC60-8FD06989F32E}" type="presParOf" srcId="{92B54C2D-A577-4A6A-A44D-8AAC5BBA6607}" destId="{89637FB0-2E91-46B8-971D-D578935B2BC9}" srcOrd="0" destOrd="0" presId="urn:microsoft.com/office/officeart/2005/8/layout/target3"/>
    <dgm:cxn modelId="{43F56D0A-0358-4DFA-BDBC-61C98F2323C1}" type="presParOf" srcId="{92B54C2D-A577-4A6A-A44D-8AAC5BBA6607}" destId="{DC163B6E-4CB2-4953-83F3-3F9E447450CD}" srcOrd="1" destOrd="0" presId="urn:microsoft.com/office/officeart/2005/8/layout/target3"/>
    <dgm:cxn modelId="{B84C5EA9-9DF7-4865-A41A-590C296AC942}" type="presParOf" srcId="{92B54C2D-A577-4A6A-A44D-8AAC5BBA6607}" destId="{2B691B87-F83A-4410-BF20-238B589538F6}" srcOrd="2" destOrd="0" presId="urn:microsoft.com/office/officeart/2005/8/layout/target3"/>
    <dgm:cxn modelId="{A1990106-A709-46D4-A35C-5AA5674431C4}" type="presParOf" srcId="{92B54C2D-A577-4A6A-A44D-8AAC5BBA6607}" destId="{A6491CA8-A5A4-492E-8924-5A67B41E925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BF5A3-CB36-4790-B52C-8F213C236FAF}">
      <dsp:nvSpPr>
        <dsp:cNvPr id="0" name=""/>
        <dsp:cNvSpPr/>
      </dsp:nvSpPr>
      <dsp:spPr>
        <a:xfrm>
          <a:off x="0" y="0"/>
          <a:ext cx="1625880" cy="16258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8FFF7-E4F2-4844-8092-6528A05A1F3D}">
      <dsp:nvSpPr>
        <dsp:cNvPr id="0" name=""/>
        <dsp:cNvSpPr/>
      </dsp:nvSpPr>
      <dsp:spPr>
        <a:xfrm>
          <a:off x="812940" y="0"/>
          <a:ext cx="7911627" cy="16258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৮৮,৭৮,৭৬,৮২,৯২,৭২,৬৮,৫৫,৪৭,৩২,৫৬,৬৪,৬১,৭২,৭৮,</a:t>
          </a:r>
          <a:endParaRPr lang="en-US" sz="2400" kern="1200" dirty="0"/>
        </a:p>
      </dsp:txBody>
      <dsp:txXfrm>
        <a:off x="812940" y="0"/>
        <a:ext cx="7911627" cy="772293"/>
      </dsp:txXfrm>
    </dsp:sp>
    <dsp:sp modelId="{76B69B52-0C48-488E-B934-8E85068BD81E}">
      <dsp:nvSpPr>
        <dsp:cNvPr id="0" name=""/>
        <dsp:cNvSpPr/>
      </dsp:nvSpPr>
      <dsp:spPr>
        <a:xfrm>
          <a:off x="426793" y="772293"/>
          <a:ext cx="772293" cy="77229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FA005-F055-4B2B-9ECB-8D10081D6083}">
      <dsp:nvSpPr>
        <dsp:cNvPr id="0" name=""/>
        <dsp:cNvSpPr/>
      </dsp:nvSpPr>
      <dsp:spPr>
        <a:xfrm>
          <a:off x="812940" y="772293"/>
          <a:ext cx="7911627" cy="7722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৯২,৩৪,৪২,৩৮,৬৬,৭৩,৬৮,৬৭,৯০,৪৪,৪৬,৫১,৬৫,৩৪,৬৭</a:t>
          </a:r>
          <a:endParaRPr lang="en-US" sz="2400" kern="1200" dirty="0"/>
        </a:p>
      </dsp:txBody>
      <dsp:txXfrm>
        <a:off x="812940" y="772293"/>
        <a:ext cx="7911627" cy="772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E6410-EAE9-4356-B165-9C70916C64C5}">
      <dsp:nvSpPr>
        <dsp:cNvPr id="0" name=""/>
        <dsp:cNvSpPr/>
      </dsp:nvSpPr>
      <dsp:spPr>
        <a:xfrm>
          <a:off x="0" y="0"/>
          <a:ext cx="521732" cy="5217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0CFED-AEC5-4355-9F5A-358E7CFFC201}">
      <dsp:nvSpPr>
        <dsp:cNvPr id="0" name=""/>
        <dsp:cNvSpPr/>
      </dsp:nvSpPr>
      <dsp:spPr>
        <a:xfrm>
          <a:off x="260866" y="0"/>
          <a:ext cx="4234934" cy="5217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ক) পরিসর নির্ণয় কর।</a:t>
          </a:r>
          <a:endParaRPr lang="en-US" sz="2400" kern="1200" dirty="0"/>
        </a:p>
      </dsp:txBody>
      <dsp:txXfrm>
        <a:off x="260866" y="0"/>
        <a:ext cx="4234934" cy="521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30AC7-92C2-4968-9376-D1607770AF87}">
      <dsp:nvSpPr>
        <dsp:cNvPr id="0" name=""/>
        <dsp:cNvSpPr/>
      </dsp:nvSpPr>
      <dsp:spPr>
        <a:xfrm>
          <a:off x="-107783" y="0"/>
          <a:ext cx="838200" cy="8382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29B3B-4F23-4D23-9664-AA0424898B9D}">
      <dsp:nvSpPr>
        <dsp:cNvPr id="0" name=""/>
        <dsp:cNvSpPr/>
      </dsp:nvSpPr>
      <dsp:spPr>
        <a:xfrm>
          <a:off x="0" y="0"/>
          <a:ext cx="5346035" cy="838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খ) গনসংখ্যা সারনী তৈরী কর।</a:t>
          </a:r>
          <a:endParaRPr lang="en-US" sz="2400" kern="1200" dirty="0"/>
        </a:p>
      </dsp:txBody>
      <dsp:txXfrm>
        <a:off x="0" y="0"/>
        <a:ext cx="5346035" cy="838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37FB0-2E91-46B8-971D-D578935B2BC9}">
      <dsp:nvSpPr>
        <dsp:cNvPr id="0" name=""/>
        <dsp:cNvSpPr/>
      </dsp:nvSpPr>
      <dsp:spPr>
        <a:xfrm>
          <a:off x="0" y="0"/>
          <a:ext cx="597932" cy="5979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91B87-F83A-4410-BF20-238B589538F6}">
      <dsp:nvSpPr>
        <dsp:cNvPr id="0" name=""/>
        <dsp:cNvSpPr/>
      </dsp:nvSpPr>
      <dsp:spPr>
        <a:xfrm>
          <a:off x="228630" y="0"/>
          <a:ext cx="6711433" cy="5979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গ) গনসংখ্যা সারনী হতে আয়তলেখ অঙ্কন কর।</a:t>
          </a:r>
          <a:endParaRPr lang="en-US" sz="2400" kern="1200" dirty="0"/>
        </a:p>
      </dsp:txBody>
      <dsp:txXfrm>
        <a:off x="228630" y="0"/>
        <a:ext cx="6711433" cy="597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B39165-8410-46DA-9DE3-B725E4841C3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24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3" Type="http://schemas.microsoft.com/office/2007/relationships/diagramDrawing" Target="../diagrams/drawing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2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2400"/>
            <a:ext cx="8686800" cy="65151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4" name="Rectangle 3"/>
          <p:cNvSpPr/>
          <p:nvPr/>
        </p:nvSpPr>
        <p:spPr>
          <a:xfrm>
            <a:off x="3429000" y="997089"/>
            <a:ext cx="5486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endParaRPr lang="bn-BD" sz="6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মোহাঃ রাসেল আলী</a:t>
            </a:r>
          </a:p>
          <a:p>
            <a:pPr algn="ctr"/>
            <a:r>
              <a:rPr lang="bn-BD" sz="6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6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হরিনগর উচ্চ </a:t>
            </a:r>
            <a:r>
              <a:rPr lang="bn-BD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6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40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2484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505200" y="4191000"/>
            <a:ext cx="5029200" cy="2209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2588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91236"/>
            <a:ext cx="8534400" cy="57809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শ্রেনি- ১০ম</a:t>
            </a:r>
          </a:p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বিষয়- গণিত</a:t>
            </a:r>
          </a:p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বিষয়বস্তু-পরিসংখ্যান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1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1524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হরিনগর উচ্চ বিদ্যালয়ের ১০ম শ্রেনির ৩০ জন শিক্ষার্থীর গণিতে প্রাপ্ত নম্বর নিম্নরুপঃ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554325277"/>
              </p:ext>
            </p:extLst>
          </p:nvPr>
        </p:nvGraphicFramePr>
        <p:xfrm>
          <a:off x="152400" y="1219200"/>
          <a:ext cx="8905002" cy="1625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903260836"/>
              </p:ext>
            </p:extLst>
          </p:nvPr>
        </p:nvGraphicFramePr>
        <p:xfrm>
          <a:off x="914400" y="3048000"/>
          <a:ext cx="6324600" cy="521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778239995"/>
              </p:ext>
            </p:extLst>
          </p:nvPr>
        </p:nvGraphicFramePr>
        <p:xfrm>
          <a:off x="914400" y="3886200"/>
          <a:ext cx="7620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067936984"/>
              </p:ext>
            </p:extLst>
          </p:nvPr>
        </p:nvGraphicFramePr>
        <p:xfrm>
          <a:off x="762000" y="5105400"/>
          <a:ext cx="6553200" cy="597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xmlns="" val="312536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8" grpId="0">
        <p:bldAsOne/>
      </p:bldGraphic>
      <p:bldGraphic spid="7" grpId="0">
        <p:bldAsOne/>
      </p:bldGraphic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304800"/>
            <a:ext cx="8229600" cy="137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৮৮,৭৮,৭৬,৮২,৯২,৭২,৬৮,৫৫,৪৭,৩২,৫৬,৬৪,৬১,৭২,৭৮,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৯২,৩৪,৪২,৩৮,৬৬,৭৩,৬৮,৬৭,৯০,৪৪,৪৬,৫১,৬৫,৩৪,৬৭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1905000"/>
            <a:ext cx="6934200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cap="none" spc="0" dirty="0" smtClean="0">
                <a:ln w="17780" cmpd="sng">
                  <a:noFill/>
                  <a:prstDash val="solid"/>
                  <a:miter lim="800000"/>
                </a:ln>
                <a:effectLst/>
                <a:latin typeface="NikoshBAN" pitchFamily="2" charset="0"/>
                <a:cs typeface="NikoshBAN" pitchFamily="2" charset="0"/>
              </a:rPr>
              <a:t>ক) পরিসর = ( সর্বোচ্চ মান – সর্বোনিম্ন মান ) + ১ </a:t>
            </a:r>
            <a:endParaRPr lang="en-US" sz="3200" b="1" cap="none" spc="0" dirty="0">
              <a:ln w="17780" cmpd="sng">
                <a:noFill/>
                <a:prstDash val="solid"/>
                <a:miter lim="800000"/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625" y="990600"/>
            <a:ext cx="76977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৯২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45608" y="457200"/>
            <a:ext cx="8168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৩২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2362200"/>
            <a:ext cx="2709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n w="17780" cmpd="sng">
                  <a:noFill/>
                  <a:prstDash val="solid"/>
                  <a:miter lim="800000"/>
                </a:ln>
                <a:effectLst/>
                <a:latin typeface="NikoshBAN" pitchFamily="2" charset="0"/>
                <a:cs typeface="NikoshBAN" pitchFamily="2" charset="0"/>
              </a:rPr>
              <a:t>= ( ৯২– ৩২ ) + ১</a:t>
            </a:r>
            <a:endParaRPr lang="en-US" sz="3200" dirty="0">
              <a:ln w="17780" cmpd="sng">
                <a:noFill/>
                <a:prstDash val="solid"/>
                <a:miter lim="800000"/>
              </a:ln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3992" y="2819400"/>
            <a:ext cx="920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n w="17780" cmpd="sng">
                  <a:noFill/>
                  <a:prstDash val="solid"/>
                  <a:miter lim="800000"/>
                </a:ln>
                <a:effectLst/>
                <a:latin typeface="NikoshBAN" pitchFamily="2" charset="0"/>
                <a:cs typeface="NikoshBAN" pitchFamily="2" charset="0"/>
              </a:rPr>
              <a:t>= ৬১</a:t>
            </a:r>
            <a:endParaRPr lang="en-US" sz="3200" dirty="0">
              <a:ln w="17780" cmpd="sng">
                <a:noFill/>
                <a:prstDash val="solid"/>
                <a:miter lim="800000"/>
              </a:ln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608" y="3886200"/>
            <a:ext cx="5910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অতএব, শ্রেণিসংখ্যা= পরিসর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শ্রেণি ব্যবধান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9939" y="3301425"/>
            <a:ext cx="3491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এখানে, শ্রণি ব্যবধান = ১০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4444425"/>
            <a:ext cx="1737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= ৬১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১০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86153" y="4901625"/>
            <a:ext cx="1019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= 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5298" y="5358825"/>
            <a:ext cx="737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7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0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6" grpId="0"/>
      <p:bldP spid="6" grpId="1"/>
      <p:bldP spid="7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238737" y="19822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38737" y="51948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86337" y="45852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211305" y="45730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91137" y="51826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388089" y="597816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339321" y="4560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61369" y="39756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63121" y="33660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241785" y="26680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91137" y="33416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098529" y="398782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223497" y="39756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467337" y="4560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069391" y="4560844"/>
            <a:ext cx="42233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40489" y="597816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363705" y="19822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78945" y="2655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06961" y="197918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327129" y="39756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695937" y="4560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543537" y="398782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944423" y="3963436"/>
            <a:ext cx="42233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543537" y="51826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16105" y="2655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619737" y="2655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43537" y="33416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695937" y="39756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19737" y="197918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848337" y="397867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7087" y="381000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৮৮,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381000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৭৮,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381000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৭৬,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720250" y="381000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৮২,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133600" y="392668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৯২,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14600" y="3810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৭২,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921386" y="381000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৬৮,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2800" y="381000"/>
            <a:ext cx="540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/>
              <a:t>৫৫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44558" y="392668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৪৭,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46998" y="381000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৩২,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572000" y="381000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৫৬,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029200" y="392668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৬৪,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439091" y="396262"/>
            <a:ext cx="504509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৬১,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12716" y="3810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৭২,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229551" y="402516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৭৮,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676025" y="435684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৯২,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063184" y="435684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৩৪,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460830" y="435684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৪২,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48600" y="402516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৩৮,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97087" y="805016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৬৬,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572000" y="805927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৬৭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148601" y="805016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৩৪,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744558" y="805016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৬৫,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352800" y="805016"/>
            <a:ext cx="548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৫১,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38199" y="805016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৭৩,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287385" y="805016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৬৮,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733160" y="805016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৬৭,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133600" y="80501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৯০,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522672" y="805016"/>
            <a:ext cx="558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৪৪,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930202" y="805016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৪৬,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8068" y="1981200"/>
            <a:ext cx="1116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৩১ - ৪০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033" y="2590800"/>
            <a:ext cx="1091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৪১ - ৫০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394" y="3200400"/>
            <a:ext cx="1130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৫১ - ৬০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425" y="3810000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৬১ - ৭০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8600" y="4495800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৭১ - ৮০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94034" y="5105400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৮১ - ৯০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776" y="5791200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৯১ - ১০০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4" y="1295400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শ্রেনি ব্যাবধান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9248" y="1316736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/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ট্যালি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143000"/>
            <a:ext cx="118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গনসংখ্যা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88100" y="1905000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98084" y="2514600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88100" y="3267974"/>
            <a:ext cx="37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06130" y="3791194"/>
            <a:ext cx="36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06130" y="4474982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648640" y="5105400"/>
            <a:ext cx="37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35735" y="5758190"/>
            <a:ext cx="344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52800" y="6386596"/>
            <a:ext cx="2844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মোট গনসংখ্যা,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n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= ৩০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057400" y="14478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মধ্যমান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95600" y="1282366"/>
          <a:ext cx="475239" cy="622634"/>
        </p:xfrm>
        <a:graphic>
          <a:graphicData uri="http://schemas.openxmlformats.org/presentationml/2006/ole">
            <p:oleObj spid="_x0000_s1028" name="Equation" r:id="rId3" imgW="152280" imgH="228600" progId="Equation.3">
              <p:embed/>
            </p:oleObj>
          </a:graphicData>
        </a:graphic>
      </p:graphicFrame>
      <p:grpSp>
        <p:nvGrpSpPr>
          <p:cNvPr id="123" name="Group 122"/>
          <p:cNvGrpSpPr/>
          <p:nvPr/>
        </p:nvGrpSpPr>
        <p:grpSpPr>
          <a:xfrm>
            <a:off x="0" y="1143000"/>
            <a:ext cx="9144000" cy="5334000"/>
            <a:chOff x="0" y="1295400"/>
            <a:chExt cx="9144000" cy="5334000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13716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20574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0" y="26670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0" y="39624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0" y="32004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0" y="52578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0" y="44958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0" y="65532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0" y="57912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-2572512" y="3980688"/>
              <a:ext cx="5257800" cy="396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V="1">
              <a:off x="1028700" y="3848100"/>
              <a:ext cx="5105400" cy="152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16200000" flipV="1">
              <a:off x="-705612" y="3982212"/>
              <a:ext cx="5257800" cy="3657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6200000" flipV="1">
              <a:off x="2362200" y="3962400"/>
              <a:ext cx="52578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6200000" flipV="1">
              <a:off x="6477000" y="3962400"/>
              <a:ext cx="52578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V="1">
              <a:off x="3581400" y="3962400"/>
              <a:ext cx="52578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6200000" flipV="1">
              <a:off x="5029200" y="3886200"/>
              <a:ext cx="52578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/>
          <p:nvPr/>
        </p:nvSpPr>
        <p:spPr>
          <a:xfrm>
            <a:off x="2286000" y="1981200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6000" y="2514600"/>
            <a:ext cx="75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6000" y="3198388"/>
            <a:ext cx="777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6000" y="3810000"/>
            <a:ext cx="7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6000" y="4419600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৭৫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6000" y="5105400"/>
            <a:ext cx="792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৮৫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286000" y="580138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৯৫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248400" y="129540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ধাপ নিচ্যুতি</a:t>
            </a:r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934200" y="1447800"/>
          <a:ext cx="457200" cy="457200"/>
        </p:xfrm>
        <a:graphic>
          <a:graphicData uri="http://schemas.openxmlformats.org/presentationml/2006/ole">
            <p:oleObj spid="_x0000_s1029" name="Equation" r:id="rId4" imgW="152280" imgH="2286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553200" y="152400"/>
          <a:ext cx="1676400" cy="990600"/>
        </p:xfrm>
        <a:graphic>
          <a:graphicData uri="http://schemas.openxmlformats.org/presentationml/2006/ole">
            <p:oleObj spid="_x0000_s1030" name="Equation" r:id="rId5" imgW="672840" imgH="393480" progId="Equation.3">
              <p:embed/>
            </p:oleObj>
          </a:graphicData>
        </a:graphic>
      </p:graphicFrame>
      <p:sp>
        <p:nvSpPr>
          <p:cNvPr id="134" name="Left Arrow 133"/>
          <p:cNvSpPr/>
          <p:nvPr/>
        </p:nvSpPr>
        <p:spPr>
          <a:xfrm>
            <a:off x="2999232" y="3922776"/>
            <a:ext cx="533400" cy="304800"/>
          </a:xfrm>
          <a:prstGeom prst="leftArrow">
            <a:avLst>
              <a:gd name="adj1" fmla="val 10000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858000" y="382018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58000" y="3200400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858000" y="2590800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858000" y="198120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934200" y="4419600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934200" y="5105400"/>
            <a:ext cx="344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934200" y="579120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934325" y="1219200"/>
          <a:ext cx="828675" cy="533400"/>
        </p:xfrm>
        <a:graphic>
          <a:graphicData uri="http://schemas.openxmlformats.org/presentationml/2006/ole">
            <p:oleObj spid="_x0000_s1031" name="Equation" r:id="rId6" imgW="266400" imgH="22860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715000" y="1486841"/>
          <a:ext cx="228600" cy="430351"/>
        </p:xfrm>
        <a:graphic>
          <a:graphicData uri="http://schemas.openxmlformats.org/presentationml/2006/ole">
            <p:oleObj spid="_x0000_s1032" name="Equation" r:id="rId7" imgW="152280" imgH="228600" progId="Equation.3">
              <p:embed/>
            </p:oleObj>
          </a:graphicData>
        </a:graphic>
      </p:graphicFrame>
      <p:sp>
        <p:nvSpPr>
          <p:cNvPr id="144" name="TextBox 143"/>
          <p:cNvSpPr txBox="1"/>
          <p:nvPr/>
        </p:nvSpPr>
        <p:spPr>
          <a:xfrm>
            <a:off x="8077200" y="19050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-১২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093368" y="251460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153400" y="312420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153400" y="38100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153400" y="44196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153400" y="51054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162182" y="574042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137400" y="6400800"/>
          <a:ext cx="787400" cy="457200"/>
        </p:xfrm>
        <a:graphic>
          <a:graphicData uri="http://schemas.openxmlformats.org/presentationml/2006/ole">
            <p:oleObj spid="_x0000_s1033" name="Equation" r:id="rId8" imgW="393480" imgH="228600" progId="Equation.3">
              <p:embed/>
            </p:oleObj>
          </a:graphicData>
        </a:graphic>
      </p:graphicFrame>
      <p:sp>
        <p:nvSpPr>
          <p:cNvPr id="153" name="TextBox 152"/>
          <p:cNvSpPr txBox="1"/>
          <p:nvPr/>
        </p:nvSpPr>
        <p:spPr>
          <a:xfrm>
            <a:off x="7924800" y="6324600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= -৫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6200" y="368284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খ)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70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7484E-6 L 0.3908 0.7169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35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7484E-6 L 0.33472 0.62812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36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7484E-6 L 0.29358 0.62812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70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7484E-6 L 0.25538 0.70583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35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2535E-8 L 0.21094 0.80412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38" y="40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7484E-6 L 0.16892 0.62812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7484E-6 L 0.09861 0.51711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7484E-6 L 0.07049 0.43941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219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62535E-8 L 0.02622 0.34898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" y="17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17206E-6 L -0.02275 0.4394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6" y="219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486 L -0.1059 0.53145 " pathEditMode="relative" rAng="0" ptsTypes="AA">
                                      <p:cBhvr>
                                        <p:cTn id="2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26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95E-6 L -0.15573 0.54162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95" y="27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7206E-6 L -0.18351 0.62812 " pathEditMode="relative" rAng="0" ptsTypes="AA">
                                      <p:cBhvr>
                                        <p:cTn id="2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4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8233E-6 L -0.20486 0.62488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31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26457E-6 L -0.26909 0.80898 " pathEditMode="relative" rAng="0" ptsTypes="AA">
                                      <p:cBhvr>
                                        <p:cTn id="2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5" y="40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000"/>
                            </p:stCondLst>
                            <p:childTnLst>
                              <p:par>
                                <p:cTn id="28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26457E-6 L -0.30382 0.23173 " pathEditMode="relative" rAng="0" ptsTypes="AA">
                                      <p:cBhvr>
                                        <p:cTn id="29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91" y="11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26457E-6 L -0.35486 0.33164 " pathEditMode="relative" rAng="0" ptsTypes="AA">
                                      <p:cBhvr>
                                        <p:cTn id="3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165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08233E-6 L -0.38247 0.23635 " pathEditMode="relative" rAng="0" ptsTypes="AA">
                                      <p:cBhvr>
                                        <p:cTn id="3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32" y="118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033E-7 L 0.40017 0.47757 " pathEditMode="relative" rAng="0" ptsTypes="AA">
                                      <p:cBhvr>
                                        <p:cTn id="3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2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4.44033E-7 L 0.36945 0.56637 " pathEditMode="relative" rAng="0" ptsTypes="AA">
                                      <p:cBhvr>
                                        <p:cTn id="3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3" y="28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033E-7 L 0.31893 0.46647 " pathEditMode="relative" rAng="0" ptsTypes="AA">
                                      <p:cBhvr>
                                        <p:cTn id="3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23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033E-7 L 0.27899 0.47757 " pathEditMode="relative" rAng="0" ptsTypes="AA">
                                      <p:cBhvr>
                                        <p:cTn id="36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41" y="2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033E-7 L 0.22726 0.64408 " pathEditMode="relative" rAng="0" ptsTypes="AA">
                                      <p:cBhvr>
                                        <p:cTn id="3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54" y="32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033E-7 L 0.18525 0.27775 " pathEditMode="relative" rAng="0" ptsTypes="AA">
                                      <p:cBhvr>
                                        <p:cTn id="38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13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023 L 0.13889 0.27798 " pathEditMode="relative" rAng="0" ptsTypes="AA">
                                      <p:cBhvr>
                                        <p:cTn id="39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033E-7 L 0.09497 0.38876 " pathEditMode="relative" rAng="0" ptsTypes="AA">
                                      <p:cBhvr>
                                        <p:cTn id="40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19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2000"/>
                            </p:stCondLst>
                            <p:childTnLst>
                              <p:par>
                                <p:cTn id="41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033E-7 L 0.06788 0.46647 " pathEditMode="relative" rAng="0" ptsTypes="AA">
                                      <p:cBhvr>
                                        <p:cTn id="4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23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000"/>
                            </p:stCondLst>
                            <p:childTnLst>
                              <p:par>
                                <p:cTn id="42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033E-7 L 0.0066 0.17784 " pathEditMode="relative" rAng="0" ptsTypes="AA">
                                      <p:cBhvr>
                                        <p:cTn id="4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88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2000"/>
                            </p:stCondLst>
                            <p:childTnLst>
                              <p:par>
                                <p:cTn id="43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23312E-7 L -0.00208 0.46624 " pathEditMode="relative" rAng="0" ptsTypes="AA">
                                      <p:cBhvr>
                                        <p:cTn id="4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3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4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2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3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9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0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6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7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8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3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4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5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0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1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2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7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8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9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4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5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6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8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9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5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6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7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2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3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4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9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0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1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6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7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3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4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5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>
                      <p:stCondLst>
                        <p:cond delay="indefinite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0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1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2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9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4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0" grpId="0"/>
      <p:bldP spid="10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9" grpId="0"/>
      <p:bldP spid="39" grpId="1"/>
      <p:bldP spid="38" grpId="0"/>
      <p:bldP spid="38" grpId="1"/>
      <p:bldP spid="37" grpId="0"/>
      <p:bldP spid="37" grpId="1"/>
      <p:bldP spid="36" grpId="0"/>
      <p:bldP spid="36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6" grpId="0"/>
      <p:bldP spid="7" grpId="0"/>
      <p:bldP spid="8" grpId="0"/>
      <p:bldP spid="9" grpId="0"/>
      <p:bldP spid="81" grpId="0"/>
      <p:bldP spid="82" grpId="0"/>
      <p:bldP spid="83" grpId="0"/>
      <p:bldP spid="2" grpId="0"/>
      <p:bldP spid="4" grpId="0"/>
      <p:bldP spid="5" grpId="0"/>
      <p:bldP spid="60" grpId="0"/>
      <p:bldP spid="76" grpId="0"/>
      <p:bldP spid="61" grpId="0"/>
      <p:bldP spid="62" grpId="0"/>
      <p:bldP spid="63" grpId="0"/>
      <p:bldP spid="71" grpId="0"/>
      <p:bldP spid="72" grpId="0"/>
      <p:bldP spid="77" grpId="0"/>
      <p:bldP spid="87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4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4" grpId="0"/>
      <p:bldP spid="145" grpId="0"/>
      <p:bldP spid="146" grpId="0"/>
      <p:bldP spid="147" grpId="0"/>
      <p:bldP spid="149" grpId="0"/>
      <p:bldP spid="150" grpId="0"/>
      <p:bldP spid="151" grpId="0"/>
      <p:bldP spid="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017713" y="1676400"/>
          <a:ext cx="2935287" cy="1108075"/>
        </p:xfrm>
        <a:graphic>
          <a:graphicData uri="http://schemas.openxmlformats.org/presentationml/2006/ole">
            <p:oleObj spid="_x0000_s2050" name="Equation" r:id="rId3" imgW="1028520" imgH="3934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838200"/>
            <a:ext cx="591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60575" y="2927350"/>
          <a:ext cx="2319338" cy="500062"/>
        </p:xfrm>
        <a:graphic>
          <a:graphicData uri="http://schemas.openxmlformats.org/presentationml/2006/ole">
            <p:oleObj spid="_x0000_s2052" name="Equation" r:id="rId4" imgW="8125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33600" y="3614737"/>
          <a:ext cx="1449388" cy="500063"/>
        </p:xfrm>
        <a:graphic>
          <a:graphicData uri="http://schemas.openxmlformats.org/presentationml/2006/ole">
            <p:oleObj spid="_x0000_s2053" name="Equation" r:id="rId5" imgW="50796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19288" y="568325"/>
          <a:ext cx="2754312" cy="1108075"/>
        </p:xfrm>
        <a:graphic>
          <a:graphicData uri="http://schemas.openxmlformats.org/presentationml/2006/ole">
            <p:oleObj spid="_x0000_s2054" name="Equation" r:id="rId6" imgW="965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1536" y="533399"/>
            <a:ext cx="6538300" cy="476974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600200" y="5257800"/>
            <a:ext cx="6553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1600200" y="990600"/>
            <a:ext cx="0" cy="434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59836" y="4930914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181600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3810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Y</a:t>
            </a:r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5137403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93464" y="5099116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44368" y="513569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14344" y="5137402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63440" y="510788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15128" y="510788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4248" y="5107884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61176" y="5093020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934200" y="509588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1658112" y="5116000"/>
            <a:ext cx="399288" cy="407008"/>
          </a:xfrm>
          <a:custGeom>
            <a:avLst/>
            <a:gdLst>
              <a:gd name="connsiteX0" fmla="*/ 0 w 560832"/>
              <a:gd name="connsiteY0" fmla="*/ 224096 h 407008"/>
              <a:gd name="connsiteX1" fmla="*/ 121920 w 560832"/>
              <a:gd name="connsiteY1" fmla="*/ 4640 h 407008"/>
              <a:gd name="connsiteX2" fmla="*/ 182880 w 560832"/>
              <a:gd name="connsiteY2" fmla="*/ 406976 h 407008"/>
              <a:gd name="connsiteX3" fmla="*/ 316992 w 560832"/>
              <a:gd name="connsiteY3" fmla="*/ 29024 h 407008"/>
              <a:gd name="connsiteX4" fmla="*/ 451104 w 560832"/>
              <a:gd name="connsiteY4" fmla="*/ 382592 h 407008"/>
              <a:gd name="connsiteX5" fmla="*/ 536448 w 560832"/>
              <a:gd name="connsiteY5" fmla="*/ 175328 h 407008"/>
              <a:gd name="connsiteX6" fmla="*/ 560832 w 560832"/>
              <a:gd name="connsiteY6" fmla="*/ 248480 h 4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32" h="407008">
                <a:moveTo>
                  <a:pt x="0" y="224096"/>
                </a:moveTo>
                <a:cubicBezTo>
                  <a:pt x="45720" y="99128"/>
                  <a:pt x="91440" y="-25840"/>
                  <a:pt x="121920" y="4640"/>
                </a:cubicBezTo>
                <a:cubicBezTo>
                  <a:pt x="152400" y="35120"/>
                  <a:pt x="150368" y="402912"/>
                  <a:pt x="182880" y="406976"/>
                </a:cubicBezTo>
                <a:cubicBezTo>
                  <a:pt x="215392" y="411040"/>
                  <a:pt x="272288" y="33088"/>
                  <a:pt x="316992" y="29024"/>
                </a:cubicBezTo>
                <a:cubicBezTo>
                  <a:pt x="361696" y="24960"/>
                  <a:pt x="414528" y="358208"/>
                  <a:pt x="451104" y="382592"/>
                </a:cubicBezTo>
                <a:cubicBezTo>
                  <a:pt x="487680" y="406976"/>
                  <a:pt x="518160" y="197680"/>
                  <a:pt x="536448" y="175328"/>
                </a:cubicBezTo>
                <a:cubicBezTo>
                  <a:pt x="554736" y="152976"/>
                  <a:pt x="557784" y="200728"/>
                  <a:pt x="560832" y="24848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2057400" y="561136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35.5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2656054" y="5638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45.5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3201646" y="562660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55.5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3799054" y="562660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65.5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4408654" y="5614416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75.5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4942054" y="5638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85.5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5475454" y="5638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95.5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447800" y="20573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447800" y="1371600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444582" y="28193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447800" y="36575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447800" y="44957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92157" y="4267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992157" y="3429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992157" y="2514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992157" y="1752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581640" y="6046494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শ্রেনি মধ্যবিন্দু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6604" y="2438400"/>
            <a:ext cx="615553" cy="10877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গনসংখ্যা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301240" y="3581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895600" y="3581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53384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038600" y="1981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596384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157216" y="3974592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715000" y="4419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endCxn id="50" idx="1"/>
          </p:cNvCxnSpPr>
          <p:nvPr/>
        </p:nvCxnSpPr>
        <p:spPr>
          <a:xfrm flipV="1">
            <a:off x="2362200" y="3603718"/>
            <a:ext cx="555718" cy="112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024800" y="3581400"/>
            <a:ext cx="337400" cy="17099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44368" y="3617976"/>
            <a:ext cx="611666" cy="4998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1" idx="7"/>
          </p:cNvCxnSpPr>
          <p:nvPr/>
        </p:nvCxnSpPr>
        <p:spPr>
          <a:xfrm rot="5400000" flipH="1" flipV="1">
            <a:off x="2847374" y="2793492"/>
            <a:ext cx="2003518" cy="53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57" idx="0"/>
          </p:cNvCxnSpPr>
          <p:nvPr/>
        </p:nvCxnSpPr>
        <p:spPr>
          <a:xfrm rot="16200000" flipH="1">
            <a:off x="4088892" y="2159508"/>
            <a:ext cx="609600" cy="5577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H="1">
            <a:off x="4311396" y="3104389"/>
            <a:ext cx="1307592" cy="585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57800" y="4038600"/>
            <a:ext cx="587282" cy="5110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H="1">
            <a:off x="5676900" y="4610100"/>
            <a:ext cx="83820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7200" y="4572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গ)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1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50" grpId="0" animBg="1"/>
      <p:bldP spid="51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1536" y="533399"/>
            <a:ext cx="6538300" cy="476974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600200" y="5257800"/>
            <a:ext cx="6553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1600200" y="990600"/>
            <a:ext cx="0" cy="434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59836" y="4930914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181600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3810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Y</a:t>
            </a:r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5137403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93464" y="5099116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44368" y="513569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14344" y="5137402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63440" y="510788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15128" y="510788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4248" y="5107884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61176" y="5093020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934200" y="509588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1658112" y="5116000"/>
            <a:ext cx="560832" cy="407008"/>
          </a:xfrm>
          <a:custGeom>
            <a:avLst/>
            <a:gdLst>
              <a:gd name="connsiteX0" fmla="*/ 0 w 560832"/>
              <a:gd name="connsiteY0" fmla="*/ 224096 h 407008"/>
              <a:gd name="connsiteX1" fmla="*/ 121920 w 560832"/>
              <a:gd name="connsiteY1" fmla="*/ 4640 h 407008"/>
              <a:gd name="connsiteX2" fmla="*/ 182880 w 560832"/>
              <a:gd name="connsiteY2" fmla="*/ 406976 h 407008"/>
              <a:gd name="connsiteX3" fmla="*/ 316992 w 560832"/>
              <a:gd name="connsiteY3" fmla="*/ 29024 h 407008"/>
              <a:gd name="connsiteX4" fmla="*/ 451104 w 560832"/>
              <a:gd name="connsiteY4" fmla="*/ 382592 h 407008"/>
              <a:gd name="connsiteX5" fmla="*/ 536448 w 560832"/>
              <a:gd name="connsiteY5" fmla="*/ 175328 h 407008"/>
              <a:gd name="connsiteX6" fmla="*/ 560832 w 560832"/>
              <a:gd name="connsiteY6" fmla="*/ 248480 h 4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32" h="407008">
                <a:moveTo>
                  <a:pt x="0" y="224096"/>
                </a:moveTo>
                <a:cubicBezTo>
                  <a:pt x="45720" y="99128"/>
                  <a:pt x="91440" y="-25840"/>
                  <a:pt x="121920" y="4640"/>
                </a:cubicBezTo>
                <a:cubicBezTo>
                  <a:pt x="152400" y="35120"/>
                  <a:pt x="150368" y="402912"/>
                  <a:pt x="182880" y="406976"/>
                </a:cubicBezTo>
                <a:cubicBezTo>
                  <a:pt x="215392" y="411040"/>
                  <a:pt x="272288" y="33088"/>
                  <a:pt x="316992" y="29024"/>
                </a:cubicBezTo>
                <a:cubicBezTo>
                  <a:pt x="361696" y="24960"/>
                  <a:pt x="414528" y="358208"/>
                  <a:pt x="451104" y="382592"/>
                </a:cubicBezTo>
                <a:cubicBezTo>
                  <a:pt x="487680" y="406976"/>
                  <a:pt x="518160" y="197680"/>
                  <a:pt x="536448" y="175328"/>
                </a:cubicBezTo>
                <a:cubicBezTo>
                  <a:pt x="554736" y="152976"/>
                  <a:pt x="557784" y="200728"/>
                  <a:pt x="560832" y="24848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93976" y="56113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86248" y="563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56224" y="56266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47536" y="56266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90664" y="56144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991496" y="563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01096" y="563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144768" y="562660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447800" y="20573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447800" y="1371600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444582" y="28193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447800" y="36575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447800" y="44957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92157" y="4267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992157" y="3429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992157" y="2514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992157" y="1752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581640" y="6046494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শ্রেনি ব্যবধান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6604" y="2438400"/>
            <a:ext cx="615553" cy="10877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গনসংখ্যা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9528" y="3657600"/>
            <a:ext cx="564840" cy="16567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68752" y="3646369"/>
            <a:ext cx="560832" cy="165677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546912" y="4102607"/>
            <a:ext cx="543504" cy="118834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114800" y="2057400"/>
            <a:ext cx="543504" cy="32457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75632" y="2819400"/>
            <a:ext cx="543504" cy="249021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243520" y="4064507"/>
            <a:ext cx="543504" cy="12203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810928" y="4474756"/>
            <a:ext cx="543504" cy="8101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114800" y="2057399"/>
            <a:ext cx="543504" cy="20452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114800" y="2057400"/>
            <a:ext cx="543504" cy="7619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27240" y="2642616"/>
            <a:ext cx="0" cy="26361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03776" y="5257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68</a:t>
            </a:r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1219200" y="762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dirty="0" smtClean="0"/>
              <a:t>গ) গনসংখ্যা সারনী হতে আয়তলেখ অঙ্কন করে মধ্যক নির্ণয় কর।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1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2" grpId="0"/>
      <p:bldP spid="43" grpId="0"/>
      <p:bldP spid="44" grpId="0"/>
      <p:bldP spid="45" grpId="0"/>
      <p:bldP spid="46" grpId="0"/>
      <p:bldP spid="47" grpId="0"/>
      <p:bldP spid="2" grpId="0" animBg="1"/>
      <p:bldP spid="37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57150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S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70916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AD23-01F9-4639-A9F6-01B1D6FAE900}" type="datetime1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8596" y="1500174"/>
            <a:ext cx="82868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বিযয়ে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নম্বরের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বহুভুজ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SG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4000504"/>
          <a:ext cx="8572560" cy="1343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9"/>
                <a:gridCol w="857256"/>
                <a:gridCol w="928694"/>
                <a:gridCol w="1000132"/>
                <a:gridCol w="1000129"/>
                <a:gridCol w="1071570"/>
                <a:gridCol w="1071570"/>
                <a:gridCol w="1071570"/>
              </a:tblGrid>
              <a:tr h="564356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ব্যাপ্তি</a:t>
                      </a:r>
                      <a:endParaRPr lang="en-SG" sz="28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৩১-৪০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৪১-৫০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৫১-৬০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৬১-৭০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৭১-৮০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৮১-৯০ 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৯১-১০০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79316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SG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650</TotalTime>
  <Words>354</Words>
  <Application>Microsoft Office PowerPoint</Application>
  <PresentationFormat>On-screen Show (4:3)</PresentationFormat>
  <Paragraphs>165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বাড়ীর কাজ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HS</cp:lastModifiedBy>
  <cp:revision>100</cp:revision>
  <dcterms:created xsi:type="dcterms:W3CDTF">2015-09-13T02:01:06Z</dcterms:created>
  <dcterms:modified xsi:type="dcterms:W3CDTF">2020-09-21T03:32:08Z</dcterms:modified>
</cp:coreProperties>
</file>