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64" r:id="rId2"/>
    <p:sldId id="279" r:id="rId3"/>
    <p:sldId id="265" r:id="rId4"/>
    <p:sldId id="266" r:id="rId5"/>
    <p:sldId id="277" r:id="rId6"/>
    <p:sldId id="268" r:id="rId7"/>
    <p:sldId id="278" r:id="rId8"/>
    <p:sldId id="257" r:id="rId9"/>
    <p:sldId id="256" r:id="rId10"/>
    <p:sldId id="280" r:id="rId11"/>
    <p:sldId id="275" r:id="rId12"/>
    <p:sldId id="274" r:id="rId13"/>
    <p:sldId id="273" r:id="rId14"/>
    <p:sldId id="276" r:id="rId15"/>
    <p:sldId id="281" r:id="rId16"/>
    <p:sldId id="26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6" d="100"/>
          <a:sy n="66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8432-3E9B-469B-896A-6D0E6C50F2C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45CA-DFC4-4397-ACE9-209397918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2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0719-0A8E-44A6-90DA-ABE107CDFE9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8BD1-48DD-4BFF-BF72-FC4F4124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rough\Voilet-Flower-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b="1155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0800000" flipV="1">
            <a:off x="1998575" y="1595700"/>
            <a:ext cx="776200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0" y="548368"/>
            <a:ext cx="4474029" cy="714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AutoShape 24"/>
              <p:cNvSpPr>
                <a:spLocks noChangeArrowheads="1"/>
              </p:cNvSpPr>
              <p:nvPr/>
            </p:nvSpPr>
            <p:spPr bwMode="auto">
              <a:xfrm>
                <a:off x="2603454" y="2743200"/>
                <a:ext cx="6845346" cy="751586"/>
              </a:xfrm>
              <a:prstGeom prst="flowChartProcess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 anchor="ctr"/>
              <a:lstStyle/>
              <a:p>
                <a:pPr marL="257175" indent="-257175">
                  <a:defRPr/>
                </a:pPr>
                <a:endParaRPr sz="1350" dirty="0"/>
              </a:p>
              <a:p>
                <a:pPr marL="257175" indent="-257175">
                  <a:defRPr/>
                </a:pP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sz="21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sz="21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sz="15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defRPr/>
                </a:pPr>
                <a:r>
                  <a:rPr lang="en-US" sz="27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𝑎</m:t>
                    </m:r>
                    <m:r>
                      <a:rPr lang="en-US" sz="2700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2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2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𝑎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=−</m:t>
                    </m:r>
                    <m:r>
                      <a:rPr lang="en-US" sz="27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1</m:t>
                    </m:r>
                  </m:oMath>
                </a14:m>
                <a:r>
                  <a:rPr lang="en-US" sz="27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𝑎</m:t>
                    </m:r>
                    <m:r>
                      <a:rPr lang="en-US" sz="3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3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1</m:t>
                        </m:r>
                      </m:num>
                      <m:den>
                        <m:r>
                          <a:rPr lang="en-US" sz="3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24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মাননির্ণয়কর</a:t>
                </a:r>
                <a:r>
                  <a:rPr lang="en-US" sz="24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>
                  <a:defRPr/>
                </a:pPr>
                <a:endParaRPr lang="en-US" sz="21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sz="15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AutoShap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54" y="2743200"/>
                <a:ext cx="6845346" cy="751586"/>
              </a:xfrm>
              <a:prstGeom prst="flowChartProcess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1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53432" y="1853852"/>
                <a:ext cx="7488217" cy="3558864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সমস্যাঃ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হলে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এর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মান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নির্ণ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en-US" sz="24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এরমাননির্ণয়কর</a:t>
                </a: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প্রমাণকর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𝟓𝟐𝟎𝟓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𝟔𝟒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432" y="1853852"/>
                <a:ext cx="7488217" cy="3558864"/>
              </a:xfrm>
              <a:prstGeom prst="rect">
                <a:avLst/>
              </a:prstGeom>
              <a:blipFill>
                <a:blip r:embed="rId2"/>
                <a:stretch>
                  <a:fillRect l="-13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963940" y="644663"/>
            <a:ext cx="4267200" cy="447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2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44800" y="853471"/>
                <a:ext cx="6482806" cy="565618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rgbClr val="0033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ক.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দেওয়া</m:t>
                    </m:r>
                    <m:r>
                      <a: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আছে</m:t>
                    </m:r>
                    <m:r>
                      <a:rPr lang="en-US" sz="20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,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         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sz="20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  <m:d>
                        <m:d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   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𝟏𝟐𝟓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𝟏𝟐𝟓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𝟔𝟎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                         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𝟏𝟖𝟓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0" y="853471"/>
                <a:ext cx="6482806" cy="5656186"/>
              </a:xfrm>
              <a:prstGeom prst="rect">
                <a:avLst/>
              </a:prstGeom>
              <a:blipFill>
                <a:blip r:embed="rId2"/>
                <a:stretch>
                  <a:fillRect l="-150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01671" y="186944"/>
                <a:ext cx="3716338" cy="55297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cs typeface="SutonnyMJ" pitchFamily="2" charset="0"/>
                  </a:rPr>
                  <a:t>ক)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cs typeface="SutonnyMJ" pitchFamily="2" charset="0"/>
                      </a:rPr>
                      <m:t>  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এর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মান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নির্ণ</m:t>
                    </m:r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 </a:t>
                </a:r>
                <a:r>
                  <a:rPr lang="en-US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671" y="186944"/>
                <a:ext cx="3716338" cy="552972"/>
              </a:xfrm>
              <a:prstGeom prst="rect">
                <a:avLst/>
              </a:prstGeom>
              <a:blipFill>
                <a:blip r:embed="rId3"/>
                <a:stretch>
                  <a:fillRect l="-1471" r="-1634"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51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1" y="1018792"/>
                <a:ext cx="4848496" cy="573431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খ</a:t>
                </a:r>
                <a:r>
                  <a:rPr lang="en-US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দেওয়া</m:t>
                    </m:r>
                    <m:r>
                      <a:rPr lang="en-US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আছে</m:t>
                    </m:r>
                    <m:r>
                      <a:rPr lang="en-US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SutonnyMJ" pitchFamily="2" charset="0"/>
                      </a:rPr>
                      <m:t>,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𝟏𝟔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𝟐𝟓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𝟏𝟔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𝟒𝟏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𝟒𝟏</m:t>
                          </m:r>
                        </m:e>
                      </m:rad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আবার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cs typeface="SutonnyMJ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    =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𝟒𝟏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</m:oMath>
                </a14:m>
                <a:r>
                  <a:rPr lang="en-US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SutonnyMJ" pitchFamily="2" charset="0"/>
                  </a:rPr>
                  <a:t>8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𝟒𝟏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  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𝟑𝟑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utonnyMJ" pitchFamily="2" charset="0"/>
                            </a:rPr>
                            <m:t>𝑨𝒏𝒔</m:t>
                          </m:r>
                        </m:e>
                      </m:d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16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018792"/>
                <a:ext cx="4848496" cy="5734314"/>
              </a:xfrm>
              <a:prstGeom prst="rect">
                <a:avLst/>
              </a:prstGeom>
              <a:blipFill>
                <a:blip r:embed="rId2"/>
                <a:stretch>
                  <a:fillRect l="-100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17080" y="2333506"/>
                <a:ext cx="4404360" cy="441960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রাশিমালা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endParaRPr lang="en-US" sz="2400" b="1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utonnyMJ" pitchFamily="2" charset="0"/>
                                  </a:rPr>
                                  <m:t>𝟒𝟏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endPara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𝟒𝟏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24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080" y="2333506"/>
                <a:ext cx="4404360" cy="4419600"/>
              </a:xfrm>
              <a:prstGeom prst="rect">
                <a:avLst/>
              </a:prstGeom>
              <a:blipFill>
                <a:blip r:embed="rId3"/>
                <a:stretch>
                  <a:fillRect l="-221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80126" y="441710"/>
            <a:ext cx="14189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4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99624" y="234987"/>
                <a:ext cx="6234912" cy="55297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(খ</a:t>
                </a:r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এরমাননির্ণয়করতে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24" y="234987"/>
                <a:ext cx="6234912" cy="552972"/>
              </a:xfrm>
              <a:prstGeom prst="rect">
                <a:avLst/>
              </a:prstGeom>
              <a:blipFill>
                <a:blip r:embed="rId4"/>
                <a:stretch>
                  <a:fillRect l="-780" r="-195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27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057" y="580791"/>
            <a:ext cx="15697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83377" y="1247127"/>
            <a:ext cx="15392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ক </a:t>
            </a:r>
            <a:r>
              <a:rPr lang="en-US" sz="2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হতে</a:t>
            </a:r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পাই</a:t>
            </a:r>
            <a:endParaRPr lang="en-US" sz="2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44352" y="1079768"/>
                <a:ext cx="1420581" cy="61831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∴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utonnyMJ" pitchFamily="2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  <m:r>
                        <a:rPr lang="en-US" b="1"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352" y="1079768"/>
                <a:ext cx="1420581" cy="618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52095" y="3170510"/>
                <a:ext cx="1414041" cy="6127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𝟏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95" y="3170510"/>
                <a:ext cx="141404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69644" y="3871472"/>
                <a:ext cx="2395849" cy="77643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44" y="3871472"/>
                <a:ext cx="2395849" cy="776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52095" y="4864469"/>
                <a:ext cx="3062057" cy="7764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.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95" y="4864469"/>
                <a:ext cx="3062057" cy="776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52095" y="5817360"/>
                <a:ext cx="3147438" cy="60830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den>
                        </m:f>
                      </m:e>
                    </m:d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95" y="5817360"/>
                <a:ext cx="3147438" cy="6083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17467" y="3020198"/>
                <a:ext cx="1444691" cy="56611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𝟒𝟏</m:t>
                                </m:r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−</m:t>
                                </m:r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sup>
                    </m:sSup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67" y="3020198"/>
                <a:ext cx="1444691" cy="566117"/>
              </a:xfrm>
              <a:prstGeom prst="rect">
                <a:avLst/>
              </a:prstGeom>
              <a:blipFill>
                <a:blip r:embed="rId7"/>
                <a:stretch>
                  <a:fillRect l="-378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19259" y="3647503"/>
                <a:ext cx="1414939" cy="6824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𝟑𝟑</m:t>
                                  </m:r>
                                </m:num>
                                <m:den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−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259" y="3647503"/>
                <a:ext cx="1414939" cy="682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17467" y="4479554"/>
                <a:ext cx="1117614" cy="49244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𝟏𝟎𝟖𝟗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𝟏𝟔</m:t>
                        </m:r>
                      </m:den>
                    </m:f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b="1" i="1" dirty="0">
                        <a:latin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67" y="4479554"/>
                <a:ext cx="1117614" cy="492443"/>
              </a:xfrm>
              <a:prstGeom prst="rect">
                <a:avLst/>
              </a:prstGeom>
              <a:blipFill>
                <a:blip r:embed="rId9"/>
                <a:stretch>
                  <a:fillRect l="-4891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17467" y="5148457"/>
                <a:ext cx="1481190" cy="49244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𝟏𝟎𝟖𝟗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𝟒𝟖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67" y="5148457"/>
                <a:ext cx="1481190" cy="492443"/>
              </a:xfrm>
              <a:prstGeom prst="rect">
                <a:avLst/>
              </a:prstGeom>
              <a:blipFill>
                <a:blip r:embed="rId10"/>
                <a:stretch>
                  <a:fillRect l="-368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17467" y="5817360"/>
                <a:ext cx="704039" cy="49244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𝟏𝟎𝟒𝟏</m:t>
                        </m:r>
                      </m:num>
                      <m:den>
                        <m: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67" y="5817360"/>
                <a:ext cx="704039" cy="492443"/>
              </a:xfrm>
              <a:prstGeom prst="rect">
                <a:avLst/>
              </a:prstGeom>
              <a:blipFill>
                <a:blip r:embed="rId11"/>
                <a:stretch>
                  <a:fillRect l="-6838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27618" y="1801941"/>
                <a:ext cx="1724446" cy="632353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𝒙</m:t>
                      </m:r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den>
                      </m:f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𝟒𝟏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18" y="1801941"/>
                <a:ext cx="1724446" cy="6323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59881" y="2011960"/>
                <a:ext cx="2306464" cy="62068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(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)(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81" y="2011960"/>
                <a:ext cx="2306464" cy="620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70452" y="2656033"/>
                <a:ext cx="1181029" cy="5861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𝟒𝟏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b="1" dirty="0">
                            <a:latin typeface="SutonnyMJ" pitchFamily="2" charset="0"/>
                            <a:cs typeface="SutonnyMJ" pitchFamily="2" charset="0"/>
                          </a:rPr>
                          <m:t> 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52" y="2656033"/>
                <a:ext cx="1181029" cy="586186"/>
              </a:xfrm>
              <a:prstGeom prst="rect">
                <a:avLst/>
              </a:prstGeom>
              <a:blipFill>
                <a:blip r:embed="rId14"/>
                <a:stretch>
                  <a:fillRect l="-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616570" y="2708443"/>
                <a:ext cx="2338597" cy="6851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নং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হতে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বসাইয়া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br>
                  <a:rPr lang="en-US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570" y="2708443"/>
                <a:ext cx="2338597" cy="6851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70452" y="3227514"/>
                <a:ext cx="1127236" cy="58676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52" y="3227514"/>
                <a:ext cx="1127236" cy="586764"/>
              </a:xfrm>
              <a:prstGeom prst="rect">
                <a:avLst/>
              </a:prstGeom>
              <a:blipFill>
                <a:blip r:embed="rId16"/>
                <a:stretch>
                  <a:fillRect l="-4301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38120" y="96394"/>
                <a:ext cx="7502565" cy="66601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r>
                  <a:rPr lang="en-US" sz="16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000" b="1" dirty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 </a:t>
                </a:r>
                <a:r>
                  <a:rPr lang="en-US" sz="2000" b="1" dirty="0" err="1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প্রমানকর</a:t>
                </a:r>
                <a:r>
                  <a:rPr lang="en-US" sz="20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000" b="1" dirty="0" smtClean="0">
                    <a:ln/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n/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n/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ln/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2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sz="24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n/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n/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ln/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1" i="1">
                        <a:ln/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𝟓𝟐𝟎𝟓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ln/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𝟒𝟏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ln/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𝟔𝟒</m:t>
                        </m:r>
                      </m:den>
                    </m:f>
                  </m:oMath>
                </a14:m>
                <a:endParaRPr lang="en-US" b="1" dirty="0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20" y="96394"/>
                <a:ext cx="7502565" cy="6660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83377" y="1891975"/>
            <a:ext cx="13644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হতে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পাই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59881" y="1264757"/>
                <a:ext cx="1265283" cy="71468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1" dirty="0"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81" y="1264757"/>
                <a:ext cx="1265283" cy="7146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709124" y="4568806"/>
                <a:ext cx="2630913" cy="50687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24" y="4568806"/>
                <a:ext cx="2630913" cy="5068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08963" y="5855076"/>
                <a:ext cx="3860523" cy="95295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𝟓𝟐𝟎𝟓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𝟔𝟒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𝑹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𝑯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𝑷𝒓𝒐𝒗𝒆𝒅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963" y="5855076"/>
                <a:ext cx="3860523" cy="9529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86361" y="5141406"/>
                <a:ext cx="1859099" cy="675954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𝟒𝟏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×</m:t>
                      </m:r>
                      <m:f>
                        <m:fPr>
                          <m:ctrlP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𝟏𝟎𝟒𝟏</m:t>
                          </m:r>
                        </m:num>
                        <m:den>
                          <m:r>
                            <a:rPr lang="en-US" b="1" i="1" dirty="0"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361" y="5141406"/>
                <a:ext cx="1859099" cy="67595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30977" y="2632643"/>
            <a:ext cx="8386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এখন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53942" y="1042456"/>
            <a:ext cx="918807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550" y="3915603"/>
            <a:ext cx="90762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L.H.S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98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 animBg="1"/>
      <p:bldP spid="3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5143" y="304799"/>
            <a:ext cx="5043054" cy="561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AutoShape 24"/>
              <p:cNvSpPr>
                <a:spLocks noChangeArrowheads="1"/>
              </p:cNvSpPr>
              <p:nvPr/>
            </p:nvSpPr>
            <p:spPr bwMode="auto">
              <a:xfrm>
                <a:off x="3249403" y="1227025"/>
                <a:ext cx="3914534" cy="1546167"/>
              </a:xfrm>
              <a:prstGeom prst="flowChartProcess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 anchor="ctr"/>
              <a:lstStyle/>
              <a:p>
                <a:pPr marL="257175" indent="-257175">
                  <a:defRPr/>
                </a:pPr>
                <a:endParaRPr lang="en-US" sz="21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endParaRPr lang="en-US" sz="21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7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𝒃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=√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𝟑</m:t>
                    </m:r>
                  </m:oMath>
                </a14:m>
                <a:r>
                  <a:rPr lang="en-US" sz="27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𝒃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=√</m:t>
                    </m:r>
                    <m:r>
                      <a:rPr lang="en-US" sz="27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r>
                  <a:rPr lang="en-US" sz="27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7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marL="257175" indent="-257175">
                  <a:defRPr/>
                </a:pPr>
                <a:endParaRPr lang="en-US" sz="27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257175" indent="-257175"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প্রমাণকরযে</a:t>
                </a:r>
                <a:r>
                  <a:rPr lang="en-US" sz="24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𝟖</m:t>
                    </m:r>
                    <m:r>
                      <a:rPr lang="en-US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𝒂𝒃</m:t>
                    </m:r>
                    <m:d>
                      <m:dPr>
                        <m:ctrlPr>
                          <a:rPr lang="en-US" sz="3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3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3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3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𝒃</m:t>
                        </m:r>
                        <m:r>
                          <a:rPr lang="en-US" sz="3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  <m:r>
                      <a:rPr lang="en-US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𝟓</m:t>
                    </m:r>
                  </m:oMath>
                </a14:m>
                <a:endParaRPr lang="en-US" sz="27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AutoShap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9403" y="1227025"/>
                <a:ext cx="3914534" cy="1546167"/>
              </a:xfrm>
              <a:prstGeom prst="flowChartProcess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5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AutoShape 11"/>
              <p:cNvSpPr>
                <a:spLocks noChangeArrowheads="1"/>
              </p:cNvSpPr>
              <p:nvPr/>
            </p:nvSpPr>
            <p:spPr bwMode="auto">
              <a:xfrm>
                <a:off x="982768" y="1068566"/>
                <a:ext cx="9683991" cy="5535434"/>
              </a:xfrm>
              <a:prstGeom prst="flowChartProcess">
                <a:avLst/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3600" b="1" dirty="0">
                    <a:solidFill>
                      <a:srgbClr val="0000FF"/>
                    </a:solidFill>
                    <a:latin typeface="SutonnyMJ" pitchFamily="2" charset="0"/>
                    <a:cs typeface="SutonnyMJ" pitchFamily="2" charset="0"/>
                  </a:rPr>
                  <a:t>সমস্যাঃ</a:t>
                </a:r>
                <a:endParaRPr lang="en-US" sz="28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eaLnBrk="1" hangingPunct="1">
                  <a:defRPr/>
                </a:pPr>
                <a:endParaRPr lang="en-US" sz="28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eaLnBrk="1" hangingPunct="1">
                  <a:defRPr/>
                </a:pPr>
                <a:endParaRPr lang="en-US" sz="28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eaLnBrk="1" hangingPunct="1">
                  <a:defRPr/>
                </a:pPr>
                <a:r>
                  <a:rPr lang="en-US" sz="28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ক</a:t>
                </a:r>
                <a:r>
                  <a:rPr lang="en-US" sz="40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 এরমাননির্ণয়কর</a:t>
                </a: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।</a:t>
                </a:r>
                <a:endParaRPr lang="en-US" sz="32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eaLnBrk="1" hangingPunct="1">
                  <a:defRPr/>
                </a:pPr>
                <a:endParaRPr lang="en-US" sz="32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eaLnBrk="1" hangingPunct="1"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খ.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দেখাওযে</a:t>
                </a:r>
                <a:r>
                  <a:rPr lang="en-US" sz="32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SutonnyMJ" pitchFamily="2" charset="0"/>
                                  </a:rPr>
                                  <m:t>𝒙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SutonnyMJ" pitchFamily="2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𝟏𝟒</m:t>
                    </m:r>
                  </m:oMath>
                </a14:m>
                <a:endParaRPr lang="en-US" sz="32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eaLnBrk="1" hangingPunct="1">
                  <a:defRPr/>
                </a:pPr>
                <a:endParaRPr lang="en-US" sz="32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eaLnBrk="1" hangingPunct="1"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গ. </a:t>
                </a:r>
                <a:r>
                  <a:rPr lang="en-US" sz="3200" b="1" dirty="0" err="1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প্রমাণকরযে</a:t>
                </a:r>
                <a:r>
                  <a:rPr lang="en-US" sz="32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𝟒</m:t>
                        </m:r>
                      </m:sup>
                    </m:sSup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𝟏𝟏𝟓𝟒</m:t>
                    </m:r>
                  </m:oMath>
                </a14:m>
                <a:endParaRPr lang="en-US" sz="3200" b="1" dirty="0">
                  <a:solidFill>
                    <a:srgbClr val="0000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2" name="AutoShap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2768" y="1068566"/>
                <a:ext cx="9683991" cy="5535434"/>
              </a:xfrm>
              <a:prstGeom prst="flowChartProcess">
                <a:avLst/>
              </a:prstGeom>
              <a:blipFill>
                <a:blip r:embed="rId2"/>
                <a:stretch>
                  <a:fillRect l="-1822" t="-768" b="-220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48977" y="0"/>
            <a:ext cx="2474223" cy="11091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3710" y="1835092"/>
            <a:ext cx="3381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X=3+2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√2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হলে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1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39483" y="323558"/>
            <a:ext cx="8384345" cy="5951646"/>
            <a:chOff x="0" y="0"/>
            <a:chExt cx="9144000" cy="6275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839200" cy="3352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3628326"/>
              <a:ext cx="91440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1337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1169" y="114638"/>
            <a:ext cx="7638631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5446" y="2235023"/>
            <a:ext cx="6682839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বীজগাণিতিক</a:t>
            </a:r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রাশি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5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29001" y="2590801"/>
            <a:ext cx="5943600" cy="3048001"/>
          </a:xfrm>
          <a:prstGeom prst="rect">
            <a:avLst/>
          </a:prstGeom>
          <a:noFill/>
          <a:ln w="14605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274320" indent="-274320" algn="ctr">
              <a:spcBef>
                <a:spcPts val="600"/>
              </a:spcBef>
            </a:pP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ছা: শামিমা নাসরিন</a:t>
            </a:r>
          </a:p>
          <a:p>
            <a:pPr marL="274320" indent="-274320" algn="ctr">
              <a:spcBef>
                <a:spcPts val="600"/>
              </a:spcBef>
            </a:pP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 এস সি গণিত</a:t>
            </a:r>
            <a:endParaRPr lang="bn-BD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শিক্ষক </a:t>
            </a:r>
          </a:p>
          <a:p>
            <a:pPr marL="274320" indent="-274320" algn="ctr">
              <a:spcBef>
                <a:spcPts val="600"/>
              </a:spcBef>
            </a:pP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পানিশ্বর</a:t>
            </a:r>
            <a:r>
              <a:rPr lang="bn-BD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উচ্চ বিদ্যালয়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274320" indent="-274320" algn="ctr">
              <a:spcBef>
                <a:spcPts val="600"/>
              </a:spcBef>
            </a:pP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সরাইল,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bn-IN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বাড়িয়া 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6601" y="381000"/>
            <a:ext cx="5662665" cy="1911944"/>
            <a:chOff x="2442692" y="321364"/>
            <a:chExt cx="4262908" cy="1802529"/>
          </a:xfrm>
          <a:gradFill>
            <a:gsLst>
              <a:gs pos="0">
                <a:srgbClr val="FF3399"/>
              </a:gs>
              <a:gs pos="22000">
                <a:srgbClr val="FF6633"/>
              </a:gs>
              <a:gs pos="50000">
                <a:srgbClr val="FFFF00"/>
              </a:gs>
              <a:gs pos="79000">
                <a:srgbClr val="01A78F"/>
              </a:gs>
              <a:gs pos="90000">
                <a:srgbClr val="3366FF"/>
              </a:gs>
            </a:gsLst>
            <a:lin ang="5400000" scaled="1"/>
          </a:gradFill>
        </p:grpSpPr>
        <p:sp>
          <p:nvSpPr>
            <p:cNvPr id="5" name="Oval 4"/>
            <p:cNvSpPr/>
            <p:nvPr/>
          </p:nvSpPr>
          <p:spPr>
            <a:xfrm>
              <a:off x="2442692" y="321364"/>
              <a:ext cx="4262908" cy="1167518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57567" y="469962"/>
              <a:ext cx="3718623" cy="1653931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54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2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914401" y="2667000"/>
            <a:ext cx="5934199" cy="3505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endParaRPr lang="bn-IN" sz="5600" dirty="0" smtClean="0"/>
          </a:p>
          <a:p>
            <a:pPr marL="0" indent="0">
              <a:buNone/>
            </a:pPr>
            <a:r>
              <a:rPr lang="en-US" sz="1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2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</a:t>
            </a:r>
            <a:r>
              <a:rPr lang="bn-IN" sz="17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marL="0" indent="0">
              <a:buNone/>
            </a:pPr>
            <a:r>
              <a:rPr lang="en-US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IN" sz="17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7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গনিত</a:t>
            </a:r>
            <a:endParaRPr lang="en-US" sz="17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17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17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endParaRPr lang="en-US" sz="17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17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17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endParaRPr lang="en-US" sz="5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4401" y="226166"/>
            <a:ext cx="5428689" cy="1754326"/>
          </a:xfrm>
          <a:prstGeom prst="rect">
            <a:avLst/>
          </a:prstGeom>
          <a:solidFill>
            <a:srgbClr val="C00000"/>
          </a:solidFill>
          <a:ln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8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0939" y="830470"/>
            <a:ext cx="2006032" cy="5643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416" y="2018653"/>
            <a:ext cx="7778079" cy="33547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ই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2800" b="1" kern="110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.........</a:t>
            </a:r>
          </a:p>
          <a:p>
            <a:endParaRPr lang="en-US" sz="2800" b="1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১।বীজগানিতিক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সুত্রগুলো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endParaRPr lang="en-US" sz="2800" b="1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২।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বাস্তব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</a:p>
          <a:p>
            <a:endParaRPr lang="en-US" sz="2800" b="1" kern="11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সমস্যার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সমাধান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b="1" kern="11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2800" b="1" kern="1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346893" y="401168"/>
            <a:ext cx="7848582" cy="381000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125532" y="1045250"/>
                <a:ext cx="8069943" cy="4968497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+2ab+b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=(a-b)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4ab</a:t>
                </a:r>
                <a:endParaRPr lang="en-US" sz="2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(a-b)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2ab+b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(a-b)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4ab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6.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=(a-b)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2ab</a:t>
                </a:r>
                <a:endParaRPr lang="en-US" sz="2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4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2(a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(a+b)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(a-b)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4ab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-(a-b)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10.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)(a-b)             12. 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x+ab</a:t>
                </a:r>
                <a:endParaRPr lang="en-US" sz="28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 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a+b+c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ab+bc+ca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a+b+c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ab+bc+ca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 2(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ab+bc+ca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a+b+c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(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+b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</a:t>
                </a:r>
                <a:r>
                  <a:rPr lang="en-US" sz="24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32" y="1045250"/>
                <a:ext cx="8069943" cy="4968497"/>
              </a:xfrm>
              <a:prstGeom prst="roundRect">
                <a:avLst/>
              </a:prstGeom>
              <a:blipFill>
                <a:blip r:embed="rId2"/>
                <a:stretch>
                  <a:fillRect b="-1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7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3511" y="203201"/>
            <a:ext cx="6502400" cy="151655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ঘনমূলের</a:t>
            </a:r>
            <a:r>
              <a:rPr lang="en-US" sz="32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সূত্রাবলীঃ</a:t>
            </a:r>
            <a:endParaRPr lang="en-US" sz="32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60192" y="1877800"/>
                <a:ext cx="7005918" cy="431895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400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192" y="1877800"/>
                <a:ext cx="7005918" cy="4318953"/>
              </a:xfrm>
              <a:prstGeom prst="rect">
                <a:avLst/>
              </a:prstGeom>
              <a:blipFill>
                <a:blip r:embed="rId2"/>
                <a:stretch>
                  <a:fillRect l="-1304" b="-28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67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1342" y="1067219"/>
                <a:ext cx="8340015" cy="552919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4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‍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মস্যাঃ4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প্রমাণ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যে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 ‍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</m:t>
                      </m:r>
                      <m:r>
                        <a:rPr lang="en-US" sz="24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দেওয়া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আছে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উভয়পক্ষকে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দ্বারাভাগকরিয়া</a:t>
                </a:r>
                <a:r>
                  <a:rPr lang="en-US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r>
                  <a:rPr lang="en-US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=3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0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0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0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কর</m:t>
                    </m:r>
                  </m:oMath>
                </a14:m>
                <a:endParaRPr lang="en-US" sz="20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[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2" y="1067219"/>
                <a:ext cx="8340015" cy="5529194"/>
              </a:xfrm>
              <a:prstGeom prst="rect">
                <a:avLst/>
              </a:prstGeom>
              <a:blipFill>
                <a:blip r:embed="rId2"/>
                <a:stretch>
                  <a:fillRect l="-1096" b="-242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886200" y="273697"/>
            <a:ext cx="4038706" cy="5776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endParaRPr lang="en-US" sz="2800" b="1" dirty="0">
              <a:ln/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21014" y="1433119"/>
                <a:ext cx="3242386" cy="401507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𝑯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den>
                    </m:f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.√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=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= 0 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= R.H.S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(Proved)</a:t>
                </a:r>
                <a:endParaRPr lang="en-US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014" y="1433119"/>
                <a:ext cx="3242386" cy="4015073"/>
              </a:xfrm>
              <a:prstGeom prst="rect">
                <a:avLst/>
              </a:prstGeom>
              <a:blipFill>
                <a:blip r:embed="rId3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9314" y="0"/>
                <a:ext cx="9579429" cy="676775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হলে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দেখাও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যে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সমাধানঃ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দেওয়াআছে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𝟐𝟒𝟐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𝟗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𝟏𝟏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বর্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 </a:t>
                </a:r>
                <a:r>
                  <a:rPr lang="en-US" sz="24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করিয়া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</m:t>
                    </m:r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উভয়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পক্ষকে</m:t>
                    </m:r>
                    <m:r>
                      <a:rPr lang="en-US" sz="2400" b="1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ঘন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মূল </m:t>
                    </m:r>
                    <m:r>
                      <m:rPr>
                        <m:nor/>
                      </m:rPr>
                      <a:rPr lang="en-US" sz="2400" dirty="0" err="1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করিয়া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  <m:r>
                      <m:rPr>
                        <m:nor/>
                      </m:rPr>
                      <a: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(Proved)</a:t>
                </a:r>
                <a:endParaRPr lang="en-US" sz="2400" b="1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4" y="0"/>
                <a:ext cx="9579429" cy="6767750"/>
              </a:xfrm>
              <a:prstGeom prst="rect">
                <a:avLst/>
              </a:prstGeom>
              <a:blipFill>
                <a:blip r:embed="rId2"/>
                <a:stretch>
                  <a:fillRect l="-1207" t="-1349" b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8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289</Words>
  <Application>Microsoft Office PowerPoint</Application>
  <PresentationFormat>Widescreen</PresentationFormat>
  <Paragraphs>183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Kalpurush</vt:lpstr>
      <vt:lpstr>NikoshBAN</vt:lpstr>
      <vt:lpstr>SutonnyMJ</vt:lpstr>
      <vt:lpstr>Times New Roman</vt:lpstr>
      <vt:lpstr>Tw Cen MT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91</cp:revision>
  <dcterms:created xsi:type="dcterms:W3CDTF">2020-08-17T05:34:52Z</dcterms:created>
  <dcterms:modified xsi:type="dcterms:W3CDTF">2020-10-14T03:47:07Z</dcterms:modified>
</cp:coreProperties>
</file>