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5" r:id="rId2"/>
    <p:sldId id="276" r:id="rId3"/>
    <p:sldId id="258" r:id="rId4"/>
    <p:sldId id="278" r:id="rId5"/>
    <p:sldId id="279" r:id="rId6"/>
    <p:sldId id="281" r:id="rId7"/>
    <p:sldId id="280" r:id="rId8"/>
    <p:sldId id="282" r:id="rId9"/>
    <p:sldId id="268" r:id="rId10"/>
    <p:sldId id="283" r:id="rId11"/>
    <p:sldId id="261" r:id="rId12"/>
    <p:sldId id="262" r:id="rId13"/>
    <p:sldId id="269" r:id="rId14"/>
    <p:sldId id="271" r:id="rId15"/>
    <p:sldId id="272" r:id="rId16"/>
    <p:sldId id="263" r:id="rId17"/>
    <p:sldId id="270" r:id="rId18"/>
    <p:sldId id="273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A22BF"/>
    <a:srgbClr val="CCFFFF"/>
    <a:srgbClr val="FFFF00"/>
    <a:srgbClr val="FF99CC"/>
    <a:srgbClr val="FFFF99"/>
    <a:srgbClr val="29FF8A"/>
    <a:srgbClr val="89FFB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2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7A17A-8C97-47B8-B66C-9357823B18CF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2D598-8A62-431B-B0CC-48821AAD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তরিকুল</a:t>
            </a:r>
            <a:r>
              <a:rPr lang="bn-BD" baseline="0" dirty="0" smtClean="0"/>
              <a:t> ইসলাম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98-8A62-431B-B0CC-48821AAD3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0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তরিকুল</a:t>
            </a:r>
            <a:r>
              <a:rPr lang="bn-BD" baseline="0" dirty="0" smtClean="0"/>
              <a:t> ইসলাম</a:t>
            </a:r>
            <a:endParaRPr lang="en-SG" dirty="0" smtClean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98-8A62-431B-B0CC-48821AAD39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79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তরিকুল</a:t>
            </a:r>
            <a:r>
              <a:rPr lang="bn-BD" baseline="0" dirty="0" smtClean="0"/>
              <a:t> ইসলাম</a:t>
            </a:r>
            <a:endParaRPr lang="en-SG" dirty="0" smtClean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98-8A62-431B-B0CC-48821AAD39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9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তরিকুল</a:t>
            </a:r>
            <a:r>
              <a:rPr lang="bn-BD" baseline="0" dirty="0" smtClean="0"/>
              <a:t> ইসলাম</a:t>
            </a:r>
            <a:endParaRPr lang="en-SG" dirty="0" smtClean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98-8A62-431B-B0CC-48821AAD39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99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তরিকুল</a:t>
            </a:r>
            <a:r>
              <a:rPr lang="bn-BD" baseline="0" dirty="0" smtClean="0"/>
              <a:t> ইসলাম</a:t>
            </a:r>
            <a:endParaRPr lang="en-SG" smtClean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D598-8A62-431B-B0CC-48821AAD39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6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914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3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3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2915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9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8846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5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11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039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024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009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159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878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194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908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408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88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19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6073" y="-100440"/>
            <a:ext cx="6553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3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5638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085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124200"/>
            <a:ext cx="7133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অস্পর্শ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3733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832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830759"/>
            <a:ext cx="3619500" cy="35760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66" y="830759"/>
            <a:ext cx="4332070" cy="35718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174159"/>
            <a:ext cx="8033435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মহাকর্ষ বল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466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457200" y="457200"/>
            <a:ext cx="914400" cy="9144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5943600" y="457200"/>
            <a:ext cx="914400" cy="9144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3505200" y="2209800"/>
            <a:ext cx="914400" cy="914400"/>
          </a:xfrm>
          <a:prstGeom prst="flowChartConnector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2590800" y="2209800"/>
            <a:ext cx="914400" cy="914400"/>
          </a:xfrm>
          <a:prstGeom prst="flowChartConnector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447800"/>
            <a:ext cx="59436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বস্তুদ্বয় পরস্পরকে আকর্ষণ করছে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200400"/>
            <a:ext cx="58674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বস্তুদ্বয় পরস্পরকে বিকর্ষণ করছে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2313057"/>
            <a:ext cx="169469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তড়িৎ 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1675" y="2657475"/>
            <a:ext cx="2457450" cy="518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874812" y="4626114"/>
            <a:ext cx="2811988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তড়িৎ চৌম্বক 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896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8210" y="5329029"/>
            <a:ext cx="73152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নিউক্লীয়াস হতে বিটাক্ষয় হচ্ছে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8210" y="533400"/>
            <a:ext cx="7315200" cy="4572000"/>
            <a:chOff x="914400" y="533400"/>
            <a:chExt cx="7315200" cy="4572000"/>
          </a:xfrm>
        </p:grpSpPr>
        <p:grpSp>
          <p:nvGrpSpPr>
            <p:cNvPr id="4" name="Group 3"/>
            <p:cNvGrpSpPr/>
            <p:nvPr/>
          </p:nvGrpSpPr>
          <p:grpSpPr>
            <a:xfrm>
              <a:off x="914400" y="533400"/>
              <a:ext cx="7315200" cy="4572000"/>
              <a:chOff x="914400" y="1143000"/>
              <a:chExt cx="7315200" cy="45720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1143000"/>
                <a:ext cx="7315200" cy="4572000"/>
              </a:xfrm>
              <a:prstGeom prst="rect">
                <a:avLst/>
              </a:prstGeom>
            </p:spPr>
          </p:pic>
          <p:sp>
            <p:nvSpPr>
              <p:cNvPr id="3" name="Flowchart: Process 2"/>
              <p:cNvSpPr/>
              <p:nvPr/>
            </p:nvSpPr>
            <p:spPr>
              <a:xfrm>
                <a:off x="914400" y="1143000"/>
                <a:ext cx="7315200" cy="1520952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lowchart: Process 6"/>
            <p:cNvSpPr/>
            <p:nvPr/>
          </p:nvSpPr>
          <p:spPr>
            <a:xfrm>
              <a:off x="6553200" y="2130552"/>
              <a:ext cx="1600200" cy="612648"/>
            </a:xfrm>
            <a:prstGeom prst="flowChartProces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800" b="1" baseline="4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–16 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38600" y="2133600"/>
              <a:ext cx="19050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নিউট্রন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38600" y="2514600"/>
              <a:ext cx="19050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প্রোটন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644664"/>
            <a:ext cx="731520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দুর্বল নিউক্লীয় বল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474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91" y="2067580"/>
            <a:ext cx="2514600" cy="2543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Straight Arrow Connector 6"/>
          <p:cNvCxnSpPr/>
          <p:nvPr/>
        </p:nvCxnSpPr>
        <p:spPr>
          <a:xfrm>
            <a:off x="5486400" y="2438400"/>
            <a:ext cx="1752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7" idx="1"/>
          </p:cNvCxnSpPr>
          <p:nvPr/>
        </p:nvCxnSpPr>
        <p:spPr>
          <a:xfrm>
            <a:off x="5712391" y="4038600"/>
            <a:ext cx="1447800" cy="2705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36391" y="2067580"/>
            <a:ext cx="1143262" cy="707886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0191" y="3711714"/>
            <a:ext cx="1221809" cy="707886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5105400"/>
            <a:ext cx="8009109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প্রোটন ও নিউট্রন নিউক্লীয়াসে দৃঢ়ভাবে আবদ্ধ থাকে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9591" y="685800"/>
            <a:ext cx="800911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সবল নিউক্লীয় বল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9800" y="3320116"/>
            <a:ext cx="1447800" cy="1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82430" y="2996951"/>
            <a:ext cx="1627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নিউক্লীয়াস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215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1" y="3886200"/>
            <a:ext cx="4624389" cy="2476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1" name="Rounded Rectangular Callout 20"/>
          <p:cNvSpPr/>
          <p:nvPr/>
        </p:nvSpPr>
        <p:spPr>
          <a:xfrm>
            <a:off x="6019800" y="1885083"/>
            <a:ext cx="2590800" cy="1242503"/>
          </a:xfrm>
          <a:prstGeom prst="wedgeRoundRectCallout">
            <a:avLst>
              <a:gd name="adj1" fmla="val -77556"/>
              <a:gd name="adj2" fmla="val 9195"/>
              <a:gd name="adj3" fmla="val 16667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সাম্য বল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6019800" y="4503198"/>
            <a:ext cx="2590800" cy="1242503"/>
          </a:xfrm>
          <a:prstGeom prst="wedgeRoundRectCallout">
            <a:avLst>
              <a:gd name="adj1" fmla="val -77556"/>
              <a:gd name="adj2" fmla="val 919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অসাম্য বল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0" y="533399"/>
            <a:ext cx="4572000" cy="3124202"/>
            <a:chOff x="685800" y="533399"/>
            <a:chExt cx="4572000" cy="3124202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533399"/>
              <a:ext cx="4572000" cy="3124202"/>
              <a:chOff x="685800" y="533399"/>
              <a:chExt cx="4572000" cy="312420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85800" y="533399"/>
                <a:ext cx="4572000" cy="3124201"/>
                <a:chOff x="685800" y="533399"/>
                <a:chExt cx="4572000" cy="3124201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800" y="533399"/>
                  <a:ext cx="4572000" cy="3124201"/>
                </a:xfrm>
                <a:prstGeom prst="rect">
                  <a:avLst/>
                </a:prstGeom>
                <a:ln w="38100">
                  <a:noFill/>
                </a:ln>
              </p:spPr>
            </p:pic>
            <p:sp>
              <p:nvSpPr>
                <p:cNvPr id="9" name="Flowchart: Process 8"/>
                <p:cNvSpPr/>
                <p:nvPr/>
              </p:nvSpPr>
              <p:spPr>
                <a:xfrm>
                  <a:off x="2093391" y="3127587"/>
                  <a:ext cx="1849282" cy="481692"/>
                </a:xfrm>
                <a:prstGeom prst="flowChartProcess">
                  <a:avLst/>
                </a:pr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lowchart: Process 9"/>
                <p:cNvSpPr/>
                <p:nvPr/>
              </p:nvSpPr>
              <p:spPr>
                <a:xfrm>
                  <a:off x="2463247" y="1885084"/>
                  <a:ext cx="1340729" cy="677330"/>
                </a:xfrm>
                <a:prstGeom prst="flowChartProcess">
                  <a:avLst/>
                </a:pr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Flowchart: Process 12"/>
              <p:cNvSpPr/>
              <p:nvPr/>
            </p:nvSpPr>
            <p:spPr>
              <a:xfrm>
                <a:off x="685800" y="533399"/>
                <a:ext cx="4572000" cy="3124202"/>
              </a:xfrm>
              <a:prstGeom prst="flowChartProcess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765810" y="2590800"/>
              <a:ext cx="4400895" cy="948375"/>
            </a:xfrm>
            <a:custGeom>
              <a:avLst/>
              <a:gdLst>
                <a:gd name="connsiteX0" fmla="*/ 491490 w 4400895"/>
                <a:gd name="connsiteY0" fmla="*/ 91125 h 948375"/>
                <a:gd name="connsiteX1" fmla="*/ 491490 w 4400895"/>
                <a:gd name="connsiteY1" fmla="*/ 91125 h 948375"/>
                <a:gd name="connsiteX2" fmla="*/ 514350 w 4400895"/>
                <a:gd name="connsiteY2" fmla="*/ 193995 h 948375"/>
                <a:gd name="connsiteX3" fmla="*/ 525780 w 4400895"/>
                <a:gd name="connsiteY3" fmla="*/ 399735 h 948375"/>
                <a:gd name="connsiteX4" fmla="*/ 605790 w 4400895"/>
                <a:gd name="connsiteY4" fmla="*/ 491175 h 948375"/>
                <a:gd name="connsiteX5" fmla="*/ 822960 w 4400895"/>
                <a:gd name="connsiteY5" fmla="*/ 502605 h 948375"/>
                <a:gd name="connsiteX6" fmla="*/ 1062990 w 4400895"/>
                <a:gd name="connsiteY6" fmla="*/ 479745 h 948375"/>
                <a:gd name="connsiteX7" fmla="*/ 1131570 w 4400895"/>
                <a:gd name="connsiteY7" fmla="*/ 456885 h 948375"/>
                <a:gd name="connsiteX8" fmla="*/ 1291590 w 4400895"/>
                <a:gd name="connsiteY8" fmla="*/ 468315 h 948375"/>
                <a:gd name="connsiteX9" fmla="*/ 1360170 w 4400895"/>
                <a:gd name="connsiteY9" fmla="*/ 491175 h 948375"/>
                <a:gd name="connsiteX10" fmla="*/ 1451610 w 4400895"/>
                <a:gd name="connsiteY10" fmla="*/ 468315 h 948375"/>
                <a:gd name="connsiteX11" fmla="*/ 1485900 w 4400895"/>
                <a:gd name="connsiteY11" fmla="*/ 445455 h 948375"/>
                <a:gd name="connsiteX12" fmla="*/ 1554480 w 4400895"/>
                <a:gd name="connsiteY12" fmla="*/ 422595 h 948375"/>
                <a:gd name="connsiteX13" fmla="*/ 1588770 w 4400895"/>
                <a:gd name="connsiteY13" fmla="*/ 399735 h 948375"/>
                <a:gd name="connsiteX14" fmla="*/ 1668780 w 4400895"/>
                <a:gd name="connsiteY14" fmla="*/ 376875 h 948375"/>
                <a:gd name="connsiteX15" fmla="*/ 1748790 w 4400895"/>
                <a:gd name="connsiteY15" fmla="*/ 354015 h 948375"/>
                <a:gd name="connsiteX16" fmla="*/ 1885950 w 4400895"/>
                <a:gd name="connsiteY16" fmla="*/ 342585 h 948375"/>
                <a:gd name="connsiteX17" fmla="*/ 2011680 w 4400895"/>
                <a:gd name="connsiteY17" fmla="*/ 308295 h 948375"/>
                <a:gd name="connsiteX18" fmla="*/ 2034540 w 4400895"/>
                <a:gd name="connsiteY18" fmla="*/ 342585 h 948375"/>
                <a:gd name="connsiteX19" fmla="*/ 2011680 w 4400895"/>
                <a:gd name="connsiteY19" fmla="*/ 422595 h 948375"/>
                <a:gd name="connsiteX20" fmla="*/ 2000250 w 4400895"/>
                <a:gd name="connsiteY20" fmla="*/ 536895 h 948375"/>
                <a:gd name="connsiteX21" fmla="*/ 2011680 w 4400895"/>
                <a:gd name="connsiteY21" fmla="*/ 571185 h 948375"/>
                <a:gd name="connsiteX22" fmla="*/ 2080260 w 4400895"/>
                <a:gd name="connsiteY22" fmla="*/ 559755 h 948375"/>
                <a:gd name="connsiteX23" fmla="*/ 2686050 w 4400895"/>
                <a:gd name="connsiteY23" fmla="*/ 559755 h 948375"/>
                <a:gd name="connsiteX24" fmla="*/ 2697480 w 4400895"/>
                <a:gd name="connsiteY24" fmla="*/ 422595 h 948375"/>
                <a:gd name="connsiteX25" fmla="*/ 2720340 w 4400895"/>
                <a:gd name="connsiteY25" fmla="*/ 388305 h 948375"/>
                <a:gd name="connsiteX26" fmla="*/ 2754630 w 4400895"/>
                <a:gd name="connsiteY26" fmla="*/ 308295 h 948375"/>
                <a:gd name="connsiteX27" fmla="*/ 2857500 w 4400895"/>
                <a:gd name="connsiteY27" fmla="*/ 262575 h 948375"/>
                <a:gd name="connsiteX28" fmla="*/ 2926080 w 4400895"/>
                <a:gd name="connsiteY28" fmla="*/ 239715 h 948375"/>
                <a:gd name="connsiteX29" fmla="*/ 3063240 w 4400895"/>
                <a:gd name="connsiteY29" fmla="*/ 262575 h 948375"/>
                <a:gd name="connsiteX30" fmla="*/ 3120390 w 4400895"/>
                <a:gd name="connsiteY30" fmla="*/ 285435 h 948375"/>
                <a:gd name="connsiteX31" fmla="*/ 3886200 w 4400895"/>
                <a:gd name="connsiteY31" fmla="*/ 274005 h 948375"/>
                <a:gd name="connsiteX32" fmla="*/ 3977640 w 4400895"/>
                <a:gd name="connsiteY32" fmla="*/ 262575 h 948375"/>
                <a:gd name="connsiteX33" fmla="*/ 4251960 w 4400895"/>
                <a:gd name="connsiteY33" fmla="*/ 274005 h 948375"/>
                <a:gd name="connsiteX34" fmla="*/ 4286250 w 4400895"/>
                <a:gd name="connsiteY34" fmla="*/ 285435 h 948375"/>
                <a:gd name="connsiteX35" fmla="*/ 4389120 w 4400895"/>
                <a:gd name="connsiteY35" fmla="*/ 296865 h 948375"/>
                <a:gd name="connsiteX36" fmla="*/ 4377690 w 4400895"/>
                <a:gd name="connsiteY36" fmla="*/ 834075 h 948375"/>
                <a:gd name="connsiteX37" fmla="*/ 4366260 w 4400895"/>
                <a:gd name="connsiteY37" fmla="*/ 914085 h 948375"/>
                <a:gd name="connsiteX38" fmla="*/ 4331970 w 4400895"/>
                <a:gd name="connsiteY38" fmla="*/ 925515 h 948375"/>
                <a:gd name="connsiteX39" fmla="*/ 4286250 w 4400895"/>
                <a:gd name="connsiteY39" fmla="*/ 936945 h 948375"/>
                <a:gd name="connsiteX40" fmla="*/ 1463040 w 4400895"/>
                <a:gd name="connsiteY40" fmla="*/ 936945 h 948375"/>
                <a:gd name="connsiteX41" fmla="*/ 1280160 w 4400895"/>
                <a:gd name="connsiteY41" fmla="*/ 948375 h 948375"/>
                <a:gd name="connsiteX42" fmla="*/ 1028700 w 4400895"/>
                <a:gd name="connsiteY42" fmla="*/ 936945 h 948375"/>
                <a:gd name="connsiteX43" fmla="*/ 662940 w 4400895"/>
                <a:gd name="connsiteY43" fmla="*/ 925515 h 948375"/>
                <a:gd name="connsiteX44" fmla="*/ 571500 w 4400895"/>
                <a:gd name="connsiteY44" fmla="*/ 914085 h 948375"/>
                <a:gd name="connsiteX45" fmla="*/ 377190 w 4400895"/>
                <a:gd name="connsiteY45" fmla="*/ 902655 h 948375"/>
                <a:gd name="connsiteX46" fmla="*/ 45720 w 4400895"/>
                <a:gd name="connsiteY46" fmla="*/ 914085 h 948375"/>
                <a:gd name="connsiteX47" fmla="*/ 11430 w 4400895"/>
                <a:gd name="connsiteY47" fmla="*/ 902655 h 948375"/>
                <a:gd name="connsiteX48" fmla="*/ 0 w 4400895"/>
                <a:gd name="connsiteY48" fmla="*/ 822645 h 948375"/>
                <a:gd name="connsiteX49" fmla="*/ 11430 w 4400895"/>
                <a:gd name="connsiteY49" fmla="*/ 662625 h 948375"/>
                <a:gd name="connsiteX50" fmla="*/ 22860 w 4400895"/>
                <a:gd name="connsiteY50" fmla="*/ 319725 h 948375"/>
                <a:gd name="connsiteX51" fmla="*/ 45720 w 4400895"/>
                <a:gd name="connsiteY51" fmla="*/ 251145 h 948375"/>
                <a:gd name="connsiteX52" fmla="*/ 57150 w 4400895"/>
                <a:gd name="connsiteY52" fmla="*/ 216855 h 948375"/>
                <a:gd name="connsiteX53" fmla="*/ 68580 w 4400895"/>
                <a:gd name="connsiteY53" fmla="*/ 136845 h 948375"/>
                <a:gd name="connsiteX54" fmla="*/ 80010 w 4400895"/>
                <a:gd name="connsiteY54" fmla="*/ 11115 h 948375"/>
                <a:gd name="connsiteX55" fmla="*/ 228600 w 4400895"/>
                <a:gd name="connsiteY55" fmla="*/ 22545 h 948375"/>
                <a:gd name="connsiteX56" fmla="*/ 445770 w 4400895"/>
                <a:gd name="connsiteY56" fmla="*/ 45405 h 948375"/>
                <a:gd name="connsiteX57" fmla="*/ 491490 w 4400895"/>
                <a:gd name="connsiteY57" fmla="*/ 91125 h 94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400895" h="948375">
                  <a:moveTo>
                    <a:pt x="491490" y="91125"/>
                  </a:moveTo>
                  <a:lnTo>
                    <a:pt x="491490" y="91125"/>
                  </a:lnTo>
                  <a:cubicBezTo>
                    <a:pt x="499110" y="125415"/>
                    <a:pt x="510471" y="159083"/>
                    <a:pt x="514350" y="193995"/>
                  </a:cubicBezTo>
                  <a:cubicBezTo>
                    <a:pt x="521935" y="262261"/>
                    <a:pt x="511771" y="332493"/>
                    <a:pt x="525780" y="399735"/>
                  </a:cubicBezTo>
                  <a:cubicBezTo>
                    <a:pt x="528379" y="412212"/>
                    <a:pt x="574010" y="486841"/>
                    <a:pt x="605790" y="491175"/>
                  </a:cubicBezTo>
                  <a:cubicBezTo>
                    <a:pt x="677615" y="500969"/>
                    <a:pt x="750570" y="498795"/>
                    <a:pt x="822960" y="502605"/>
                  </a:cubicBezTo>
                  <a:cubicBezTo>
                    <a:pt x="864255" y="499655"/>
                    <a:pt x="1003392" y="493498"/>
                    <a:pt x="1062990" y="479745"/>
                  </a:cubicBezTo>
                  <a:cubicBezTo>
                    <a:pt x="1086469" y="474327"/>
                    <a:pt x="1131570" y="456885"/>
                    <a:pt x="1131570" y="456885"/>
                  </a:cubicBezTo>
                  <a:cubicBezTo>
                    <a:pt x="1184910" y="460695"/>
                    <a:pt x="1238706" y="460382"/>
                    <a:pt x="1291590" y="468315"/>
                  </a:cubicBezTo>
                  <a:cubicBezTo>
                    <a:pt x="1315420" y="471889"/>
                    <a:pt x="1360170" y="491175"/>
                    <a:pt x="1360170" y="491175"/>
                  </a:cubicBezTo>
                  <a:cubicBezTo>
                    <a:pt x="1390650" y="483555"/>
                    <a:pt x="1422084" y="479052"/>
                    <a:pt x="1451610" y="468315"/>
                  </a:cubicBezTo>
                  <a:cubicBezTo>
                    <a:pt x="1464520" y="463620"/>
                    <a:pt x="1473347" y="451034"/>
                    <a:pt x="1485900" y="445455"/>
                  </a:cubicBezTo>
                  <a:cubicBezTo>
                    <a:pt x="1507920" y="435668"/>
                    <a:pt x="1534430" y="435961"/>
                    <a:pt x="1554480" y="422595"/>
                  </a:cubicBezTo>
                  <a:cubicBezTo>
                    <a:pt x="1565910" y="414975"/>
                    <a:pt x="1576483" y="405878"/>
                    <a:pt x="1588770" y="399735"/>
                  </a:cubicBezTo>
                  <a:cubicBezTo>
                    <a:pt x="1607040" y="390600"/>
                    <a:pt x="1651690" y="381758"/>
                    <a:pt x="1668780" y="376875"/>
                  </a:cubicBezTo>
                  <a:cubicBezTo>
                    <a:pt x="1698303" y="368440"/>
                    <a:pt x="1717028" y="357985"/>
                    <a:pt x="1748790" y="354015"/>
                  </a:cubicBezTo>
                  <a:cubicBezTo>
                    <a:pt x="1794314" y="348324"/>
                    <a:pt x="1840230" y="346395"/>
                    <a:pt x="1885950" y="342585"/>
                  </a:cubicBezTo>
                  <a:cubicBezTo>
                    <a:pt x="1989079" y="316803"/>
                    <a:pt x="1947584" y="329660"/>
                    <a:pt x="2011680" y="308295"/>
                  </a:cubicBezTo>
                  <a:cubicBezTo>
                    <a:pt x="2019300" y="319725"/>
                    <a:pt x="2032597" y="328986"/>
                    <a:pt x="2034540" y="342585"/>
                  </a:cubicBezTo>
                  <a:cubicBezTo>
                    <a:pt x="2035975" y="352631"/>
                    <a:pt x="2015969" y="409727"/>
                    <a:pt x="2011680" y="422595"/>
                  </a:cubicBezTo>
                  <a:cubicBezTo>
                    <a:pt x="2007870" y="460695"/>
                    <a:pt x="2000250" y="498605"/>
                    <a:pt x="2000250" y="536895"/>
                  </a:cubicBezTo>
                  <a:cubicBezTo>
                    <a:pt x="2000250" y="548943"/>
                    <a:pt x="2000095" y="567875"/>
                    <a:pt x="2011680" y="571185"/>
                  </a:cubicBezTo>
                  <a:cubicBezTo>
                    <a:pt x="2033964" y="577552"/>
                    <a:pt x="2057400" y="563565"/>
                    <a:pt x="2080260" y="559755"/>
                  </a:cubicBezTo>
                  <a:cubicBezTo>
                    <a:pt x="2284378" y="610784"/>
                    <a:pt x="2380767" y="639129"/>
                    <a:pt x="2686050" y="559755"/>
                  </a:cubicBezTo>
                  <a:cubicBezTo>
                    <a:pt x="2730452" y="548210"/>
                    <a:pt x="2688482" y="467583"/>
                    <a:pt x="2697480" y="422595"/>
                  </a:cubicBezTo>
                  <a:cubicBezTo>
                    <a:pt x="2700174" y="409125"/>
                    <a:pt x="2714197" y="400592"/>
                    <a:pt x="2720340" y="388305"/>
                  </a:cubicBezTo>
                  <a:cubicBezTo>
                    <a:pt x="2745214" y="338557"/>
                    <a:pt x="2714989" y="363792"/>
                    <a:pt x="2754630" y="308295"/>
                  </a:cubicBezTo>
                  <a:cubicBezTo>
                    <a:pt x="2791953" y="256043"/>
                    <a:pt x="2792123" y="278919"/>
                    <a:pt x="2857500" y="262575"/>
                  </a:cubicBezTo>
                  <a:cubicBezTo>
                    <a:pt x="2880877" y="256731"/>
                    <a:pt x="2926080" y="239715"/>
                    <a:pt x="2926080" y="239715"/>
                  </a:cubicBezTo>
                  <a:cubicBezTo>
                    <a:pt x="2951575" y="243357"/>
                    <a:pt x="3032852" y="253459"/>
                    <a:pt x="3063240" y="262575"/>
                  </a:cubicBezTo>
                  <a:cubicBezTo>
                    <a:pt x="3082892" y="268471"/>
                    <a:pt x="3101340" y="277815"/>
                    <a:pt x="3120390" y="285435"/>
                  </a:cubicBezTo>
                  <a:lnTo>
                    <a:pt x="3886200" y="274005"/>
                  </a:lnTo>
                  <a:cubicBezTo>
                    <a:pt x="3916906" y="273186"/>
                    <a:pt x="3946923" y="262575"/>
                    <a:pt x="3977640" y="262575"/>
                  </a:cubicBezTo>
                  <a:cubicBezTo>
                    <a:pt x="4069159" y="262575"/>
                    <a:pt x="4160520" y="270195"/>
                    <a:pt x="4251960" y="274005"/>
                  </a:cubicBezTo>
                  <a:cubicBezTo>
                    <a:pt x="4263390" y="277815"/>
                    <a:pt x="4274366" y="283454"/>
                    <a:pt x="4286250" y="285435"/>
                  </a:cubicBezTo>
                  <a:cubicBezTo>
                    <a:pt x="4320282" y="291107"/>
                    <a:pt x="4383448" y="262833"/>
                    <a:pt x="4389120" y="296865"/>
                  </a:cubicBezTo>
                  <a:cubicBezTo>
                    <a:pt x="4418566" y="473539"/>
                    <a:pt x="4384319" y="655087"/>
                    <a:pt x="4377690" y="834075"/>
                  </a:cubicBezTo>
                  <a:cubicBezTo>
                    <a:pt x="4376693" y="860997"/>
                    <a:pt x="4378308" y="889988"/>
                    <a:pt x="4366260" y="914085"/>
                  </a:cubicBezTo>
                  <a:cubicBezTo>
                    <a:pt x="4360872" y="924861"/>
                    <a:pt x="4343555" y="922205"/>
                    <a:pt x="4331970" y="925515"/>
                  </a:cubicBezTo>
                  <a:cubicBezTo>
                    <a:pt x="4316865" y="929831"/>
                    <a:pt x="4301490" y="933135"/>
                    <a:pt x="4286250" y="936945"/>
                  </a:cubicBezTo>
                  <a:cubicBezTo>
                    <a:pt x="3095165" y="907894"/>
                    <a:pt x="3661544" y="917139"/>
                    <a:pt x="1463040" y="936945"/>
                  </a:cubicBezTo>
                  <a:cubicBezTo>
                    <a:pt x="1401964" y="937495"/>
                    <a:pt x="1341120" y="944565"/>
                    <a:pt x="1280160" y="948375"/>
                  </a:cubicBezTo>
                  <a:lnTo>
                    <a:pt x="1028700" y="936945"/>
                  </a:lnTo>
                  <a:lnTo>
                    <a:pt x="662940" y="925515"/>
                  </a:lnTo>
                  <a:cubicBezTo>
                    <a:pt x="632261" y="923981"/>
                    <a:pt x="602119" y="916535"/>
                    <a:pt x="571500" y="914085"/>
                  </a:cubicBezTo>
                  <a:cubicBezTo>
                    <a:pt x="506825" y="908911"/>
                    <a:pt x="441960" y="906465"/>
                    <a:pt x="377190" y="902655"/>
                  </a:cubicBezTo>
                  <a:cubicBezTo>
                    <a:pt x="266700" y="906465"/>
                    <a:pt x="156276" y="914085"/>
                    <a:pt x="45720" y="914085"/>
                  </a:cubicBezTo>
                  <a:cubicBezTo>
                    <a:pt x="33672" y="914085"/>
                    <a:pt x="16818" y="913431"/>
                    <a:pt x="11430" y="902655"/>
                  </a:cubicBezTo>
                  <a:cubicBezTo>
                    <a:pt x="-618" y="878558"/>
                    <a:pt x="3810" y="849315"/>
                    <a:pt x="0" y="822645"/>
                  </a:cubicBezTo>
                  <a:cubicBezTo>
                    <a:pt x="3810" y="769305"/>
                    <a:pt x="9002" y="716046"/>
                    <a:pt x="11430" y="662625"/>
                  </a:cubicBezTo>
                  <a:cubicBezTo>
                    <a:pt x="16623" y="548379"/>
                    <a:pt x="13363" y="433693"/>
                    <a:pt x="22860" y="319725"/>
                  </a:cubicBezTo>
                  <a:cubicBezTo>
                    <a:pt x="24861" y="295712"/>
                    <a:pt x="38100" y="274005"/>
                    <a:pt x="45720" y="251145"/>
                  </a:cubicBezTo>
                  <a:lnTo>
                    <a:pt x="57150" y="216855"/>
                  </a:lnTo>
                  <a:cubicBezTo>
                    <a:pt x="60960" y="190185"/>
                    <a:pt x="65605" y="163621"/>
                    <a:pt x="68580" y="136845"/>
                  </a:cubicBezTo>
                  <a:cubicBezTo>
                    <a:pt x="73227" y="95020"/>
                    <a:pt x="45766" y="35575"/>
                    <a:pt x="80010" y="11115"/>
                  </a:cubicBezTo>
                  <a:cubicBezTo>
                    <a:pt x="120433" y="-17759"/>
                    <a:pt x="179110" y="18242"/>
                    <a:pt x="228600" y="22545"/>
                  </a:cubicBezTo>
                  <a:cubicBezTo>
                    <a:pt x="296970" y="28490"/>
                    <a:pt x="377162" y="37782"/>
                    <a:pt x="445770" y="45405"/>
                  </a:cubicBezTo>
                  <a:cubicBezTo>
                    <a:pt x="518833" y="94114"/>
                    <a:pt x="483870" y="83505"/>
                    <a:pt x="491490" y="91125"/>
                  </a:cubicBezTo>
                  <a:close/>
                </a:path>
              </a:pathLst>
            </a:custGeom>
            <a:solidFill>
              <a:srgbClr val="29F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29720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584537"/>
            <a:ext cx="7783830" cy="1015663"/>
          </a:xfrm>
          <a:prstGeom prst="rect">
            <a:avLst/>
          </a:prstGeom>
          <a:solidFill>
            <a:srgbClr val="89FFBE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105400"/>
            <a:ext cx="778383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মৌলিক বলগুলোর তীব্রতার তুলনা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39981"/>
            <a:ext cx="2895600" cy="32417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70" y="1714499"/>
            <a:ext cx="4751460" cy="32671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3718170" y="1859280"/>
            <a:ext cx="475146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18170" y="3962400"/>
            <a:ext cx="475146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826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352800"/>
            <a:ext cx="276225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52600"/>
            <a:ext cx="2615213" cy="29278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799" y="457200"/>
            <a:ext cx="7772401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0" y="1752600"/>
            <a:ext cx="2590800" cy="2438400"/>
            <a:chOff x="3514725" y="2505075"/>
            <a:chExt cx="2114550" cy="18478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725" y="2505075"/>
              <a:ext cx="2114550" cy="184785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572000" y="2743200"/>
              <a:ext cx="0" cy="1295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ounded Rectangular Callout 12"/>
          <p:cNvSpPr/>
          <p:nvPr/>
        </p:nvSpPr>
        <p:spPr>
          <a:xfrm>
            <a:off x="6553200" y="5268686"/>
            <a:ext cx="1905000" cy="765048"/>
          </a:xfrm>
          <a:prstGeom prst="wedgeRoundRectCallout">
            <a:avLst>
              <a:gd name="adj1" fmla="val -68262"/>
              <a:gd name="adj2" fmla="val -8644"/>
              <a:gd name="adj3" fmla="val 16667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স্পর্শ বল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114800" y="2414920"/>
            <a:ext cx="1905000" cy="765048"/>
          </a:xfrm>
          <a:prstGeom prst="wedgeRoundRectCallout">
            <a:avLst>
              <a:gd name="adj1" fmla="val 68309"/>
              <a:gd name="adj2" fmla="val -4375"/>
              <a:gd name="adj3" fmla="val 16667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টান বল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990600" y="4949952"/>
            <a:ext cx="1905000" cy="765048"/>
          </a:xfrm>
          <a:prstGeom prst="wedgeRoundRectCallout">
            <a:avLst>
              <a:gd name="adj1" fmla="val -21976"/>
              <a:gd name="adj2" fmla="val -132434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অসাম্য বল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21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799" y="457200"/>
            <a:ext cx="7772401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0"/>
          <a:stretch/>
        </p:blipFill>
        <p:spPr>
          <a:xfrm>
            <a:off x="685799" y="1600200"/>
            <a:ext cx="7772401" cy="3181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798" y="1524000"/>
            <a:ext cx="77724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গাড়ীর চাকার সাথে রাস্তার তলের প্রত্যক্ষ সংস্পর্শ হয়েছে।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0066" y="4953000"/>
            <a:ext cx="6163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*চাকার গতির বিপরীতে কোন বল সৃস্টি হয়েছে?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5554860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**ঘর্ষণ বল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96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6324600"/>
            <a:ext cx="6019800" cy="1200329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সাম্য ও অসাম্য বলের তুলনামূলক বিশ্লেষণ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4400" y="3352800"/>
            <a:ext cx="6286501" cy="1981201"/>
            <a:chOff x="3152773" y="2224087"/>
            <a:chExt cx="2838452" cy="24098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2775" y="2224087"/>
              <a:ext cx="2838450" cy="240982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152773" y="4024312"/>
              <a:ext cx="2838451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914400" y="5562600"/>
            <a:ext cx="6019800" cy="59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অসাম্য বল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486400"/>
            <a:ext cx="6172200" cy="751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সাম্য বল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6477000" cy="3124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4600" y="152400"/>
            <a:ext cx="30877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44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xit" presetSubtype="4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0964" y="279737"/>
            <a:ext cx="3974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2362200"/>
            <a:ext cx="3581400" cy="403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মোঃতরিকুল ইসলাম</a:t>
            </a:r>
          </a:p>
          <a:p>
            <a:pPr algn="ctr"/>
            <a:r>
              <a:rPr lang="bn-BD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BD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রঘুনাথপুর উচ্চ বিদ্যালয়</a:t>
            </a:r>
          </a:p>
          <a:p>
            <a:pPr algn="ctr"/>
            <a:r>
              <a:rPr lang="bn-BD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নবাবগঞ্জ,দিনাজপুর </a:t>
            </a:r>
            <a:endParaRPr lang="en-SG" sz="3600" b="1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76800" y="2286000"/>
            <a:ext cx="3581400" cy="403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</a:t>
            </a:r>
          </a:p>
          <a:p>
            <a:pPr algn="ctr"/>
            <a:r>
              <a:rPr lang="bn-BD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বিষয়ঃপদার্থ বিজ্ঞান</a:t>
            </a:r>
          </a:p>
          <a:p>
            <a:pPr algn="ctr"/>
            <a:r>
              <a:rPr lang="bn-BD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অধ্যায়ঃতৃতীয় </a:t>
            </a:r>
            <a:endParaRPr lang="en-SG" sz="44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029200" y="1295400"/>
            <a:ext cx="3352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2800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838200" y="1066800"/>
            <a:ext cx="33528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SG" sz="28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76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323850"/>
            <a:ext cx="51816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7848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101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06" y="2362200"/>
            <a:ext cx="6902674" cy="285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6731" y="5257800"/>
            <a:ext cx="691574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ঠেলে বস্তুর অবস্থানের পরিবর্তন করা হচ্ছে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06" y="619124"/>
            <a:ext cx="6849940" cy="23526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457200"/>
            <a:ext cx="2770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94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62000"/>
            <a:ext cx="5410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19900" b="1" i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19900" b="1" i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065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990600"/>
            <a:ext cx="7772400" cy="47244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36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 প্রকার </a:t>
            </a:r>
            <a:r>
              <a:rPr lang="bn-BD" sz="36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প্রকৃতি বর্ণনা করতে পারবে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36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সাম্য ও অসাম্য বলের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প্রভাব বিশ্লেষণ করতে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90800" y="1219200"/>
            <a:ext cx="4343400" cy="1143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SG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502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276600" y="609599"/>
            <a:ext cx="5299710" cy="2514601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বলের প্রকৃতি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76600" y="3429000"/>
            <a:ext cx="5299710" cy="2876550"/>
            <a:chOff x="2819400" y="3429000"/>
            <a:chExt cx="5756910" cy="28765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3429000"/>
              <a:ext cx="5756910" cy="287655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895599" y="3505200"/>
              <a:ext cx="5562601" cy="685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95599" y="5562600"/>
              <a:ext cx="5562601" cy="685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3400" y="428626"/>
            <a:ext cx="2590800" cy="5895974"/>
            <a:chOff x="533400" y="428626"/>
            <a:chExt cx="2590800" cy="58959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428626"/>
              <a:ext cx="2590800" cy="5895974"/>
            </a:xfrm>
            <a:prstGeom prst="rect">
              <a:avLst/>
            </a:prstGeom>
          </p:spPr>
        </p:pic>
        <p:sp>
          <p:nvSpPr>
            <p:cNvPr id="6" name="Flowchart: Process 5"/>
            <p:cNvSpPr/>
            <p:nvPr/>
          </p:nvSpPr>
          <p:spPr>
            <a:xfrm>
              <a:off x="533400" y="6076950"/>
              <a:ext cx="2590800" cy="171450"/>
            </a:xfrm>
            <a:prstGeom prst="flowChartProcess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83288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05000" y="228600"/>
            <a:ext cx="5105400" cy="1676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SG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1524000"/>
            <a:ext cx="6477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২।বলের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কীরূপ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76442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057400" y="228600"/>
            <a:ext cx="4800600" cy="19050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/>
          <p:cNvSpPr txBox="1"/>
          <p:nvPr/>
        </p:nvSpPr>
        <p:spPr>
          <a:xfrm>
            <a:off x="3733800" y="557435"/>
            <a:ext cx="1619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56309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বস্তুকে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বস্তুকে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বাক্সকে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সরানো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পারে।যেমনঃ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অস্পর্শ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rgbClr val="EA22BF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solidFill>
                <a:srgbClr val="EA22B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877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" r="3316"/>
          <a:stretch/>
        </p:blipFill>
        <p:spPr bwMode="auto">
          <a:xfrm>
            <a:off x="609600" y="1371600"/>
            <a:ext cx="395151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4731603"/>
            <a:ext cx="1821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স্পর্শ 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4480" y="4731603"/>
            <a:ext cx="2188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অস্পর্শ 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44040"/>
            <a:ext cx="3553990" cy="2270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457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433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1523</TotalTime>
  <Words>254</Words>
  <Application>Microsoft Office PowerPoint</Application>
  <PresentationFormat>On-screen Show (4:3)</PresentationFormat>
  <Paragraphs>78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Century Gothic</vt:lpstr>
      <vt:lpstr>NikoshBAN</vt:lpstr>
      <vt:lpstr>Times New Roman</vt:lpstr>
      <vt:lpstr>Vrinda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HP</cp:lastModifiedBy>
  <cp:revision>174</cp:revision>
  <dcterms:created xsi:type="dcterms:W3CDTF">2006-08-16T00:00:00Z</dcterms:created>
  <dcterms:modified xsi:type="dcterms:W3CDTF">2020-10-13T16:35:30Z</dcterms:modified>
</cp:coreProperties>
</file>