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0" r:id="rId3"/>
    <p:sldId id="278" r:id="rId4"/>
    <p:sldId id="281" r:id="rId5"/>
    <p:sldId id="282" r:id="rId6"/>
    <p:sldId id="284" r:id="rId7"/>
    <p:sldId id="285" r:id="rId8"/>
    <p:sldId id="287" r:id="rId9"/>
    <p:sldId id="299" r:id="rId10"/>
    <p:sldId id="298" r:id="rId11"/>
    <p:sldId id="288" r:id="rId12"/>
    <p:sldId id="289" r:id="rId13"/>
    <p:sldId id="291" r:id="rId14"/>
    <p:sldId id="293" r:id="rId15"/>
    <p:sldId id="294" r:id="rId16"/>
    <p:sldId id="295" r:id="rId17"/>
    <p:sldId id="29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EDE89-6FC1-428D-B54C-CCE9BD03F72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27C5-68E3-4F38-A687-08A4E5BD0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27C5-68E3-4F38-A687-08A4E5BD09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Online class\pic\اهلا وسهلا بكم1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200275"/>
            <a:ext cx="7515225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387" y="258925"/>
            <a:ext cx="8559741" cy="809071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الإجابة عن الأسئلة الموجزة</a:t>
            </a:r>
            <a:endParaRPr lang="en-US" sz="23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1447800"/>
            <a:ext cx="3229329" cy="11430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1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ما هو المثل ؟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4958722" cy="10668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300" b="1" dirty="0" smtClean="0"/>
              <a:t>هو قول يرد أوّلا لسبب خاص ثم يتعداه إلى أشباهه, فيستعمل فيها شائعا ذائعا</a:t>
            </a:r>
            <a:endParaRPr lang="en-US" sz="2300" b="1" dirty="0"/>
          </a:p>
        </p:txBody>
      </p:sp>
      <p:sp>
        <p:nvSpPr>
          <p:cNvPr id="5" name="Rectangle 4"/>
          <p:cNvSpPr/>
          <p:nvPr/>
        </p:nvSpPr>
        <p:spPr>
          <a:xfrm>
            <a:off x="5638800" y="3276600"/>
            <a:ext cx="3229329" cy="10668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2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ما هو المثل العربي؟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4949414" cy="10668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ar-SA" sz="2300" b="1" dirty="0" smtClean="0">
                <a:solidFill>
                  <a:schemeClr val="tx1"/>
                </a:solidFill>
              </a:rPr>
              <a:t>عبارة موجزة بليغة ضمنها العربي نتائج خبرته و جرت على لسانه و شاع استعمالها بين الناس.</a:t>
            </a:r>
            <a:endParaRPr lang="en-US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8690741" cy="1145919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000" b="1" spc="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ثنائى</a:t>
            </a:r>
            <a:endParaRPr lang="en-US" sz="4000" b="1" spc="4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57282" y="1542702"/>
            <a:ext cx="1965160" cy="2034669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4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41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685800" y="3810000"/>
            <a:ext cx="2057514" cy="2243755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33600"/>
            <a:ext cx="5252616" cy="3505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387" y="258925"/>
            <a:ext cx="8559741" cy="103647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5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اكتب قيمة المثل العربي اللغوية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828800"/>
            <a:ext cx="4524729" cy="10006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1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3600" b="1" dirty="0" smtClean="0">
                <a:solidFill>
                  <a:schemeClr val="tx1"/>
                </a:solidFill>
              </a:rPr>
              <a:t>إنه كلام موجز فصيح بليغ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3124200"/>
            <a:ext cx="4524729" cy="10795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2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3600" b="1" dirty="0" smtClean="0">
                <a:solidFill>
                  <a:schemeClr val="tx1"/>
                </a:solidFill>
              </a:rPr>
              <a:t>ضمنه العرب نتائج خبرته.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4572000"/>
            <a:ext cx="5515329" cy="10668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3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3600" b="1" dirty="0" smtClean="0">
                <a:solidFill>
                  <a:schemeClr val="tx1"/>
                </a:solidFill>
              </a:rPr>
              <a:t>فيه فكرة صحيحة و معنى صائب.</a:t>
            </a:r>
            <a:endParaRPr lang="en-US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437" y="171755"/>
            <a:ext cx="8770729" cy="1298122"/>
          </a:xfrm>
          <a:prstGeom prst="rect">
            <a:avLst/>
          </a:prstGeom>
          <a:noFill/>
        </p:spPr>
        <p:txBody>
          <a:bodyPr wrap="square" lIns="66367" tIns="33184" rIns="66367" bIns="33184">
            <a:spAutoFit/>
          </a:bodyPr>
          <a:lstStyle/>
          <a:p>
            <a:pPr algn="ctr" rtl="1"/>
            <a:r>
              <a:rPr lang="ar-S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مرادف الكلمات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34200" y="19050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حادثة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4200" y="35052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واقعة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9050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موجزة</a:t>
            </a:r>
            <a:endParaRPr lang="en-US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3505200"/>
            <a:ext cx="1979260" cy="9144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مختصرة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19050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نتائج</a:t>
            </a:r>
            <a:r>
              <a:rPr lang="ar-M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3505200"/>
            <a:ext cx="1979260" cy="9144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ثمرات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1905000"/>
            <a:ext cx="1979260" cy="9144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خبرة</a:t>
            </a:r>
            <a:r>
              <a:rPr lang="ar-M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3505200"/>
            <a:ext cx="1979260" cy="9144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تجربة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437" y="171755"/>
            <a:ext cx="8770729" cy="1298122"/>
          </a:xfrm>
          <a:prstGeom prst="rect">
            <a:avLst/>
          </a:prstGeom>
          <a:noFill/>
        </p:spPr>
        <p:txBody>
          <a:bodyPr wrap="square" lIns="66367" tIns="33184" rIns="66367" bIns="33184">
            <a:spAutoFit/>
          </a:bodyPr>
          <a:lstStyle/>
          <a:p>
            <a:pPr algn="ctr" rtl="1"/>
            <a:r>
              <a:rPr lang="ar-S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مرادف الكلمات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34200" y="19050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شاع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4200" y="35052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إنتشر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19050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فكرة</a:t>
            </a:r>
            <a:endParaRPr lang="en-US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3505200"/>
            <a:ext cx="1979260" cy="9144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رائ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1905000"/>
            <a:ext cx="1979260" cy="9906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صائب</a:t>
            </a:r>
            <a:r>
              <a:rPr lang="ar-M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5400" y="3505200"/>
            <a:ext cx="1979260" cy="914400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صحيح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824" y="1482394"/>
            <a:ext cx="3307280" cy="4797538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8472016" cy="929643"/>
          </a:xfrm>
          <a:prstGeom prst="roundRect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ar-MA" sz="2400" b="1" spc="36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2400" b="1" spc="3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8287" y="1444292"/>
            <a:ext cx="1839539" cy="1905881"/>
          </a:xfrm>
          <a:prstGeom prst="downArrow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6367" tIns="33184" rIns="66367" bIns="33184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36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36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198227" y="3612973"/>
            <a:ext cx="1834129" cy="2193995"/>
          </a:xfrm>
          <a:prstGeom prst="star12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3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23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577" y="1482393"/>
            <a:ext cx="3002988" cy="2038612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ar-MA" sz="2000" b="1" u="sng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</a:t>
            </a:r>
            <a:r>
              <a:rPr lang="ar-SA" sz="2000" b="1" u="sng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وردة</a:t>
            </a:r>
            <a:r>
              <a:rPr lang="ar-MA" sz="2000" b="1" u="sng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r" rtl="1"/>
            <a:r>
              <a:rPr lang="en-US" sz="20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000" b="1" spc="36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إستخراج صيغ الماضي من النص المذكور</a:t>
            </a:r>
            <a:endParaRPr lang="ar-MA" sz="2000" b="1" spc="36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133600" y="4495800"/>
            <a:ext cx="3002988" cy="2038612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ar-MA" sz="2000" b="1" u="sng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</a:t>
            </a:r>
            <a:r>
              <a:rPr lang="ar-SA" sz="2000" b="1" u="sng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زنبق</a:t>
            </a:r>
            <a:r>
              <a:rPr lang="ar-MA" sz="2000" b="1" u="sng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r" rtl="1"/>
            <a:r>
              <a:rPr lang="en-US" sz="20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000" b="1" spc="36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إستخراج صيغ المضارع من النص المذكور</a:t>
            </a:r>
            <a:endParaRPr lang="ar-MA" sz="2000" b="1" spc="36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258925"/>
            <a:ext cx="3505200" cy="809071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التقييم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1600200"/>
            <a:ext cx="3457929" cy="11430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ar-MA" sz="2800" b="1" dirty="0" smtClean="0">
                <a:solidFill>
                  <a:schemeClr val="tx1"/>
                </a:solidFill>
              </a:rPr>
              <a:t>. </a:t>
            </a:r>
            <a:r>
              <a:rPr lang="ar-SA" sz="2800" b="1" dirty="0" smtClean="0">
                <a:solidFill>
                  <a:schemeClr val="tx1"/>
                </a:solidFill>
              </a:rPr>
              <a:t>ما معنى الحادثة 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3200400"/>
            <a:ext cx="4648200" cy="10668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ar-MA" sz="2800" b="1" dirty="0" smtClean="0">
                <a:solidFill>
                  <a:schemeClr val="tx1"/>
                </a:solidFill>
              </a:rPr>
              <a:t>. </a:t>
            </a:r>
            <a:r>
              <a:rPr lang="ar-SA" sz="2800" b="1" dirty="0" smtClean="0">
                <a:solidFill>
                  <a:schemeClr val="tx1"/>
                </a:solidFill>
              </a:rPr>
              <a:t>ما هى مرادف شاع, فكرة, خبرة 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4572000"/>
            <a:ext cx="4143729" cy="11430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r>
              <a:rPr lang="ar-MA" sz="3600" b="1" dirty="0" smtClean="0">
                <a:solidFill>
                  <a:schemeClr val="tx1"/>
                </a:solidFill>
              </a:rPr>
              <a:t>. </a:t>
            </a:r>
            <a:r>
              <a:rPr lang="ar-SA" sz="3600" b="1" dirty="0" smtClean="0">
                <a:solidFill>
                  <a:schemeClr val="tx1"/>
                </a:solidFill>
              </a:rPr>
              <a:t>ما هو المثل العربي ؟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25" y="1272192"/>
            <a:ext cx="8495417" cy="515225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425" y="317500"/>
            <a:ext cx="8495417" cy="825878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4000" b="1" spc="36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000" b="1" spc="36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67000"/>
            <a:ext cx="7970860" cy="959568"/>
          </a:xfrm>
          <a:prstGeom prst="rect">
            <a:avLst/>
          </a:prstGeom>
          <a:noFill/>
        </p:spPr>
        <p:txBody>
          <a:bodyPr wrap="square" lIns="66367" tIns="33184" rIns="66367" bIns="3318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900" b="1" spc="36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</a:t>
            </a:r>
            <a:r>
              <a:rPr lang="ar-SA" sz="2900" b="1" spc="36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جمعا من المفرد ثم اجعله في جملة مفيدة (عشرة) من النص المزكور</a:t>
            </a:r>
            <a:r>
              <a:rPr lang="ar-MA" sz="2900" b="1" spc="36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\Online class\pic\136084512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953000" y="41148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4011150" y="237060"/>
            <a:ext cx="1153918" cy="54906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71316" tIns="35658" rIns="71316" bIns="356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100" b="1" dirty="0"/>
              <a:t>التعريف</a:t>
            </a: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39" y="680991"/>
            <a:ext cx="1702255" cy="17022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8108" y="407858"/>
            <a:ext cx="1580969" cy="224497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5482" y="1239098"/>
            <a:ext cx="516012" cy="49241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53000" y="28956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638800" y="2895600"/>
            <a:ext cx="2725094" cy="502900"/>
          </a:xfrm>
          <a:prstGeom prst="rect">
            <a:avLst/>
          </a:prstGeom>
          <a:noFill/>
        </p:spPr>
        <p:txBody>
          <a:bodyPr wrap="square" lIns="71316" tIns="35658" rIns="71316" bIns="356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محمد الياس</a:t>
            </a:r>
            <a:endParaRPr lang="ar-MA" sz="2800" b="1" spc="39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35052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8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953000" y="4114800"/>
            <a:ext cx="3852115" cy="379789"/>
          </a:xfrm>
          <a:prstGeom prst="rect">
            <a:avLst/>
          </a:prstGeom>
          <a:noFill/>
        </p:spPr>
        <p:txBody>
          <a:bodyPr wrap="square" lIns="71316" tIns="35658" rIns="71316" bIns="356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20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غونبتي</a:t>
            </a:r>
            <a:r>
              <a:rPr lang="ar-MA" sz="20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2000" b="1" spc="39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فاضل مدرسة،</a:t>
            </a:r>
            <a:r>
              <a:rPr lang="en-US" sz="2000" b="1" spc="39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صوده غرام</a:t>
            </a:r>
            <a:r>
              <a:rPr lang="ar-MA" sz="20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20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كملا</a:t>
            </a:r>
            <a:endParaRPr lang="ar-MA" sz="2000" b="1" spc="39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62792" y="4723995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4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01717651407</a:t>
            </a:r>
            <a:r>
              <a:rPr lang="en-US" sz="24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24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4953000" y="53340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32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4953000" y="59436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800" b="1" spc="39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mdelias59@gmail.com</a:t>
            </a:r>
            <a:endParaRPr lang="en-US" sz="2800" b="1" spc="39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1000" y="60198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r>
              <a:rPr lang="ar-M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M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81000" y="54102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</a:t>
            </a:r>
            <a:r>
              <a:rPr lang="ar-S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قت : 30 دقيقة</a:t>
            </a:r>
            <a:endParaRPr lang="en-US" sz="2400" b="1" spc="39" dirty="0" smtClean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1000" y="48006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S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درس</a:t>
            </a:r>
            <a:r>
              <a:rPr lang="ar-M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ar-SA" sz="2400" b="1" spc="39" dirty="0" smtClean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41910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SA" sz="24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الثانية</a:t>
            </a:r>
            <a:endParaRPr lang="en-US" sz="2400" b="1" spc="39" dirty="0" smtClean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1000" y="35814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81000" y="2971800"/>
            <a:ext cx="3926928" cy="474763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لمرحلة</a:t>
            </a:r>
            <a:r>
              <a:rPr lang="ar-M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ال</a:t>
            </a:r>
            <a:r>
              <a:rPr lang="ar-SA" sz="2800" b="1" spc="39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عالم</a:t>
            </a:r>
            <a:endParaRPr lang="en-US" sz="2800" b="1" spc="39" dirty="0" smtClean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3657600"/>
            <a:ext cx="3026149" cy="379789"/>
          </a:xfrm>
          <a:prstGeom prst="rect">
            <a:avLst/>
          </a:prstGeom>
          <a:noFill/>
        </p:spPr>
        <p:txBody>
          <a:bodyPr wrap="square" lIns="71316" tIns="35658" rIns="71316" bIns="356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000" b="1" spc="39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2000" b="1" spc="39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2057400"/>
            <a:ext cx="8534400" cy="17526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</a:rPr>
              <a:t>الأمثال و الحكم العربية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1000" y="228600"/>
            <a:ext cx="8418226" cy="952893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2800" b="1" spc="3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الدرس</a:t>
            </a:r>
            <a:endParaRPr lang="en-US" sz="2800" b="1" spc="3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8165607" y="1606695"/>
            <a:ext cx="667716" cy="789835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en-US" sz="23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7278" y="1618954"/>
            <a:ext cx="7617398" cy="762499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278" y="2596429"/>
            <a:ext cx="7617398" cy="78983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lvl="0" algn="r" rtl="1"/>
            <a:r>
              <a:rPr lang="ar-M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قراءة العبارات على النطق الصحيح بالترجمة</a:t>
            </a:r>
            <a:endParaRPr lang="ar-SA" sz="2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isplay 5"/>
          <p:cNvSpPr/>
          <p:nvPr/>
        </p:nvSpPr>
        <p:spPr>
          <a:xfrm>
            <a:off x="8137788" y="2596429"/>
            <a:ext cx="667716" cy="789835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en-US" sz="23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3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446" y="3609647"/>
            <a:ext cx="7617398" cy="79506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ar-M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يستطيع على إجابة الأسئلة الموجزة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615" y="4625644"/>
            <a:ext cx="7617398" cy="780143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ar-M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</a:t>
            </a:r>
            <a:r>
              <a:rPr lang="ar-S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كتابة مرادف الكلمات</a:t>
            </a:r>
            <a:r>
              <a:rPr lang="ar-MA" sz="2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isplay 8"/>
          <p:cNvSpPr/>
          <p:nvPr/>
        </p:nvSpPr>
        <p:spPr>
          <a:xfrm>
            <a:off x="8155174" y="3621388"/>
            <a:ext cx="667716" cy="788773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en-US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Display 9"/>
          <p:cNvSpPr/>
          <p:nvPr/>
        </p:nvSpPr>
        <p:spPr>
          <a:xfrm>
            <a:off x="8172560" y="4615500"/>
            <a:ext cx="667716" cy="805400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en-US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\Online class\pic\20201003_21524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22414" y="1455745"/>
            <a:ext cx="1717365" cy="1923420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41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41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242149" y="3743201"/>
            <a:ext cx="2088687" cy="2217593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600" b="1" dirty="0" smtClean="0">
                <a:solidFill>
                  <a:schemeClr val="tx1"/>
                </a:solidFill>
              </a:rPr>
              <a:t>ثلاث</a:t>
            </a:r>
            <a:r>
              <a:rPr lang="ar-MA" sz="2600" b="1" dirty="0" smtClean="0">
                <a:solidFill>
                  <a:schemeClr val="tx1"/>
                </a:solidFill>
              </a:rPr>
              <a:t>  </a:t>
            </a:r>
            <a:r>
              <a:rPr lang="ar-MA" sz="2600" b="1" dirty="0">
                <a:solidFill>
                  <a:schemeClr val="tx1"/>
                </a:solidFill>
              </a:rPr>
              <a:t>دقائق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2149" y="308611"/>
            <a:ext cx="8636387" cy="917319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MA" sz="2800" b="1" spc="4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</a:t>
            </a:r>
            <a:r>
              <a:rPr lang="ar-SA" sz="2800" b="1" spc="4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فردى</a:t>
            </a:r>
            <a:endParaRPr lang="en-US" sz="2800" b="1" spc="4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404819" y="1841500"/>
            <a:ext cx="3191164" cy="4001318"/>
          </a:xfrm>
          <a:prstGeom prst="verticalScroll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6877" tIns="28439" rIns="56877" bIns="28439" rtlCol="0" anchor="ctr"/>
          <a:lstStyle/>
          <a:p>
            <a:pPr algn="ctr" rtl="1"/>
            <a:r>
              <a:rPr lang="ar-MA" sz="2600" b="1" dirty="0" smtClean="0">
                <a:solidFill>
                  <a:schemeClr val="tx1"/>
                </a:solidFill>
              </a:rPr>
              <a:t>اكتب </a:t>
            </a:r>
            <a:r>
              <a:rPr lang="ar-SA" sz="2600" b="1" dirty="0" smtClean="0">
                <a:solidFill>
                  <a:schemeClr val="tx1"/>
                </a:solidFill>
              </a:rPr>
              <a:t>(صحيح) إذا كانت العبارة صحيحة أو (خطأ) إذا كانت العبارة خاطئة مع تصحيح الخطأ :</a:t>
            </a:r>
            <a:endParaRPr lang="ar-MA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08" y="2315508"/>
            <a:ext cx="3448127" cy="3448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387" y="258925"/>
            <a:ext cx="8559741" cy="809071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300" b="1" dirty="0" smtClean="0">
                <a:solidFill>
                  <a:schemeClr val="tx1"/>
                </a:solidFill>
                <a:latin typeface="SutonnyMJ" pitchFamily="2" charset="0"/>
              </a:rPr>
              <a:t>صحيح أم خطأ ؟</a:t>
            </a:r>
            <a:endParaRPr lang="en-US" sz="23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1676400"/>
            <a:ext cx="3229329" cy="7720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1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المثل كلام يقال في حالة عامة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4958722" cy="74859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300" b="1" dirty="0" smtClean="0">
                <a:solidFill>
                  <a:schemeClr val="tx1"/>
                </a:solidFill>
              </a:rPr>
              <a:t> خطأ والصحيح : المثل كلام يقال في حالة خاصّة</a:t>
            </a:r>
            <a:r>
              <a:rPr lang="ar-SA" sz="2300" b="1" dirty="0" smtClean="0"/>
              <a:t>.</a:t>
            </a:r>
            <a:endParaRPr lang="en-US" sz="2300" b="1" dirty="0"/>
          </a:p>
        </p:txBody>
      </p:sp>
      <p:sp>
        <p:nvSpPr>
          <p:cNvPr id="5" name="Rectangle 4"/>
          <p:cNvSpPr/>
          <p:nvPr/>
        </p:nvSpPr>
        <p:spPr>
          <a:xfrm>
            <a:off x="5638800" y="2895600"/>
            <a:ext cx="3229329" cy="6985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2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المثل العربي عبارة طويلة.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4949414" cy="6985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 rtl="1"/>
            <a:r>
              <a:rPr lang="ar-SA" sz="2300" b="1" dirty="0" smtClean="0">
                <a:solidFill>
                  <a:schemeClr val="tx1"/>
                </a:solidFill>
              </a:rPr>
              <a:t>  خطأ والصحيح : المثل العربي عبارة موجزة.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4114800"/>
            <a:ext cx="5134329" cy="7536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3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المثل العربي فكرة صحيحة و معنى صائب.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191000"/>
            <a:ext cx="2291722" cy="7536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300" b="1" dirty="0" smtClean="0"/>
              <a:t>صحيح</a:t>
            </a:r>
            <a:endParaRPr lang="en-US" sz="23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387" y="258925"/>
            <a:ext cx="8559741" cy="809071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الأسئلة الموجزة</a:t>
            </a:r>
            <a:endParaRPr lang="en-US" sz="23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1828800"/>
            <a:ext cx="3229329" cy="11430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1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ما هو المثل ؟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505200"/>
            <a:ext cx="3229329" cy="10668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367" tIns="33184" rIns="66367" bIns="33184" rtlCol="0" anchor="ctr"/>
          <a:lstStyle/>
          <a:p>
            <a:pPr algn="r" rtl="1"/>
            <a:r>
              <a:rPr lang="en-US" sz="2300" b="1" dirty="0" smtClean="0">
                <a:solidFill>
                  <a:schemeClr val="tx1"/>
                </a:solidFill>
              </a:rPr>
              <a:t>2</a:t>
            </a:r>
            <a:r>
              <a:rPr lang="ar-MA" sz="2300" b="1" dirty="0" smtClean="0">
                <a:solidFill>
                  <a:schemeClr val="tx1"/>
                </a:solidFill>
              </a:rPr>
              <a:t>. </a:t>
            </a:r>
            <a:r>
              <a:rPr lang="ar-SA" sz="2300" b="1" dirty="0" smtClean="0">
                <a:solidFill>
                  <a:schemeClr val="tx1"/>
                </a:solidFill>
              </a:rPr>
              <a:t>ما هو المثل العربي؟</a:t>
            </a:r>
            <a:endParaRPr lang="en-US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\Online class\pic\20201003_21524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360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90</cp:revision>
  <dcterms:created xsi:type="dcterms:W3CDTF">2006-08-16T00:00:00Z</dcterms:created>
  <dcterms:modified xsi:type="dcterms:W3CDTF">2020-10-07T07:51:31Z</dcterms:modified>
</cp:coreProperties>
</file>