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0" r:id="rId3"/>
    <p:sldId id="278" r:id="rId4"/>
    <p:sldId id="281" r:id="rId5"/>
    <p:sldId id="301" r:id="rId6"/>
    <p:sldId id="302" r:id="rId7"/>
    <p:sldId id="303" r:id="rId8"/>
    <p:sldId id="284" r:id="rId9"/>
    <p:sldId id="285" r:id="rId10"/>
    <p:sldId id="287" r:id="rId11"/>
    <p:sldId id="307" r:id="rId12"/>
    <p:sldId id="308" r:id="rId13"/>
    <p:sldId id="294" r:id="rId14"/>
    <p:sldId id="306" r:id="rId15"/>
    <p:sldId id="305" r:id="rId16"/>
    <p:sldId id="295" r:id="rId17"/>
    <p:sldId id="29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DE89-6FC1-428D-B54C-CCE9BD03F72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527C5-68E3-4F38-A687-08A4E5BD0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Online class\pic\اهلا وسهلا بكم1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2200275"/>
            <a:ext cx="7515225" cy="2457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الأفعال الماضية و المضارعة</a:t>
            </a:r>
            <a:endParaRPr lang="en-US" sz="23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76400"/>
            <a:ext cx="8458200" cy="2209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الفعل الماضي هو كل فعل دلّ على حصول شيئ في الزمن الماضي. و هو مبني دائما. يبنى الفعل الماضي علي الفتح إلّا...... مثلا فعل فعلا فعلوا..... أكرم  أكرما  أكرموا......</a:t>
            </a:r>
          </a:p>
          <a:p>
            <a:pPr algn="r" rtl="1"/>
            <a:r>
              <a:rPr lang="ar-SA" sz="3200" b="1" dirty="0" smtClean="0">
                <a:solidFill>
                  <a:schemeClr val="tx1"/>
                </a:solidFill>
              </a:rPr>
              <a:t>  صرّف صرّفا صرّفوا.....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343400"/>
            <a:ext cx="8458200" cy="2286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ar-MA" sz="3200" b="1" dirty="0" smtClean="0">
                <a:solidFill>
                  <a:schemeClr val="tx1"/>
                </a:solidFill>
              </a:rPr>
              <a:t>.</a:t>
            </a:r>
            <a:r>
              <a:rPr lang="ar-MA" sz="3600" b="1" dirty="0" smtClean="0">
                <a:solidFill>
                  <a:schemeClr val="tx1"/>
                </a:solidFill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</a:rPr>
              <a:t>الفعل المضارع هو كل فعل دلّ على حصول شيئ في الزمن الحاضر أو المستقبل. و علامته (ا ت ي ن) مثلا يفعل يفعلان يفعلون...... يجتنب يجتنبان يجتنبون.........   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5400" dirty="0" smtClean="0"/>
              <a:t>لو زرع امرؤ كرم العنب لجنى منه عنبا و لكن الشوك لا يخرج إلا شوكا مؤذيا لا عنبا حلوا. و كذالك يرتد </a:t>
            </a:r>
            <a:r>
              <a:rPr lang="ar-SA" sz="5400" dirty="0" smtClean="0"/>
              <a:t>الشئ </a:t>
            </a:r>
            <a:r>
              <a:rPr lang="ar-SA" sz="5400" dirty="0" smtClean="0"/>
              <a:t>إلي اصله و ينزع اليه, فلا ينتظر من العدو غير الشرّ و مهما اخفى حقده, و ستر حسده و دارى عداوته فسوف تغلبه العداوة و يدفعه الأذى</a:t>
            </a:r>
            <a:endParaRPr lang="ar-MA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248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6600" dirty="0" smtClean="0"/>
              <a:t>و الظالم لا يرجى أن يثمر له ظلمه محبة في القلوب بل لا يثمر ظلمه إلا الحقد عليه و هو النهاية التي ينتهي إليها ظلم كل ظالم. </a:t>
            </a:r>
            <a:endParaRPr lang="ar-MA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24" y="1482394"/>
            <a:ext cx="3307280" cy="4797538"/>
          </a:xfrm>
          <a:prstGeom prst="roundRect">
            <a:avLst>
              <a:gd name="adj" fmla="val 16667"/>
            </a:avLst>
          </a:prstGeom>
          <a:ln w="28575">
            <a:solidFill>
              <a:srgbClr val="C6FF25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228600" y="228600"/>
            <a:ext cx="8472016" cy="929643"/>
          </a:xfrm>
          <a:prstGeom prst="roundRect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MA" sz="2400" b="1" spc="36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الجماعي</a:t>
            </a:r>
            <a:endParaRPr lang="en-US" sz="2400" b="1" spc="36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08287" y="1444292"/>
            <a:ext cx="1839539" cy="1905881"/>
          </a:xfrm>
          <a:prstGeom prst="downArrow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MA" sz="3200" b="1" spc="36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36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12-Point Star 5"/>
          <p:cNvSpPr/>
          <p:nvPr/>
        </p:nvSpPr>
        <p:spPr>
          <a:xfrm>
            <a:off x="198227" y="3612973"/>
            <a:ext cx="1834129" cy="2193995"/>
          </a:xfrm>
          <a:prstGeom prst="star12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3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خمس دقائق</a:t>
            </a:r>
            <a:endParaRPr lang="en-US" sz="23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2286577" y="1482392"/>
            <a:ext cx="3002988" cy="2403807"/>
          </a:xfrm>
          <a:prstGeom prst="round2Diag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لفريق ال</a:t>
            </a:r>
            <a:r>
              <a:rPr lang="ar-S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وردة</a:t>
            </a:r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r" rtl="1"/>
            <a:r>
              <a:rPr lang="en-US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إستخراج صيغ الماضي من النص المذكور ثمّ حولها الى المضارع</a:t>
            </a:r>
            <a:endParaRPr lang="ar-MA" sz="2800" b="1" spc="36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133600" y="4114800"/>
            <a:ext cx="3002988" cy="2419612"/>
          </a:xfrm>
          <a:prstGeom prst="round2Diag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لفريق ال</a:t>
            </a:r>
            <a:r>
              <a:rPr lang="ar-S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زنبق</a:t>
            </a:r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r" rtl="1"/>
            <a:r>
              <a:rPr lang="en-US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إستخراج صيغ المضارع من النص المذكور ثمّ حولها الى المضارع</a:t>
            </a:r>
            <a:endParaRPr lang="ar-MA" sz="2800" b="1" spc="36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37" y="171755"/>
            <a:ext cx="8770729" cy="1298122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 rtl="1"/>
            <a:r>
              <a:rPr lang="ar-S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الأفعال الماضية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24600" y="2057400"/>
            <a:ext cx="1979260" cy="9906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زرغ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57600" y="2057400"/>
            <a:ext cx="1979260" cy="9906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جنى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4400" y="2057400"/>
            <a:ext cx="1979260" cy="9906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أخفى</a:t>
            </a:r>
            <a:r>
              <a:rPr lang="ar-MA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48400" y="35814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ستر</a:t>
            </a:r>
            <a:r>
              <a:rPr lang="ar-M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7600" y="35814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دارى</a:t>
            </a:r>
            <a:r>
              <a:rPr lang="ar-M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9" grpId="0" animBg="1"/>
      <p:bldP spid="12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37" y="171755"/>
            <a:ext cx="8770729" cy="1298122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 rtl="1"/>
            <a:r>
              <a:rPr lang="ar-S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الأفعال المضارعة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24600" y="2057400"/>
            <a:ext cx="1979260" cy="9906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يخرج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57600" y="2057400"/>
            <a:ext cx="1979260" cy="9906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يرتدّ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4400" y="2057400"/>
            <a:ext cx="1979260" cy="9906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ينزع</a:t>
            </a:r>
            <a:r>
              <a:rPr lang="ar-MA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24600" y="35814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ينتظر</a:t>
            </a:r>
            <a:r>
              <a:rPr lang="ar-M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7600" y="35814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تغلب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36576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يدفع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00800" y="52578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يرجى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33800" y="53340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يثمر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90600" y="5334000"/>
            <a:ext cx="1979260" cy="914400"/>
          </a:xfrm>
          <a:prstGeom prst="roundRect">
            <a:avLst/>
          </a:prstGeom>
          <a:ln w="5715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ينتهي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9" grpId="0" animBg="1"/>
      <p:bldP spid="12" grpId="0" animBg="1"/>
      <p:bldP spid="11" grpId="0" animBg="1"/>
      <p:bldP spid="8" grpId="0" animBg="1"/>
      <p:bldP spid="10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258925"/>
            <a:ext cx="4267200" cy="1112675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التقييم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1600200"/>
            <a:ext cx="3457929" cy="1143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ما معنى الشوك 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3200400"/>
            <a:ext cx="4648200" cy="1066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2</a:t>
            </a:r>
            <a:r>
              <a:rPr lang="ar-MA" sz="3600" b="1" dirty="0" smtClean="0">
                <a:solidFill>
                  <a:schemeClr val="tx1"/>
                </a:solidFill>
              </a:rPr>
              <a:t>.</a:t>
            </a:r>
            <a:r>
              <a:rPr lang="ar-SA" sz="3600" b="1" dirty="0" smtClean="0">
                <a:solidFill>
                  <a:schemeClr val="tx1"/>
                </a:solidFill>
              </a:rPr>
              <a:t> ما هو جمع الثمر؟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4572000"/>
            <a:ext cx="6353529" cy="1143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هل ينتظر من العدوّ الخير؟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5" y="1272192"/>
            <a:ext cx="8495417" cy="515225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425" y="317500"/>
            <a:ext cx="8495417" cy="825878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4000" b="1" spc="36" dirty="0" smtClean="0">
                <a:ln w="1143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4000" b="1" spc="36" dirty="0">
              <a:ln w="11430"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667000"/>
            <a:ext cx="7970860" cy="513292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2900" b="1" spc="36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اكتب</a:t>
            </a:r>
            <a:r>
              <a:rPr lang="ar-SA" sz="2900" b="1" spc="36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900" b="1" spc="36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فقرة علي المثل : إنك لا تجنى من الشوك العنب</a:t>
            </a:r>
            <a:r>
              <a:rPr lang="ar-MA" sz="2900" b="1" spc="36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ar-MA" sz="2900" b="1" spc="36" dirty="0" smtClean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\Online class\pic\136084512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001000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953000" y="4114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4011150" y="237060"/>
            <a:ext cx="1153918" cy="54906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lIns="71316" tIns="35658" rIns="71316" bIns="3565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MA" sz="3100" b="1" dirty="0"/>
              <a:t>التعريف</a:t>
            </a:r>
            <a:endParaRPr lang="en-US" sz="31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339" y="680991"/>
            <a:ext cx="1702255" cy="1702255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68108" y="407858"/>
            <a:ext cx="1580969" cy="2244977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82" y="1239098"/>
            <a:ext cx="516012" cy="492415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53000" y="2895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638800" y="2895600"/>
            <a:ext cx="2725094" cy="502900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الياس</a:t>
            </a:r>
            <a:endParaRPr lang="ar-MA" sz="2800" b="1" spc="39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53000" y="3505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 اللغة العربية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953000" y="4114800"/>
            <a:ext cx="3852115" cy="687566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غونبتي</a:t>
            </a:r>
            <a:r>
              <a:rPr lang="ar-M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000" b="1" spc="39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فاضل مدرسة،</a:t>
            </a:r>
            <a:r>
              <a:rPr lang="en-US" sz="2000" b="1" spc="39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صوده غرام</a:t>
            </a:r>
            <a:r>
              <a:rPr lang="ar-M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كملا</a:t>
            </a:r>
          </a:p>
          <a:p>
            <a:pPr algn="ctr" rtl="1"/>
            <a:endParaRPr lang="ar-MA" sz="2000" b="1" spc="39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62792" y="4723995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01717651407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5334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العنوان الالكتروني</a:t>
            </a:r>
            <a:endParaRPr lang="en-U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5943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mdelias59@gmail.com</a:t>
            </a:r>
            <a:endParaRPr lang="en-US" sz="2800" b="1" spc="39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81000" y="6019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1000" y="5410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قت : 30 دقيقة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1000" y="4800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</a:t>
            </a:r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الأول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81000" y="4191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1000" y="35814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81000" y="2971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لمرحلة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ال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</a:t>
            </a:r>
            <a:endParaRPr lang="en-US" sz="28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00" y="3657600"/>
            <a:ext cx="3026149" cy="379789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2000" b="1" spc="39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المادة : اللغة العربية الاتصالية</a:t>
            </a:r>
            <a:endParaRPr lang="en-US" sz="2000" b="1" spc="39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2057400"/>
            <a:ext cx="8534400" cy="17526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الأمثال و الحكم العربية</a:t>
            </a:r>
            <a:endParaRPr lang="en-US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81000" y="228600"/>
            <a:ext cx="8418226" cy="952893"/>
          </a:xfrm>
          <a:prstGeom prst="wedgeRoundRectCallou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ائج م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 الدرس</a:t>
            </a:r>
            <a:endParaRPr lang="en-US" sz="2800" b="1" spc="36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lowchart: Display 2"/>
          <p:cNvSpPr/>
          <p:nvPr/>
        </p:nvSpPr>
        <p:spPr>
          <a:xfrm>
            <a:off x="8165607" y="1606695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7278" y="1618954"/>
            <a:ext cx="7617398" cy="762499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الطلاب بعد نهاية هذا الدرس ....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7278" y="2596429"/>
            <a:ext cx="7617398" cy="789835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lvl="0"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قراءة العبارات على النطق الصحيح بالترجمة</a:t>
            </a:r>
            <a:endParaRPr lang="ar-SA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Display 5"/>
          <p:cNvSpPr/>
          <p:nvPr/>
        </p:nvSpPr>
        <p:spPr>
          <a:xfrm>
            <a:off x="8137788" y="2596429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3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446" y="3609647"/>
            <a:ext cx="7617398" cy="795060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يستطيع على املاء الفراغات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5615" y="4625644"/>
            <a:ext cx="7617398" cy="780143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</a:t>
            </a:r>
            <a:r>
              <a:rPr lang="ar-SA" sz="2600" b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استخراج الأفعال الماضية و المضارعة</a:t>
            </a:r>
            <a:r>
              <a:rPr lang="ar-MA" sz="2600" b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Display 8"/>
          <p:cNvSpPr/>
          <p:nvPr/>
        </p:nvSpPr>
        <p:spPr>
          <a:xfrm>
            <a:off x="8155174" y="3621388"/>
            <a:ext cx="667716" cy="788773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owchart: Display 9"/>
          <p:cNvSpPr/>
          <p:nvPr/>
        </p:nvSpPr>
        <p:spPr>
          <a:xfrm>
            <a:off x="8172560" y="4615500"/>
            <a:ext cx="667716" cy="805400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24400" y="2590800"/>
            <a:ext cx="4225158" cy="3898488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304800"/>
            <a:ext cx="8686800" cy="990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/>
              <a:t>إنك لا تجني من الشوك العنب</a:t>
            </a:r>
            <a:endParaRPr lang="ar-MA" sz="4400" b="1" dirty="0"/>
          </a:p>
        </p:txBody>
      </p:sp>
      <p:pic>
        <p:nvPicPr>
          <p:cNvPr id="4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8600" y="2590800"/>
            <a:ext cx="4225158" cy="3962401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5400" dirty="0" smtClean="0"/>
              <a:t>لو زرع امرؤ كرم العنب لجنى منه عنبا و لكن الشوك لا يخرج إلا شوكا مؤذيا لا عنبا حلوا. و كذالك يرتد </a:t>
            </a:r>
            <a:r>
              <a:rPr lang="ar-SA" sz="5400" dirty="0" smtClean="0"/>
              <a:t>الشئ </a:t>
            </a:r>
            <a:r>
              <a:rPr lang="ar-SA" sz="5400" dirty="0" smtClean="0"/>
              <a:t>إلي اصله و ينزع اليه, فلا ينتظر من العدو غير الشرّ و مهما اخفى حقده, و ستر حسده و دارى عداوته فسوف تغلبه العداوة و يدفعه الأذى</a:t>
            </a:r>
            <a:endParaRPr lang="ar-MA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248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6600" dirty="0" smtClean="0"/>
              <a:t>و الظالم لا يرجى أن يثمر له ظلمه محبة في القلوب بل لا يثمر ظلمه إلا الحقد عليه و هو النهاية التي ينتهي إليها ظلم كل ظالم. </a:t>
            </a:r>
            <a:endParaRPr lang="ar-MA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22414" y="1455745"/>
            <a:ext cx="1717365" cy="1923420"/>
          </a:xfrm>
          <a:prstGeom prst="downArrow">
            <a:avLst>
              <a:gd name="adj1" fmla="val 50000"/>
              <a:gd name="adj2" fmla="val 51514"/>
            </a:avLst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42149" y="3743201"/>
            <a:ext cx="2088687" cy="2217593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600" b="1" dirty="0" smtClean="0">
                <a:solidFill>
                  <a:schemeClr val="tx1"/>
                </a:solidFill>
              </a:rPr>
              <a:t>ثلاث</a:t>
            </a:r>
            <a:r>
              <a:rPr lang="ar-MA" sz="2600" b="1" dirty="0" smtClean="0">
                <a:solidFill>
                  <a:schemeClr val="tx1"/>
                </a:solidFill>
              </a:rPr>
              <a:t>  </a:t>
            </a:r>
            <a:r>
              <a:rPr lang="ar-MA" sz="2600" b="1" dirty="0">
                <a:solidFill>
                  <a:schemeClr val="tx1"/>
                </a:solidFill>
              </a:rPr>
              <a:t>دقائق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2149" y="308611"/>
            <a:ext cx="8636387" cy="9173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</a:t>
            </a:r>
            <a:r>
              <a:rPr lang="ar-S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فردى</a:t>
            </a:r>
            <a:endParaRPr lang="en-US" sz="2800" b="1" spc="41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404819" y="1841500"/>
            <a:ext cx="3191164" cy="4001318"/>
          </a:xfrm>
          <a:prstGeom prst="verticalScroll">
            <a:avLst/>
          </a:prstGeom>
          <a:ln w="3810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6877" tIns="28439" rIns="56877" bIns="28439" rtlCol="0" anchor="ctr"/>
          <a:lstStyle/>
          <a:p>
            <a:pPr algn="ctr" rtl="1"/>
            <a:r>
              <a:rPr lang="ar-MA" sz="4000" b="1" dirty="0" smtClean="0">
                <a:solidFill>
                  <a:schemeClr val="tx1"/>
                </a:solidFill>
              </a:rPr>
              <a:t>اكتب </a:t>
            </a:r>
            <a:r>
              <a:rPr lang="ar-SA" sz="4000" b="1" dirty="0" smtClean="0">
                <a:solidFill>
                  <a:schemeClr val="tx1"/>
                </a:solidFill>
              </a:rPr>
              <a:t>معاني المفردات : الشوك, العنب, مؤذيا, الشرّ, حقد.</a:t>
            </a:r>
            <a:endParaRPr lang="ar-MA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408" y="2315508"/>
            <a:ext cx="3448127" cy="3448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latin typeface="SutonnyMJ" pitchFamily="2" charset="0"/>
              </a:rPr>
              <a:t>املاء الفراغات</a:t>
            </a:r>
            <a:endParaRPr lang="en-US" sz="48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1524000"/>
            <a:ext cx="59725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لو زرع احد حديقة الأزهار يجني منه....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2286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زهرا 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2895600" y="2514600"/>
            <a:ext cx="5972529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إنّ الشوك لا يخرج إلّا ......... مؤذيا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514600"/>
            <a:ext cx="22860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شوكا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3505200"/>
            <a:ext cx="59725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3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لا ينتظر من العدوّ غير ....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505200"/>
            <a:ext cx="2286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الشرّ</a:t>
            </a:r>
            <a:r>
              <a:rPr lang="ar-SA" sz="4400" b="1" dirty="0" smtClean="0">
                <a:solidFill>
                  <a:schemeClr val="tx1"/>
                </a:solidFill>
              </a:rPr>
              <a:t> </a:t>
            </a:r>
            <a:endParaRPr lang="en-US" sz="4400" b="1" dirty="0"/>
          </a:p>
        </p:txBody>
      </p:sp>
      <p:sp>
        <p:nvSpPr>
          <p:cNvPr id="11" name="Rectangle 10"/>
          <p:cNvSpPr/>
          <p:nvPr/>
        </p:nvSpPr>
        <p:spPr>
          <a:xfrm>
            <a:off x="2895600" y="4495800"/>
            <a:ext cx="5972529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r>
              <a:rPr lang="ar-MA" sz="2800" b="1" dirty="0" smtClean="0">
                <a:solidFill>
                  <a:schemeClr val="tx1"/>
                </a:solidFill>
              </a:rPr>
              <a:t>. </a:t>
            </a:r>
            <a:r>
              <a:rPr lang="ar-SA" sz="2800" b="1" dirty="0" smtClean="0">
                <a:solidFill>
                  <a:schemeClr val="tx1"/>
                </a:solidFill>
              </a:rPr>
              <a:t>من يصنع المعروف يجد ثمرة </a:t>
            </a:r>
            <a:r>
              <a:rPr lang="ar-SA" sz="2800" b="1" dirty="0" smtClean="0">
                <a:solidFill>
                  <a:schemeClr val="tx1"/>
                </a:solidFill>
              </a:rPr>
              <a:t>معروفه </a:t>
            </a:r>
            <a:r>
              <a:rPr lang="ar-SA" sz="2800" b="1" dirty="0" smtClean="0">
                <a:solidFill>
                  <a:schemeClr val="tx1"/>
                </a:solidFill>
              </a:rPr>
              <a:t>...... له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4495800"/>
            <a:ext cx="22860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محبة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5486400"/>
            <a:ext cx="59725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5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يرتد الشيْ إلى ....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486400"/>
            <a:ext cx="2286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أصله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508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128</cp:revision>
  <dcterms:created xsi:type="dcterms:W3CDTF">2006-08-16T00:00:00Z</dcterms:created>
  <dcterms:modified xsi:type="dcterms:W3CDTF">2020-10-12T05:06:38Z</dcterms:modified>
</cp:coreProperties>
</file>