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448" r:id="rId2"/>
    <p:sldId id="449" r:id="rId3"/>
    <p:sldId id="450" r:id="rId4"/>
    <p:sldId id="454" r:id="rId5"/>
    <p:sldId id="455" r:id="rId6"/>
    <p:sldId id="456" r:id="rId7"/>
    <p:sldId id="471" r:id="rId8"/>
    <p:sldId id="457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67" r:id="rId20"/>
    <p:sldId id="468" r:id="rId21"/>
    <p:sldId id="4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6699"/>
    <a:srgbClr val="FF99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94434" autoAdjust="0"/>
  </p:normalViewPr>
  <p:slideViewPr>
    <p:cSldViewPr>
      <p:cViewPr varScale="1">
        <p:scale>
          <a:sx n="68" d="100"/>
          <a:sy n="68" d="100"/>
        </p:scale>
        <p:origin x="1212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3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সংশ্লিষ্ট ছবি দ্বারা শিক্ষার্থীদের স্বাগতম জানানো যেতে পারে। পাঠ যেহেতু আল আসমাউল হুসনা; তাই এ ছবিটি দেওয়া হয়েছে।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25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হাইয়ুন’ দ্বারা কী বুঝানো হয়? তা বুঝিয়ে দিতে পারেন।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1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হাইয়ুন’ দ্বারা কী বুঝানো হয়? তা বুঝিয়ে দিতে পারেন।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24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কাইয়ুম’ দ্বারা কী বুঝানো হয়? তা বুঝিয়ে দিতে পারেন।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21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আযিযুন’ দ্বারা কী বুঝানো হয়? তা বুঝিয়ে দিতে পারেন।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আযিযুন’ দ্বারা কী বুঝানো হয়? তা বুঝিয়ে দিতে পারেন।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92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খাবিরুন’ দ্বারা কী বুঝানো হয়? তা বুঝিয়ে দিতে পারেন।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17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খাবিরুন’ দ্বারা কী বুঝানো হয়? তা বুঝিয়ে দিতে পারেন।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35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সাবুরুন’ দ্বারা কী বুঝানো হয়? তা বুঝিয়ে দিতে পারেন।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61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সাবুরুন’ দ্বারা কী বুঝানো হয়? তা বুঝিয়ে দিতে পারেন।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77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 হতে</a:t>
            </a:r>
            <a:r>
              <a:rPr lang="bn-BD" baseline="0" dirty="0"/>
              <a:t>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4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মহোদয় </a:t>
            </a:r>
            <a:r>
              <a:rPr lang="bn-BD" baseline="0">
                <a:latin typeface="NikoshBAN" pitchFamily="2" charset="0"/>
                <a:cs typeface="NikoshBAN" pitchFamily="2" charset="0"/>
              </a:rPr>
              <a:t>নিজ বিদ্যালয়ের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ক্ষেত্রে চাইলে এ 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20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 হতে</a:t>
            </a:r>
            <a:r>
              <a:rPr lang="bn-BD" baseline="0" dirty="0"/>
              <a:t>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75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উপস্থিত</a:t>
            </a:r>
            <a:r>
              <a:rPr lang="bn-BD" baseline="0" dirty="0"/>
              <a:t> সবাইকে ধন্যবাদ জানিয়ে আজকের মতো পাঠ উপস্থাপন সমাপ্ত করতে পারেন।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পাঠ</a:t>
            </a:r>
            <a:r>
              <a:rPr lang="bn-BD" baseline="0" dirty="0"/>
              <a:t> উপস্থাপনার জন্য এই ছবিটি। এক্ষেত্রে চিত্রে প্রদর্শিত নামসমূহ কার? এরূপ প্রশ্ন করে শিক্ষার্থীদের পাঠের দিকে মনোযোগ বাড়াতে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94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এই ছবিটি</a:t>
            </a:r>
            <a:r>
              <a:rPr lang="bn-BD" baseline="0" dirty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শিখনফল</a:t>
            </a:r>
            <a:r>
              <a:rPr lang="bn-BD" baseline="0" dirty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শিক্ষার্থীদের</a:t>
            </a:r>
            <a:r>
              <a:rPr lang="bn-BD" baseline="0" dirty="0"/>
              <a:t> ‘আসমা’ শব্দের অর্থ কী? হুসনা শব্দের অর্থ কী?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53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আল আসমাউল</a:t>
            </a:r>
            <a:r>
              <a:rPr lang="bn-BD" baseline="0" dirty="0"/>
              <a:t> হুসনা কাকে বলে? তা উদাহরণ দিয়ে বুঝিয়ে দিতে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5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মানবজীবনে আল-আসমাউল হুসনার প্রভাব কী? তা শিক্ষার্থীদের</a:t>
            </a:r>
            <a:r>
              <a:rPr lang="bn-BD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সামনে তুলে ধরতে পারেন।</a:t>
            </a:r>
            <a:endParaRPr lang="bn-BD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মানবজীবনে আল-আসমাউল হুসনার প্রভাব কী? তা শিক্ষার্থীদের</a:t>
            </a:r>
            <a:r>
              <a:rPr lang="bn-BD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সামনে তুলে ধরতে পারেন।</a:t>
            </a:r>
            <a:endParaRPr lang="bn-BD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6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FE2C-8591-4AB8-AAF4-54C717593305}" type="datetime2">
              <a:rPr lang="en-US" smtClean="0"/>
              <a:pPr/>
              <a:t>Sunday, October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এ বি এম এনায়েত উল্লাহ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1267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665A-BFB0-4F92-920B-F7AD8EFA4468}" type="datetime2">
              <a:rPr lang="en-US" smtClean="0"/>
              <a:pPr/>
              <a:t>Sunday, October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এ বি এম এনায়েত উল্লাহ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66503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DED2-CE5A-4C3B-8D56-ADC45FC8CADB}" type="datetime2">
              <a:rPr lang="en-US" smtClean="0"/>
              <a:pPr/>
              <a:t>Sunday, October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এ বি এম এনায়েত উল্লাহ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9290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9FD6-C413-4D67-ACB6-11BB4468EC0B}" type="datetime2">
              <a:rPr lang="en-US" smtClean="0"/>
              <a:pPr/>
              <a:t>Sunday, October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এ বি এম এনায়েত উল্লাহ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5277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5E3-355E-40BD-9459-B891CEF13772}" type="datetime2">
              <a:rPr lang="en-US" smtClean="0"/>
              <a:pPr/>
              <a:t>Sunday, October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এ বি এম এনায়েত উল্লাহ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1197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ADB8-EBFB-4DCB-8F3B-DEAB89F058D2}" type="datetime2">
              <a:rPr lang="en-US" smtClean="0"/>
              <a:pPr/>
              <a:t>Sunday, October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এ বি এম এনায়েত উল্লাহ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81039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623B-6ECA-4699-A18C-7B5ED00D862A}" type="datetime2">
              <a:rPr lang="en-US" smtClean="0"/>
              <a:pPr/>
              <a:t>Sunday, October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এ বি এম এনায়েত উল্লাহ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9182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875-C86F-45F0-846C-586FF94C2511}" type="datetime2">
              <a:rPr lang="en-US" smtClean="0"/>
              <a:pPr/>
              <a:t>Sunday, October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এ বি এম এনায়েত উল্লাহ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7232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10277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7B9-9728-4F02-82AC-F0AB55151303}" type="datetime2">
              <a:rPr lang="en-US" smtClean="0"/>
              <a:pPr/>
              <a:t>Sunday, October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এ বি এম এনায়েত উল্লাহ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8961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FD25-2113-44F8-8C23-3A526DD992BA}" type="datetime2">
              <a:rPr lang="en-US" smtClean="0"/>
              <a:pPr/>
              <a:t>Sunday, October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এ বি এম এনায়েত উল্লাহ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7586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D528A-79FC-45F5-9C92-CE7493D4ECBA}" type="datetime2">
              <a:rPr lang="en-US" smtClean="0"/>
              <a:pPr/>
              <a:t>Sunday, October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/>
              <a:t>এ বি এম এনায়েত উল্লাহ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3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edg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19200" y="533400"/>
            <a:ext cx="7467600" cy="6380678"/>
            <a:chOff x="1219200" y="533400"/>
            <a:chExt cx="7467600" cy="6380678"/>
          </a:xfrm>
        </p:grpSpPr>
        <p:sp>
          <p:nvSpPr>
            <p:cNvPr id="4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4267200"/>
              <a:ext cx="6718737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16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</a:p>
          </p:txBody>
        </p:sp>
        <p:pic>
          <p:nvPicPr>
            <p:cNvPr id="1026" name="Picture 2" descr="C:\Users\Yunus\Desktop\Gif Pic\al-asmaul-husna-hitam21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533400"/>
              <a:ext cx="6629400" cy="3962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01636149"/>
      </p:ext>
    </p:extLst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5507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7201"/>
            <a:ext cx="4495800" cy="222319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28600" y="4709119"/>
            <a:ext cx="4648200" cy="1844081"/>
          </a:xfrm>
          <a:prstGeom prst="wedgeRoundRectCallout">
            <a:avLst>
              <a:gd name="adj1" fmla="val -19274"/>
              <a:gd name="adj2" fmla="val -146634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হায়্যুন অর্থ- চিরঞ্জীব,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যিনি চিরকাল ধরে জীবিত।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920889"/>
            <a:ext cx="4005016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আল্লাহ চিরঞ্জীব। তিনি চিরকাল ধরে আছেন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থাকবেন।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যখন কোন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কিছু ছিল না, তখনও তিনি ছিলেন।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কিয়ামতে যখন সবকিছু ধবংস হয়ে যাবে তখনও তিনি থাকবেন।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586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09800" y="989907"/>
            <a:ext cx="48768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য়ালা বলেন-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614349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3733800"/>
            <a:ext cx="8458200" cy="26855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‘তিনিই আল্লাহ, তিনি ব্যতীত কোন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ইলাহ নেই। তিনি চিরঞ্জীব ও সর্বসত্তার ধারক। তাঁকে তন্দ্রা অথবা নিদ্রা স্পর্শ করে না।’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(সূরা আল-বাকারা, আয়াত- ২৫৫)</a:t>
            </a:r>
          </a:p>
        </p:txBody>
      </p:sp>
    </p:spTree>
    <p:extLst>
      <p:ext uri="{BB962C8B-B14F-4D97-AF65-F5344CB8AC3E}">
        <p14:creationId xmlns:p14="http://schemas.microsoft.com/office/powerpoint/2010/main" val="31043530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1707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219200"/>
            <a:ext cx="4709159" cy="20574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28600" y="4404320"/>
            <a:ext cx="4648200" cy="2148880"/>
          </a:xfrm>
          <a:prstGeom prst="wedgeRoundRectCallout">
            <a:avLst>
              <a:gd name="adj1" fmla="val -14526"/>
              <a:gd name="adj2" fmla="val -116063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কায়্যুমুন অর্থ- চিরস্থায়ী, চিরবিরাজমান, চিরবিদ্যমান, সবকিছুর ধারকস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্ব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ত্তা।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219201"/>
            <a:ext cx="4005016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/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সৃষ্টির তত্ত্বাবধান 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রক্ষণাবেক্ষণের জন্য যে স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্ব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ত্তা অনাদি ও অনন্তকালব্যাপী বিরাজমান, তিনিই কাইয়্যুম।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941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3581400" cy="191563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28600" y="3870920"/>
            <a:ext cx="3886200" cy="2682280"/>
          </a:xfrm>
          <a:prstGeom prst="wedgeRoundRectCallout">
            <a:avLst>
              <a:gd name="adj1" fmla="val -12844"/>
              <a:gd name="adj2" fmla="val -93128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আযিযুন অর্থ- মহাপরাক্রমশালী।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য়ালাই সকল ক্ষমতার উৎস ও মালিক।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945931"/>
            <a:ext cx="45720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কুরআনে এসেছে-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9" b="5130"/>
          <a:stretch/>
        </p:blipFill>
        <p:spPr>
          <a:xfrm>
            <a:off x="4267200" y="1710131"/>
            <a:ext cx="4754617" cy="1039382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4800600" y="3870920"/>
            <a:ext cx="3886200" cy="2682280"/>
          </a:xfrm>
          <a:prstGeom prst="wedgeRoundRectCallout">
            <a:avLst>
              <a:gd name="adj1" fmla="val -16495"/>
              <a:gd name="adj2" fmla="val -94891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অর্থ- ‘আল্লাহ মহাপরাক্রমশালী, দণ্ডদানকারী।’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(সূরা আল-ইমরান, আয়াত-৪)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332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255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5"/>
          <a:stretch/>
        </p:blipFill>
        <p:spPr>
          <a:xfrm>
            <a:off x="1523999" y="990600"/>
            <a:ext cx="6256587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" y="5029200"/>
            <a:ext cx="8839200" cy="12082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ফেরাউনকে পানি দ্বারা, 	   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∙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নমরূদকে মশা দ্বারা,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আবরাহাকে ছোট ছোট পাখি দ্বারা ধ্বংস করে দিয়েছেন। </a:t>
            </a:r>
          </a:p>
        </p:txBody>
      </p:sp>
    </p:spTree>
    <p:extLst>
      <p:ext uri="{BB962C8B-B14F-4D97-AF65-F5344CB8AC3E}">
        <p14:creationId xmlns:p14="http://schemas.microsoft.com/office/powerpoint/2010/main" val="5665320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255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99326"/>
            <a:ext cx="4267200" cy="220394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28600" y="4191000"/>
            <a:ext cx="4648200" cy="2148880"/>
          </a:xfrm>
          <a:prstGeom prst="wedgeRoundRectCallout">
            <a:avLst>
              <a:gd name="adj1" fmla="val -16561"/>
              <a:gd name="adj2" fmla="val -106525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খাবিরুন অর্থ- সম্যক অবহিত।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য়ালা সবকিছু জানেন।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1087080"/>
            <a:ext cx="45720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য়ালা বলেন-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53000" y="4023320"/>
            <a:ext cx="3886200" cy="2377480"/>
          </a:xfrm>
          <a:prstGeom prst="wedgeRoundRectCallout">
            <a:avLst>
              <a:gd name="adj1" fmla="val -6759"/>
              <a:gd name="adj2" fmla="val -100196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অর্থ- ‘নিশ্চয় আল্লাহ 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য়ালা সবকিছু জানেন, সকল খবর রাখেন।’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(সূরা আল-হুজুরাত, আয়াত-১৩)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8" b="12766"/>
          <a:stretch/>
        </p:blipFill>
        <p:spPr>
          <a:xfrm>
            <a:off x="4411717" y="1906887"/>
            <a:ext cx="4495800" cy="8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114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1707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:\Users\Yunus\Desktop\Islamic Picture\class-seven-asmaul-husna-19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0868"/>
            <a:ext cx="6772275" cy="381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5221864"/>
            <a:ext cx="8458200" cy="13313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আসমান-জমিন ও এ বিশ্বজগতের এমন কোন জিনিস নেই যা তা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জ্ঞানের বাইরে। তিনি সবকিছ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ুই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জানেন।</a:t>
            </a:r>
          </a:p>
        </p:txBody>
      </p:sp>
    </p:spTree>
    <p:extLst>
      <p:ext uri="{BB962C8B-B14F-4D97-AF65-F5344CB8AC3E}">
        <p14:creationId xmlns:p14="http://schemas.microsoft.com/office/powerpoint/2010/main" val="13968825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1707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/>
          <a:stretch/>
        </p:blipFill>
        <p:spPr>
          <a:xfrm>
            <a:off x="152400" y="1135117"/>
            <a:ext cx="4599996" cy="198908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90500" y="4251920"/>
            <a:ext cx="4457700" cy="2301280"/>
          </a:xfrm>
          <a:prstGeom prst="wedgeRoundRectCallout">
            <a:avLst>
              <a:gd name="adj1" fmla="val -14526"/>
              <a:gd name="adj2" fmla="val -106525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সাবুরুন অর্থ- মহাধৈর্যশীল।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য়ালা সবচেয়ে বড় ধৈর্যশীল। তাঁর ধৈর্যের 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সীমা নেই।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1127662"/>
            <a:ext cx="45720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য়ালা বলেন-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752396" y="4175720"/>
            <a:ext cx="4239204" cy="2377480"/>
          </a:xfrm>
          <a:prstGeom prst="wedgeRoundRectCallout">
            <a:avLst>
              <a:gd name="adj1" fmla="val -10852"/>
              <a:gd name="adj2" fmla="val -102185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অর্থ- ‘নিশ্চয়ই আল্লাহ ধৈর্যশীলগণের 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রয়েছেন।’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(সূরা আল-বাকারা, আয়াত-১৫৩)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7" b="8258"/>
          <a:stretch/>
        </p:blipFill>
        <p:spPr>
          <a:xfrm>
            <a:off x="4800600" y="2088931"/>
            <a:ext cx="3962400" cy="103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480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255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35269" y="4953000"/>
            <a:ext cx="3536731" cy="654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য়ালা বলেন-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899062"/>
            <a:ext cx="7239000" cy="715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ধৈর্য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শীলদের আল্লাহ জান্নাত দান করবেন।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5364480" cy="304800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83" y="4953000"/>
            <a:ext cx="3543217" cy="6542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269" y="5638800"/>
            <a:ext cx="8642132" cy="11466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‘আপনি শুভ সংবাদ দিন ধৈর্য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শীলগণকে।’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(সূরা আল-বাকারা, আয়াত-১৫৫)</a:t>
            </a:r>
          </a:p>
        </p:txBody>
      </p:sp>
    </p:spTree>
    <p:extLst>
      <p:ext uri="{BB962C8B-B14F-4D97-AF65-F5344CB8AC3E}">
        <p14:creationId xmlns:p14="http://schemas.microsoft.com/office/powerpoint/2010/main" val="6458237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9144000" cy="5638800"/>
            <a:chOff x="0" y="457200"/>
            <a:chExt cx="9144000" cy="563880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3372645" y="457200"/>
              <a:ext cx="2875756" cy="607060"/>
            </a:xfrm>
            <a:prstGeom prst="round2Diag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101242" tIns="50621" rIns="101242" bIns="50621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>
                    <a:solidFill>
                      <a:sysClr val="windowText" lastClr="000000"/>
                    </a:solidFill>
                  </a:ln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6835" y="1931119"/>
              <a:ext cx="8156165" cy="4164881"/>
            </a:xfrm>
            <a:prstGeom prst="rect">
              <a:avLst/>
            </a:prstGeom>
            <a:ln w="57150" cmpd="tri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lIns="101242" tIns="50621" rIns="101242" bIns="50621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569488" indent="-569488">
                <a:buClr>
                  <a:srgbClr val="0070C0"/>
                </a:buClr>
                <a:buFont typeface="+mj-lt"/>
                <a:buAutoNum type="arabicPeriod"/>
              </a:pPr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হুসনুন শব্দের অর্থ কী?</a:t>
              </a:r>
            </a:p>
            <a:p>
              <a:pPr marL="569488" indent="-569488">
                <a:buClr>
                  <a:srgbClr val="0070C0"/>
                </a:buClr>
                <a:buFont typeface="+mj-lt"/>
                <a:buAutoNum type="arabicPeriod"/>
              </a:pPr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আল আসমাউল হুসনা কাকে বলে?</a:t>
              </a:r>
            </a:p>
            <a:p>
              <a:pPr marL="569488" indent="-569488">
                <a:buClr>
                  <a:srgbClr val="0070C0"/>
                </a:buClr>
                <a:buFont typeface="+mj-lt"/>
                <a:buAutoNum type="arabicPeriod"/>
              </a:pP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কাইয়ুম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’</a:t>
              </a:r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বলতে কী বুঝ?</a:t>
              </a:r>
            </a:p>
            <a:p>
              <a:pPr marL="569488" indent="-569488">
                <a:buClr>
                  <a:srgbClr val="0070C0"/>
                </a:buClr>
                <a:buFont typeface="+mj-lt"/>
                <a:buAutoNum type="arabicPeriod"/>
              </a:pPr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আল্লাহপাক ফিরাউনকে পানি দ্বারা </a:t>
              </a:r>
              <a:r>
                <a:rPr lang="en-US" sz="4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ধ্বং</a:t>
              </a:r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 করে দিয়েছেন- এর মাধ্যমে </a:t>
              </a:r>
              <a:r>
                <a:rPr lang="en-US" sz="4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মহান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আল্লাহর কোন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্ </a:t>
              </a:r>
              <a:r>
                <a:rPr lang="en-US" sz="4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গুণটি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প্রকাশ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পেয়েছে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?</a:t>
              </a:r>
              <a:endPara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447800"/>
              <a:ext cx="9144000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9974998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304800"/>
            <a:ext cx="9144000" cy="6248400"/>
            <a:chOff x="0" y="0"/>
            <a:chExt cx="9144000" cy="62484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2" b="1182"/>
            <a:stretch/>
          </p:blipFill>
          <p:spPr bwMode="auto">
            <a:xfrm>
              <a:off x="4724401" y="990600"/>
              <a:ext cx="4419599" cy="525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8421" y="914400"/>
              <a:ext cx="4579779" cy="5301653"/>
            </a:xfrm>
            <a:prstGeom prst="rect">
              <a:avLst/>
            </a:prstGeom>
          </p:spPr>
          <p:style>
            <a:lnRef idx="1">
              <a:schemeClr val="accent3"/>
            </a:lnRef>
            <a:fillRef idx="1002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99261" tIns="49630" rIns="99261" bIns="49630" rtlCol="0">
              <a:spAutoFit/>
            </a:bodyPr>
            <a:lstStyle/>
            <a:p>
              <a:pPr algn="ctr"/>
              <a:endPara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 </a:t>
              </a:r>
              <a:r>
                <a:rPr lang="en-US" sz="4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এম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এনায়েত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উল্লাহ</a:t>
              </a:r>
              <a:endPara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সহকারী শিক্ষক,</a:t>
              </a:r>
            </a:p>
            <a:p>
              <a:pPr algn="ctr"/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গভ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টেকনিক্যাল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হাই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/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চাঁদপুর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মোবাইল নম্বর – ০১</a:t>
              </a: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৭১৬০২৫৪৭১</a:t>
              </a:r>
              <a:endParaRPr lang="bn-BD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E-mail: eullah</a:t>
              </a: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1970</a:t>
              </a: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@gmail.com</a:t>
              </a:r>
              <a:endParaRPr lang="bn-BD" sz="2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9144000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200400" y="0"/>
              <a:ext cx="2911159" cy="100817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99261" tIns="49630" rIns="99261" bIns="49630" rtlCol="0">
              <a:spAutoFit/>
            </a:bodyPr>
            <a:lstStyle/>
            <a:p>
              <a:pPr algn="ctr"/>
              <a:r>
                <a:rPr lang="bn-BD" sz="59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00" y="1066800"/>
              <a:ext cx="2110984" cy="22774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52452316"/>
      </p:ext>
    </p:extLst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72806"/>
            <a:ext cx="9144000" cy="4427794"/>
            <a:chOff x="0" y="372806"/>
            <a:chExt cx="9144000" cy="4427794"/>
          </a:xfrm>
        </p:grpSpPr>
        <p:sp>
          <p:nvSpPr>
            <p:cNvPr id="4" name="Rounded Rectangle 3"/>
            <p:cNvSpPr/>
            <p:nvPr/>
          </p:nvSpPr>
          <p:spPr>
            <a:xfrm>
              <a:off x="394602" y="372806"/>
              <a:ext cx="8368398" cy="69399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01242" tIns="50621" rIns="101242" bIns="50621"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5" dirty="0" err="1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বই</a:t>
              </a:r>
              <a:r>
                <a:rPr lang="en-US" sz="5400" b="1" spc="55" dirty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spc="55" dirty="0" err="1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পড়ব</a:t>
              </a:r>
              <a:r>
                <a:rPr lang="en-US" sz="5400" b="1" spc="55" dirty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spc="55" dirty="0" err="1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বারবার</a:t>
              </a:r>
              <a:r>
                <a:rPr lang="en-US" sz="5400" b="1" spc="55" dirty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spc="55" dirty="0" err="1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</a:t>
              </a:r>
              <a:r>
                <a:rPr lang="en-US" sz="5400" b="1" spc="55" dirty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spc="55" dirty="0" err="1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5400" b="1" spc="55" dirty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spc="55" dirty="0" err="1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চমৎকার</a:t>
              </a:r>
              <a:endParaRPr lang="en-US" sz="54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838201" y="2286000"/>
              <a:ext cx="7467600" cy="2514600"/>
            </a:xfrm>
            <a:prstGeom prst="roundRect">
              <a:avLst/>
            </a:prstGeom>
            <a:ln w="38100" cap="flat" cmpd="tri">
              <a:solidFill>
                <a:srgbClr val="002060"/>
              </a:solidFill>
              <a:prstDash val="solid"/>
              <a:bevel/>
            </a:ln>
          </p:spPr>
          <p:style>
            <a:lnRef idx="2">
              <a:schemeClr val="accent2"/>
            </a:lnRef>
            <a:fillRef idx="1002">
              <a:schemeClr val="lt2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01242" tIns="50621" rIns="101242" bIns="50621" rtlCol="0" anchor="ctr"/>
            <a:lstStyle/>
            <a:p>
              <a:pPr algn="ctr"/>
              <a:r>
                <a:rPr lang="en-US" sz="5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আল্-আসমাউল</a:t>
              </a:r>
              <a:r>
                <a: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হুসনা</a:t>
              </a:r>
              <a:r>
                <a: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কীভাবে</a:t>
              </a:r>
              <a:r>
                <a: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চরিত্র</a:t>
              </a:r>
              <a:r>
                <a: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গঠনে</a:t>
              </a:r>
              <a:r>
                <a: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প্রভাব</a:t>
              </a:r>
              <a:r>
                <a: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ফেলে</a:t>
              </a:r>
              <a:r>
                <a: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r>
                <a:rPr lang="en-US" sz="5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295400"/>
              <a:ext cx="9144000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7386004"/>
      </p:ext>
    </p:extLst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30" name="Picture 6" descr="C:\Users\Yunus\Desktop\Islamic Picture\PictureCollageMakerPro-Shortcut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23" b="6207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85800" y="1905000"/>
              <a:ext cx="8077200" cy="2072001"/>
            </a:xfrm>
            <a:prstGeom prst="rect">
              <a:avLst/>
            </a:prstGeom>
            <a:noFill/>
          </p:spPr>
          <p:txBody>
            <a:bodyPr wrap="square" lIns="101242" tIns="50621" rIns="101242" bIns="50621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12800" b="1" spc="50" dirty="0">
                  <a:ln w="11430"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আল্লাহ হাফেজ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594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17348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04900" y="335280"/>
            <a:ext cx="70485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ছবিটি ভালোভাবে দেখ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C:\Users\Yunus\Desktop\Islamic Picture\allah_99_nam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25880"/>
            <a:ext cx="6629400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82022"/>
      </p:ext>
    </p:extLst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90500"/>
            <a:ext cx="9144000" cy="6515100"/>
            <a:chOff x="0" y="190500"/>
            <a:chExt cx="9144000" cy="6515100"/>
          </a:xfrm>
        </p:grpSpPr>
        <p:sp>
          <p:nvSpPr>
            <p:cNvPr id="5" name="TextBox 4"/>
            <p:cNvSpPr txBox="1"/>
            <p:nvPr/>
          </p:nvSpPr>
          <p:spPr>
            <a:xfrm>
              <a:off x="2590800" y="190500"/>
              <a:ext cx="3886200" cy="9312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99261" tIns="49630" rIns="99261" bIns="49630" rtlCol="0">
              <a:spAutoFit/>
            </a:bodyPr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 পাঠ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952500"/>
              <a:ext cx="9144000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Yunus\Desktop\Islamic Picture\99-names-of-allah-on-one-wallpap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158" y="1028700"/>
              <a:ext cx="7379642" cy="4350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358" y="5524500"/>
              <a:ext cx="7989242" cy="1181100"/>
            </a:xfrm>
            <a:prstGeom prst="rect">
              <a:avLst/>
            </a:prstGeom>
            <a:ln w="38100" cap="sq">
              <a:solidFill>
                <a:schemeClr val="tx2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</p:pic>
      </p:grpSp>
    </p:spTree>
    <p:extLst>
      <p:ext uri="{BB962C8B-B14F-4D97-AF65-F5344CB8AC3E}">
        <p14:creationId xmlns:p14="http://schemas.microsoft.com/office/powerpoint/2010/main" val="1242473544"/>
      </p:ext>
    </p:extLst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04800"/>
            <a:ext cx="9144000" cy="5715000"/>
            <a:chOff x="0" y="152400"/>
            <a:chExt cx="9144000" cy="5715000"/>
          </a:xfrm>
        </p:grpSpPr>
        <p:sp>
          <p:nvSpPr>
            <p:cNvPr id="4" name="TextBox 3"/>
            <p:cNvSpPr txBox="1"/>
            <p:nvPr/>
          </p:nvSpPr>
          <p:spPr>
            <a:xfrm>
              <a:off x="477044" y="2225739"/>
              <a:ext cx="8285956" cy="36416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01242" tIns="50621" rIns="101242" bIns="50621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4400" b="1" u="sng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 পাঠ শেষে শিক্ষার্থীরা-</a:t>
              </a:r>
            </a:p>
            <a:p>
              <a:endParaRPr lang="bn-BD" sz="6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569488" indent="-569488">
                <a:buFont typeface="+mj-lt"/>
                <a:buAutoNum type="arabicPeriod"/>
              </a:pPr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আল</a:t>
              </a:r>
              <a:r>
                <a:rPr lang="en-US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আসমাউল হুসনা</a:t>
              </a:r>
              <a:r>
                <a:rPr lang="en-US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3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 পারবে।</a:t>
              </a:r>
            </a:p>
            <a:p>
              <a:pPr marL="569488" indent="-569488">
                <a:buFont typeface="+mj-lt"/>
                <a:buAutoNum type="arabicPeriod"/>
              </a:pPr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মানবজীবনে আল</a:t>
              </a:r>
              <a:r>
                <a:rPr lang="en-US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্-</a:t>
              </a:r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আসমাউল হুসনার প্রভাব ব্যাখ্যা করতে পারবে।</a:t>
              </a:r>
            </a:p>
            <a:p>
              <a:pPr marL="569488" indent="-569488">
                <a:buFont typeface="+mj-lt"/>
                <a:buAutoNum type="arabicPeriod"/>
              </a:pPr>
              <a:r>
                <a:rPr lang="en-US" sz="3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পাঁচ</a:t>
              </a:r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টি আল</a:t>
              </a:r>
              <a:r>
                <a:rPr lang="en-US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আসমাউল হুসনার পরিচয় </a:t>
              </a:r>
              <a:r>
                <a:rPr lang="en-US" sz="3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en-US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বাস্তব জীবনে </a:t>
              </a:r>
              <a:r>
                <a:rPr lang="en-US" sz="3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প্রভাব বিশ্লেষণ করতে পারবে।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00400" y="152400"/>
              <a:ext cx="2667000" cy="93322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101242" tIns="50621" rIns="101242" bIns="50621" rtlCol="0">
              <a:spAutoFit/>
            </a:bodyPr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371600"/>
              <a:ext cx="9144000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8252592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76200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আল-আসমাউল হুসনা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27662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336331" y="3497429"/>
            <a:ext cx="4235670" cy="1821233"/>
          </a:xfrm>
          <a:prstGeom prst="wedgeRoundRectCallout">
            <a:avLst>
              <a:gd name="adj1" fmla="val -10244"/>
              <a:gd name="adj2" fmla="val -98196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‘ইসম’ শব্দের বহুবচন,</a:t>
            </a: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নামসমূহ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800600" y="3459329"/>
            <a:ext cx="4035106" cy="1859333"/>
          </a:xfrm>
          <a:prstGeom prst="wedgeRoundRectCallout">
            <a:avLst>
              <a:gd name="adj1" fmla="val -13849"/>
              <a:gd name="adj2" fmla="val -94210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‘হুসনুন’ শব্দের বহুবচন,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সুন্দর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57" y="1184191"/>
            <a:ext cx="2076085" cy="144537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" b="8418"/>
          <a:stretch/>
        </p:blipFill>
        <p:spPr>
          <a:xfrm>
            <a:off x="5362905" y="1213386"/>
            <a:ext cx="1799895" cy="13869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5547262"/>
            <a:ext cx="8530906" cy="77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আল-আসমাউল হুসনা অর্থ- সুন্দর নামসমূহ</a:t>
            </a:r>
          </a:p>
        </p:txBody>
      </p:sp>
    </p:spTree>
    <p:extLst>
      <p:ext uri="{BB962C8B-B14F-4D97-AF65-F5344CB8AC3E}">
        <p14:creationId xmlns:p14="http://schemas.microsoft.com/office/powerpoint/2010/main" val="33498472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4876800"/>
            <a:ext cx="8305800" cy="1762223"/>
          </a:xfrm>
          <a:prstGeom prst="rect">
            <a:avLst/>
          </a:prstGeom>
          <a:ln/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য়ালা সকল গুণের অধিকারী। তাঁর সকল গুণের প্রত্যেকটির পৃথক পৃথক নাম রয়েছে। এ নামগুলোকেই একত্রে আল-আসমাউল হুসনা বলা হয়।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24232"/>
            <a:ext cx="77724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আল-আসমাউল হুসনা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….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C:\Users\Yunus\Desktop\Islamic Picture\60803468sd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43001"/>
            <a:ext cx="8621552" cy="36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836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255"/>
            <a:ext cx="6705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আল-আসমাউল হুসনার প্রভাব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599" y="855128"/>
            <a:ext cx="8681545" cy="5926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গুণবাচক নাম মানবজীবনে দু’দিক থেকে প্রভাব বিস্তার করে-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5648" y="5204243"/>
            <a:ext cx="5524498" cy="15775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marL="457200" indent="-457200"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নাম দ্বারা আমরা আল্লাহ 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য়ালাকে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চিনতে পারি।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 ক্ষমতা ও গুণাবলির পরিচয় পাই।</a:t>
            </a:r>
          </a:p>
        </p:txBody>
      </p:sp>
      <p:pic>
        <p:nvPicPr>
          <p:cNvPr id="5202" name="Picture 82" descr="C:\Users\Yunus\Desktop\Islamic Picture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47" y="1471279"/>
            <a:ext cx="5524498" cy="35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xplosion 1 16"/>
          <p:cNvSpPr/>
          <p:nvPr/>
        </p:nvSpPr>
        <p:spPr>
          <a:xfrm>
            <a:off x="304800" y="1834748"/>
            <a:ext cx="3080846" cy="3727852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প্রথমতঃ</a:t>
            </a:r>
          </a:p>
        </p:txBody>
      </p:sp>
    </p:spTree>
    <p:extLst>
      <p:ext uri="{BB962C8B-B14F-4D97-AF65-F5344CB8AC3E}">
        <p14:creationId xmlns:p14="http://schemas.microsoft.com/office/powerpoint/2010/main" val="30642673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00" y="4943377"/>
            <a:ext cx="5633545" cy="17622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য়ালার গুণবাচক নামসমূহ আমাদেরকে উত্তম গুণাবলি অর্জনে উৎসাহিত করে।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151707"/>
            <a:ext cx="7010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আল-আসমাউল হুসনার প্রভাব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1" descr="C:\Users\Yunus\Desktop\Islamic Picture\Islamic_Screensaver_99Names-1024x7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83728"/>
            <a:ext cx="5633544" cy="379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xplosion 1 9"/>
          <p:cNvSpPr/>
          <p:nvPr/>
        </p:nvSpPr>
        <p:spPr>
          <a:xfrm>
            <a:off x="195754" y="1910948"/>
            <a:ext cx="3080846" cy="3727852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দ্বিতীয়তঃ</a:t>
            </a:r>
          </a:p>
        </p:txBody>
      </p:sp>
    </p:spTree>
    <p:extLst>
      <p:ext uri="{BB962C8B-B14F-4D97-AF65-F5344CB8AC3E}">
        <p14:creationId xmlns:p14="http://schemas.microsoft.com/office/powerpoint/2010/main" val="38276825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0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8211</TotalTime>
  <Words>945</Words>
  <Application>Microsoft Office PowerPoint</Application>
  <PresentationFormat>On-screen Show (4:3)</PresentationFormat>
  <Paragraphs>126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ENAYET ULLAH</cp:lastModifiedBy>
  <cp:revision>959</cp:revision>
  <dcterms:created xsi:type="dcterms:W3CDTF">2006-08-16T00:00:00Z</dcterms:created>
  <dcterms:modified xsi:type="dcterms:W3CDTF">2020-10-04T07:25:40Z</dcterms:modified>
</cp:coreProperties>
</file>