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9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6" r:id="rId15"/>
    <p:sldId id="290" r:id="rId16"/>
    <p:sldId id="278" r:id="rId17"/>
    <p:sldId id="292" r:id="rId18"/>
    <p:sldId id="284" r:id="rId19"/>
    <p:sldId id="285" r:id="rId20"/>
    <p:sldId id="279" r:id="rId21"/>
  </p:sldIdLst>
  <p:sldSz cx="10402888" cy="7315200"/>
  <p:notesSz cx="6858000" cy="9144000"/>
  <p:defaultTextStyle>
    <a:defPPr>
      <a:defRPr lang="en-US"/>
    </a:defPPr>
    <a:lvl1pPr marL="0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6212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2424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8636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4847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1059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37271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43483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49695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2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 varScale="1">
        <p:scale>
          <a:sx n="63" d="100"/>
          <a:sy n="63" d="100"/>
        </p:scale>
        <p:origin x="1344" y="78"/>
      </p:cViewPr>
      <p:guideLst>
        <p:guide orient="horz" pos="2304"/>
        <p:guide pos="3277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8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7806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685800"/>
            <a:ext cx="4873625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>
                <a:latin typeface="Vrinda" pitchFamily="34" charset="0"/>
                <a:cs typeface="Vrinda" pitchFamily="34" charset="0"/>
              </a:rPr>
              <a:t>পাঠ</a:t>
            </a:r>
            <a:r>
              <a:rPr lang="bn-BD" baseline="0" dirty="0">
                <a:latin typeface="Vrinda" pitchFamily="34" charset="0"/>
                <a:cs typeface="Vrinda" pitchFamily="34" charset="0"/>
              </a:rPr>
              <a:t> সংশ্লিষ্ট ছবি দ্বারা শিক্ষার্থীদের স্বাগতম জানানো যেতে পারে। পাঠ যেহেতু রিসালাত; রাসূলদের জন্য আসমানি কিতাব হল রিসালাত, তাই এ ছবিটি দেওয়া হয়েছে।</a:t>
            </a:r>
            <a:endParaRPr lang="en-US" dirty="0">
              <a:latin typeface="Vrinda" pitchFamily="34" charset="0"/>
              <a:cs typeface="Vrind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297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685800"/>
            <a:ext cx="4873625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0" dirty="0">
                <a:cs typeface="+mn-cs"/>
              </a:rPr>
              <a:t>প্রশ্ন</a:t>
            </a:r>
            <a:r>
              <a:rPr lang="bn-BD" b="0" baseline="0" dirty="0">
                <a:cs typeface="+mn-cs"/>
              </a:rPr>
              <a:t> করা যেতে পারে- </a:t>
            </a:r>
            <a:r>
              <a:rPr lang="bn-BD" sz="1200" b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+mn-cs"/>
              </a:rPr>
              <a:t>এ মহাবিশ্বের একজন স্রষ্টা আছেন।তিনি কে?</a:t>
            </a:r>
            <a:endParaRPr lang="en-US" sz="1200" b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+mn-cs"/>
            </a:endParaRPr>
          </a:p>
          <a:p>
            <a:endParaRPr lang="en-US" b="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290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685800"/>
            <a:ext cx="4873625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bn-BD" sz="1200" b="0" dirty="0">
                <a:solidFill>
                  <a:srgbClr val="0070C0"/>
                </a:solidFill>
                <a:latin typeface="NikoshBAN" pitchFamily="2" charset="0"/>
                <a:cs typeface="+mn-cs"/>
              </a:rPr>
              <a:t>মহাবিশ্বের স্রষ্টা- </a:t>
            </a:r>
            <a:r>
              <a:rPr lang="bn-BD" sz="1200" b="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+mn-cs"/>
              </a:rPr>
              <a:t>তিনি কেমন?</a:t>
            </a:r>
            <a:r>
              <a:rPr lang="bn-BD" sz="800" b="0" baseline="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+mn-cs"/>
              </a:rPr>
              <a:t> </a:t>
            </a:r>
            <a:r>
              <a:rPr lang="bn-BD" sz="1200" b="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+mn-cs"/>
              </a:rPr>
              <a:t>তাঁর গুণাবলী কীরূপ?</a:t>
            </a:r>
            <a:r>
              <a:rPr lang="bn-BD" sz="800" b="0" baseline="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+mn-cs"/>
              </a:rPr>
              <a:t> </a:t>
            </a:r>
            <a:r>
              <a:rPr lang="bn-BD" sz="1200" b="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+mn-cs"/>
              </a:rPr>
              <a:t>তাঁর ক্ষমতা কত? ইত্যাদি প্রশ্ন</a:t>
            </a:r>
            <a:r>
              <a:rPr lang="bn-BD" sz="1200" b="0" baseline="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+mn-cs"/>
              </a:rPr>
              <a:t> করা যেতে পারে।</a:t>
            </a:r>
            <a:endParaRPr lang="bn-BD" sz="1200" b="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solidFill>
                <a:srgbClr val="0070C0"/>
              </a:solidFill>
              <a:latin typeface="NikoshBAN" pitchFamily="2" charset="0"/>
              <a:cs typeface="+mn-cs"/>
            </a:endParaRPr>
          </a:p>
          <a:p>
            <a:endParaRPr lang="en-US" b="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703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685800"/>
            <a:ext cx="4873625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bn-BD" dirty="0"/>
              <a:t>এসব প্রশ্নে</a:t>
            </a:r>
            <a:r>
              <a:rPr lang="bn-BD" baseline="0" dirty="0"/>
              <a:t>র উত্তর জানানোর প্রয়োজন একজন পথপ্রদর্শক। আর এ পথপ্রদর্শক হচ্ছেন নবি-রাসূল।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488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685800"/>
            <a:ext cx="4873625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পথপ্রদর্শক</a:t>
            </a:r>
            <a:r>
              <a:rPr lang="bn-BD" baseline="0" dirty="0"/>
              <a:t> কোথা হতে আল্লাহপাক নিয়োগ করেছেন? </a:t>
            </a:r>
            <a:r>
              <a:rPr lang="bn-BD" dirty="0"/>
              <a:t>নবি-রাসুলগণ কী দায়িত্ব পালন</a:t>
            </a:r>
            <a:r>
              <a:rPr lang="bn-BD" baseline="0" dirty="0"/>
              <a:t> করেছেন? এরূপ প্রশ্ন করা যেতে পারে।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557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685800"/>
            <a:ext cx="4873625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নবি-রাসূলের</a:t>
            </a:r>
            <a:r>
              <a:rPr lang="bn-BD" baseline="0" dirty="0"/>
              <a:t> পরিচয় আরও সহজভাবে বুঝিয়ে দিতে পারেন। </a:t>
            </a:r>
            <a:r>
              <a:rPr lang="bn-BD" dirty="0"/>
              <a:t>আল্লাহপাক প্রত্যেক জাতির জন্য রাসূল পাঠিয়েছেন</a:t>
            </a:r>
            <a:r>
              <a:rPr lang="bn-BD" baseline="0" dirty="0"/>
              <a:t> এবং রাসূলদের প্রতি আমাদের বিশ্বাস স্থাপন করতে হবে। তবেই রিসালাতে বিশ্বাসের পূর্ণতা পাবে।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56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685800"/>
            <a:ext cx="4873625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রিসালাতে বিশ্বাসের গুরুত্ব ও তাৎপর্য শিক্ষার্থীদের</a:t>
            </a:r>
            <a:r>
              <a:rPr lang="bn-BD" sz="1200" b="1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বুঝিয়ে দিতে পারেন।</a:t>
            </a:r>
            <a:endParaRPr lang="en-US" sz="1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88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685800"/>
            <a:ext cx="4873625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bn-BD" dirty="0"/>
              <a:t>নবি-রাসূলগণ কেমন ছিলেন? তা বুঝিয়ে</a:t>
            </a:r>
            <a:r>
              <a:rPr lang="bn-BD" baseline="0" dirty="0"/>
              <a:t> দিতে পারেন।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3836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685800"/>
            <a:ext cx="4873625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রিসালাতে বিশ্বাসের গুরুত্ব ও তাৎপর্য শিক্ষার্থীদের</a:t>
            </a:r>
            <a:r>
              <a:rPr lang="bn-BD" sz="1200" b="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বুঝিয়ে দিতে পারেন।</a:t>
            </a:r>
            <a:endParaRPr lang="en-US" sz="1200" b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0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5288573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685800"/>
            <a:ext cx="4873625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bn-BD" dirty="0"/>
              <a:t>১. চিঠি,</a:t>
            </a:r>
            <a:r>
              <a:rPr lang="bn-BD" baseline="0" dirty="0"/>
              <a:t> বার্তা, খবর, সংবাদ বহন। ২. </a:t>
            </a:r>
            <a:r>
              <a:rPr lang="bn-BD" sz="1200" b="0" dirty="0">
                <a:latin typeface="NikoshBAN" pitchFamily="2" charset="0"/>
                <a:cs typeface="+mn-cs"/>
              </a:rPr>
              <a:t>আল্লাহ তায়ালার বাণী ও পরিচয় মানুষের নিকট পৌঁছানোর দায়িত্ব</a:t>
            </a:r>
            <a:r>
              <a:rPr lang="bn-BD" sz="1200" b="0" baseline="0" dirty="0">
                <a:latin typeface="NikoshBAN" pitchFamily="2" charset="0"/>
                <a:cs typeface="+mn-cs"/>
              </a:rPr>
              <a:t> আল্লাহপাক যাদের উপর ন্যস্ত করে এ দুনিয়ায় মনোনীত বান্দা হিসেবে পাঠিয়েছেন তারাই নবি-রাসূল। ৩. আল্লাহর পরিচয় মানুষের নিকট তুলে ধরা, তাওহিদ ও আখিরাত সম্পর্কে মানুষকে ধারণা দেওয়া। ৪. রিসালাতে বিশ্বাস করা ফরয, রিসালাত অবিশ্বাস করলে ইমানদার হওয়া যায় না। ৫. </a:t>
            </a:r>
            <a:r>
              <a:rPr lang="bn-BD" sz="12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আল্লাহ তায়ালার মনোনীত বান্দা।</a:t>
            </a:r>
            <a:r>
              <a:rPr lang="bn-BD" sz="100" baseline="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সকল মানুষের মধ্যে শ্রেষ্ঠ।</a:t>
            </a:r>
            <a:r>
              <a:rPr lang="bn-BD" sz="100" baseline="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তাঁরা ছিলেন নিষ্পাপ।</a:t>
            </a:r>
            <a:r>
              <a:rPr lang="bn-BD" sz="100" baseline="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দুনিয়া ও আখিরাতে সর্বাধিক সম্মান ও মর্যাদার অধিকারী।</a:t>
            </a:r>
          </a:p>
        </p:txBody>
      </p:sp>
    </p:spTree>
    <p:extLst>
      <p:ext uri="{BB962C8B-B14F-4D97-AF65-F5344CB8AC3E}">
        <p14:creationId xmlns:p14="http://schemas.microsoft.com/office/powerpoint/2010/main" val="21258877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685800"/>
            <a:ext cx="4873625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bn-BD" dirty="0"/>
              <a:t>উত্তর</a:t>
            </a:r>
            <a:r>
              <a:rPr lang="bn-BD" baseline="0" dirty="0"/>
              <a:t> হতে পারে- নবি-রাসুলদের অবিশ্বাস করলে ইমানদার হওয়া যায় না। এর প্রতি বিশ্বাসের মাধ্যমে আমরা জীবনের সকল দিকনির্দেশনা পাই। আমরা সকল নবি-রাসুলের প্রতি বিশ্বাস স্থাপন করব এবং মহানবি (সাঃ) এর শিক্ষা ও আদর্শ অনুসরণ করে চলব।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90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685800"/>
            <a:ext cx="4873625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মহোদয় </a:t>
            </a:r>
            <a:r>
              <a:rPr lang="bn-BD" baseline="0">
                <a:latin typeface="NikoshBAN" pitchFamily="2" charset="0"/>
                <a:cs typeface="NikoshBAN" pitchFamily="2" charset="0"/>
              </a:rPr>
              <a:t>নিজ বিদ্যালয়ের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ক্ষেত্রে চাইলে এই 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Slide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টি দেখাতেও পারেন আবার 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Hide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করেও রাখতে পারেন।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7928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685800"/>
            <a:ext cx="4873625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/>
              <a:t>সবাইকে ধন্যবাদ জানিয়ে পাঠ শেষ করতে পারেন।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527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685800"/>
            <a:ext cx="4873625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পাঠ</a:t>
            </a:r>
            <a:r>
              <a:rPr lang="bn-BD" baseline="0" dirty="0"/>
              <a:t> ঘোষণার জন্য এই </a:t>
            </a:r>
            <a:r>
              <a:rPr lang="en-US" baseline="0" dirty="0"/>
              <a:t>Slide </a:t>
            </a:r>
            <a:r>
              <a:rPr lang="bn-BD" baseline="0" dirty="0"/>
              <a:t>টি। এখানে কীসের ছবি দেখা যাচ্ছে? চিঠি, বার্তা এগুলো কে বহন করে? ইত্যাদি প্রশ্ন করা যেতে পারে।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409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685800"/>
            <a:ext cx="4873625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এই ছবিটি</a:t>
            </a:r>
            <a:r>
              <a:rPr lang="bn-BD" baseline="0" dirty="0"/>
              <a:t> দেখিয়েও পাঠ ঘোষণা করতে পারেন।</a:t>
            </a:r>
            <a:r>
              <a:rPr lang="bn-BD" dirty="0"/>
              <a:t>এটি কুরআন, কুরআন হচ্ছে</a:t>
            </a:r>
            <a:r>
              <a:rPr lang="bn-BD" baseline="0" dirty="0"/>
              <a:t> রাসুলগণের রিসালাত।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514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685800"/>
            <a:ext cx="4873625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এই ছবিটি</a:t>
            </a:r>
            <a:r>
              <a:rPr lang="bn-BD" baseline="0" dirty="0"/>
              <a:t> দেখিয়েও পাঠ ঘোষণা করতে পারেন। এক্ষেত্রে শিক্ষক মহোদয় পাঠ ঘোষণা করে তা বোর্ডে লিখে দিবেন।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405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685800"/>
            <a:ext cx="4873625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শিখনফল</a:t>
            </a:r>
            <a:r>
              <a:rPr lang="bn-BD" baseline="0" dirty="0"/>
              <a:t> চাইলে শিক্ষার্থীদের দেখাতেও পারেন আবার নাও দেখাতে পারেন। তবে শিখনফল নিয়ে আলোচনার তেমন প্রয়োজন নেই।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035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685800"/>
            <a:ext cx="4873625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bn-BD" dirty="0"/>
              <a:t>রিসালত শব্দের</a:t>
            </a:r>
            <a:r>
              <a:rPr lang="bn-BD" baseline="0" dirty="0"/>
              <a:t> অর্থ কী? তা বলে দিতে পারেন।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379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685800"/>
            <a:ext cx="4873625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bn-BD" dirty="0"/>
              <a:t>রিসালাতের</a:t>
            </a:r>
            <a:r>
              <a:rPr lang="bn-BD" baseline="0" dirty="0"/>
              <a:t> পারিভাষিক সংজ্ঞা শিক্ষার্থীদের বলে দিতে পারেন।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251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685800"/>
            <a:ext cx="4873625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bn-BD" dirty="0"/>
              <a:t>প্রশ্ন</a:t>
            </a:r>
            <a:r>
              <a:rPr lang="bn-BD" baseline="0" dirty="0"/>
              <a:t> করা যেতে পারে- আমাদের সৃষ্টিকর্তা, পালনকর্তা, রিযিকদাতা ও রক্ষাকর্তা কে?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68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0217" y="2272454"/>
            <a:ext cx="8842455" cy="1568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0433" y="4145280"/>
            <a:ext cx="7282022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6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2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8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4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1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37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3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49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E47B-29DD-4BAA-97EB-C383947CF503}" type="datetime1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E2DC-E5F6-4044-8F4D-B17E2705D556}" type="datetime1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2094" y="292948"/>
            <a:ext cx="2340650" cy="62416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0144" y="292948"/>
            <a:ext cx="6848568" cy="6241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60A2-E738-49A2-B4CC-336D6052421F}" type="datetime1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2472-B444-458C-9848-E2EA9B10B391}" type="datetime1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756" y="4700694"/>
            <a:ext cx="8842455" cy="145288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756" y="3100495"/>
            <a:ext cx="8842455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6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24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86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248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10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372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434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49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CF2-7343-4CAD-8A4F-05CC998860D9}" type="datetime1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144" y="1706880"/>
            <a:ext cx="4594609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8135" y="1706880"/>
            <a:ext cx="4594609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83B49-CDF1-4594-891F-B26391197E22}" type="datetime1">
              <a:rPr lang="en-US" smtClean="0"/>
              <a:pPr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145" y="1637454"/>
            <a:ext cx="4596415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212" indent="0">
              <a:buNone/>
              <a:defRPr sz="2200" b="1"/>
            </a:lvl2pPr>
            <a:lvl3pPr marL="1012424" indent="0">
              <a:buNone/>
              <a:defRPr sz="2000" b="1"/>
            </a:lvl3pPr>
            <a:lvl4pPr marL="1518636" indent="0">
              <a:buNone/>
              <a:defRPr sz="1800" b="1"/>
            </a:lvl4pPr>
            <a:lvl5pPr marL="2024847" indent="0">
              <a:buNone/>
              <a:defRPr sz="1800" b="1"/>
            </a:lvl5pPr>
            <a:lvl6pPr marL="2531059" indent="0">
              <a:buNone/>
              <a:defRPr sz="1800" b="1"/>
            </a:lvl6pPr>
            <a:lvl7pPr marL="3037271" indent="0">
              <a:buNone/>
              <a:defRPr sz="1800" b="1"/>
            </a:lvl7pPr>
            <a:lvl8pPr marL="3543483" indent="0">
              <a:buNone/>
              <a:defRPr sz="1800" b="1"/>
            </a:lvl8pPr>
            <a:lvl9pPr marL="4049695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145" y="2319867"/>
            <a:ext cx="4596415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523" y="1637454"/>
            <a:ext cx="4598221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212" indent="0">
              <a:buNone/>
              <a:defRPr sz="2200" b="1"/>
            </a:lvl2pPr>
            <a:lvl3pPr marL="1012424" indent="0">
              <a:buNone/>
              <a:defRPr sz="2000" b="1"/>
            </a:lvl3pPr>
            <a:lvl4pPr marL="1518636" indent="0">
              <a:buNone/>
              <a:defRPr sz="1800" b="1"/>
            </a:lvl4pPr>
            <a:lvl5pPr marL="2024847" indent="0">
              <a:buNone/>
              <a:defRPr sz="1800" b="1"/>
            </a:lvl5pPr>
            <a:lvl6pPr marL="2531059" indent="0">
              <a:buNone/>
              <a:defRPr sz="1800" b="1"/>
            </a:lvl6pPr>
            <a:lvl7pPr marL="3037271" indent="0">
              <a:buNone/>
              <a:defRPr sz="1800" b="1"/>
            </a:lvl7pPr>
            <a:lvl8pPr marL="3543483" indent="0">
              <a:buNone/>
              <a:defRPr sz="1800" b="1"/>
            </a:lvl8pPr>
            <a:lvl9pPr marL="4049695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523" y="2319867"/>
            <a:ext cx="4598221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3852-A94D-421D-97F3-CF258A5E6C73}" type="datetime1">
              <a:rPr lang="en-US" smtClean="0"/>
              <a:pPr/>
              <a:t>10/4/2020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354F-DB2E-4F45-984C-89C5001E97D7}" type="datetime1">
              <a:rPr lang="en-US" smtClean="0"/>
              <a:pPr/>
              <a:t>10/4/2020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02888" cy="73152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Date Placeholder 1"/>
          <p:cNvSpPr>
            <a:spLocks noGrp="1"/>
          </p:cNvSpPr>
          <p:nvPr userDrawn="1"/>
        </p:nvSpPr>
        <p:spPr>
          <a:xfrm>
            <a:off x="19844" y="6849533"/>
            <a:ext cx="975149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defPPr>
              <a:defRPr lang="en-US"/>
            </a:defPPr>
            <a:lvl1pPr marL="0" algn="ctr" defTabSz="1012424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06212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424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8636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4847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1059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7271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3483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695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1C99DD-FD43-4D36-8BCF-0C8ACF754FD6}" type="datetime12">
              <a:rPr lang="en-US" smtClean="0"/>
              <a:pPr/>
              <a:t>3:25 PM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145" y="291253"/>
            <a:ext cx="3422478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240" y="291254"/>
            <a:ext cx="5815503" cy="624332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145" y="1530774"/>
            <a:ext cx="3422478" cy="5003801"/>
          </a:xfrm>
        </p:spPr>
        <p:txBody>
          <a:bodyPr/>
          <a:lstStyle>
            <a:lvl1pPr marL="0" indent="0">
              <a:buNone/>
              <a:defRPr sz="1600"/>
            </a:lvl1pPr>
            <a:lvl2pPr marL="506212" indent="0">
              <a:buNone/>
              <a:defRPr sz="1300"/>
            </a:lvl2pPr>
            <a:lvl3pPr marL="1012424" indent="0">
              <a:buNone/>
              <a:defRPr sz="1100"/>
            </a:lvl3pPr>
            <a:lvl4pPr marL="1518636" indent="0">
              <a:buNone/>
              <a:defRPr sz="1000"/>
            </a:lvl4pPr>
            <a:lvl5pPr marL="2024847" indent="0">
              <a:buNone/>
              <a:defRPr sz="1000"/>
            </a:lvl5pPr>
            <a:lvl6pPr marL="2531059" indent="0">
              <a:buNone/>
              <a:defRPr sz="1000"/>
            </a:lvl6pPr>
            <a:lvl7pPr marL="3037271" indent="0">
              <a:buNone/>
              <a:defRPr sz="1000"/>
            </a:lvl7pPr>
            <a:lvl8pPr marL="3543483" indent="0">
              <a:buNone/>
              <a:defRPr sz="1000"/>
            </a:lvl8pPr>
            <a:lvl9pPr marL="404969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5F6B-D18D-4754-9708-D4BDBBB8FD6A}" type="datetime1">
              <a:rPr lang="en-US" smtClean="0"/>
              <a:pPr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039" y="5120640"/>
            <a:ext cx="6241733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9039" y="653627"/>
            <a:ext cx="6241733" cy="4389120"/>
          </a:xfrm>
        </p:spPr>
        <p:txBody>
          <a:bodyPr/>
          <a:lstStyle>
            <a:lvl1pPr marL="0" indent="0">
              <a:buNone/>
              <a:defRPr sz="3500"/>
            </a:lvl1pPr>
            <a:lvl2pPr marL="506212" indent="0">
              <a:buNone/>
              <a:defRPr sz="3100"/>
            </a:lvl2pPr>
            <a:lvl3pPr marL="1012424" indent="0">
              <a:buNone/>
              <a:defRPr sz="2700"/>
            </a:lvl3pPr>
            <a:lvl4pPr marL="1518636" indent="0">
              <a:buNone/>
              <a:defRPr sz="2200"/>
            </a:lvl4pPr>
            <a:lvl5pPr marL="2024847" indent="0">
              <a:buNone/>
              <a:defRPr sz="2200"/>
            </a:lvl5pPr>
            <a:lvl6pPr marL="2531059" indent="0">
              <a:buNone/>
              <a:defRPr sz="2200"/>
            </a:lvl6pPr>
            <a:lvl7pPr marL="3037271" indent="0">
              <a:buNone/>
              <a:defRPr sz="2200"/>
            </a:lvl7pPr>
            <a:lvl8pPr marL="3543483" indent="0">
              <a:buNone/>
              <a:defRPr sz="2200"/>
            </a:lvl8pPr>
            <a:lvl9pPr marL="4049695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9039" y="5725161"/>
            <a:ext cx="6241733" cy="858519"/>
          </a:xfrm>
        </p:spPr>
        <p:txBody>
          <a:bodyPr/>
          <a:lstStyle>
            <a:lvl1pPr marL="0" indent="0">
              <a:buNone/>
              <a:defRPr sz="1600"/>
            </a:lvl1pPr>
            <a:lvl2pPr marL="506212" indent="0">
              <a:buNone/>
              <a:defRPr sz="1300"/>
            </a:lvl2pPr>
            <a:lvl3pPr marL="1012424" indent="0">
              <a:buNone/>
              <a:defRPr sz="1100"/>
            </a:lvl3pPr>
            <a:lvl4pPr marL="1518636" indent="0">
              <a:buNone/>
              <a:defRPr sz="1000"/>
            </a:lvl4pPr>
            <a:lvl5pPr marL="2024847" indent="0">
              <a:buNone/>
              <a:defRPr sz="1000"/>
            </a:lvl5pPr>
            <a:lvl6pPr marL="2531059" indent="0">
              <a:buNone/>
              <a:defRPr sz="1000"/>
            </a:lvl6pPr>
            <a:lvl7pPr marL="3037271" indent="0">
              <a:buNone/>
              <a:defRPr sz="1000"/>
            </a:lvl7pPr>
            <a:lvl8pPr marL="3543483" indent="0">
              <a:buNone/>
              <a:defRPr sz="1000"/>
            </a:lvl8pPr>
            <a:lvl9pPr marL="404969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300C-C9A4-4E0B-82A1-14590C6DF54C}" type="datetime1">
              <a:rPr lang="en-US" smtClean="0"/>
              <a:pPr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0145" y="292947"/>
            <a:ext cx="9362599" cy="1219200"/>
          </a:xfrm>
          <a:prstGeom prst="rect">
            <a:avLst/>
          </a:prstGeom>
        </p:spPr>
        <p:txBody>
          <a:bodyPr vert="horz" lIns="101242" tIns="50621" rIns="101242" bIns="5062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145" y="1706880"/>
            <a:ext cx="9362599" cy="4827694"/>
          </a:xfrm>
          <a:prstGeom prst="rect">
            <a:avLst/>
          </a:prstGeom>
        </p:spPr>
        <p:txBody>
          <a:bodyPr vert="horz" lIns="101242" tIns="50621" rIns="101242" bIns="5062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0144" y="6780107"/>
            <a:ext cx="2427341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9D644-4DCB-45F7-B08A-237740163957}" type="datetime1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54320" y="6780107"/>
            <a:ext cx="3294248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5403" y="6780107"/>
            <a:ext cx="2427341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10124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9659" indent="-379659" algn="l" defTabSz="1012424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2594" indent="-316382" algn="l" defTabSz="10124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5530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1741" indent="-253106" algn="l" defTabSz="10124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77953" indent="-253106" algn="l" defTabSz="10124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4165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0377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96589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02801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212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424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636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4847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1059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7271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3483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9695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0402888" cy="7315200"/>
            <a:chOff x="0" y="0"/>
            <a:chExt cx="10402888" cy="7315200"/>
          </a:xfrm>
        </p:grpSpPr>
        <p:pic>
          <p:nvPicPr>
            <p:cNvPr id="2" name="Picture 2" descr="C:\Users\DOEL\Desktop\Picture\Capturett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3"/>
            <a:stretch/>
          </p:blipFill>
          <p:spPr bwMode="auto">
            <a:xfrm>
              <a:off x="0" y="0"/>
              <a:ext cx="10402888" cy="731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9844" y="1950721"/>
              <a:ext cx="10212728" cy="4995878"/>
            </a:xfrm>
            <a:prstGeom prst="rect">
              <a:avLst/>
            </a:prstGeom>
            <a:noFill/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 lIns="101242" tIns="50621" rIns="101242" bIns="50621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bn-BD" sz="31800" b="1" spc="50" dirty="0">
                  <a:ln w="11430"/>
                  <a:solidFill>
                    <a:schemeClr val="accent6">
                      <a:lumMod val="75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  <a:latin typeface="NikoshBAN" pitchFamily="2" charset="0"/>
                  <a:cs typeface="NikoshBAN" pitchFamily="2" charset="0"/>
                </a:rPr>
                <a:t>স্বাগতম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595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44" y="1447800"/>
            <a:ext cx="9677400" cy="4953000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ound Same Side Corner Rectangle 2"/>
          <p:cNvSpPr/>
          <p:nvPr/>
        </p:nvSpPr>
        <p:spPr>
          <a:xfrm>
            <a:off x="1010444" y="6507480"/>
            <a:ext cx="8153400" cy="731520"/>
          </a:xfrm>
          <a:prstGeom prst="round2SameRect">
            <a:avLst/>
          </a:prstGeom>
          <a:ln w="28575">
            <a:noFill/>
          </a:ln>
        </p:spPr>
        <p:style>
          <a:lnRef idx="1">
            <a:schemeClr val="accent3"/>
          </a:lnRef>
          <a:fillRef idx="1002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মহাবিশ্বের একজন স্রষ্টা আছেন।</a:t>
            </a:r>
            <a:endParaRPr lang="en-US" sz="5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192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67644" y="76200"/>
            <a:ext cx="7391400" cy="1023559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1002">
            <a:schemeClr val="lt1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নবি-রাসূল প্রেরণের উদ্দেশ্য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28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d. Yunus Azad\Desktop\IMG_525804841235150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/>
          <a:stretch/>
        </p:blipFill>
        <p:spPr bwMode="auto">
          <a:xfrm>
            <a:off x="172244" y="1359025"/>
            <a:ext cx="5791200" cy="587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15844" y="2710638"/>
            <a:ext cx="4005016" cy="452836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5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তিনি কেমন?</a:t>
            </a:r>
            <a:endParaRPr lang="bn-BD" sz="12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5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তাঁর গুণাবলী কীরূপ?</a:t>
            </a:r>
            <a:endParaRPr lang="bn-BD" sz="1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5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তাঁর ক্ষমতা ক</a:t>
            </a:r>
            <a:r>
              <a:rPr lang="en-US" sz="54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েমন</a:t>
            </a:r>
            <a:r>
              <a:rPr lang="bn-BD" sz="5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844" y="1362670"/>
            <a:ext cx="4005016" cy="923330"/>
          </a:xfrm>
          <a:prstGeom prst="wedgeRectCallout">
            <a:avLst>
              <a:gd name="adj1" fmla="val -19102"/>
              <a:gd name="adj2" fmla="val 96593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মহাবিশ্বের স্রষ্টা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192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67644" y="76200"/>
            <a:ext cx="7391400" cy="1023559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1002">
            <a:schemeClr val="lt1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নবি-রাসূল প্রেরণের উদ্দেশ্য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23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5887244" y="2667000"/>
            <a:ext cx="4343400" cy="4572000"/>
          </a:xfrm>
          <a:prstGeom prst="star5">
            <a:avLst>
              <a:gd name="adj" fmla="val 23780"/>
              <a:gd name="hf" fmla="val 105146"/>
              <a:gd name="vf" fmla="val 11055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>
                <a:ln w="11430"/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 পথপ্রদর্শক</a:t>
            </a:r>
            <a:endParaRPr lang="en-US" sz="4400" b="1" spc="50" dirty="0">
              <a:ln w="11430"/>
              <a:solidFill>
                <a:schemeClr val="tx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Md. Yunus Azad\Desktop\Mobile pic\IMG_35201571448017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4" y="1447800"/>
            <a:ext cx="5715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844" y="1438870"/>
            <a:ext cx="4005016" cy="923330"/>
          </a:xfrm>
          <a:prstGeom prst="wedgeRectCallout">
            <a:avLst>
              <a:gd name="adj1" fmla="val -17231"/>
              <a:gd name="adj2" fmla="val 148544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এজন্য প্রয়োজন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192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67644" y="76200"/>
            <a:ext cx="7391400" cy="1023559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1002">
            <a:schemeClr val="lt1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নবি-রাসূল প্রেরণের উদ্দেশ্য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64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9"/>
          <a:stretch/>
        </p:blipFill>
        <p:spPr>
          <a:xfrm>
            <a:off x="391957" y="1295400"/>
            <a:ext cx="9533887" cy="4800600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ound Same Side Corner Rectangle 2"/>
          <p:cNvSpPr/>
          <p:nvPr/>
        </p:nvSpPr>
        <p:spPr>
          <a:xfrm>
            <a:off x="162108" y="6248400"/>
            <a:ext cx="10037970" cy="731520"/>
          </a:xfrm>
          <a:prstGeom prst="round2SameRect">
            <a:avLst/>
          </a:prstGeom>
          <a:noFill/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 তায়ালা মানুষের মধ্য থেকেই পথপ্রদর্শক নিয়োগ করেছেন।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0668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844" y="1219198"/>
            <a:ext cx="4648200" cy="4495803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4" y="1219199"/>
            <a:ext cx="4495800" cy="4495801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ound Same Side Corner Rectangle 7"/>
          <p:cNvSpPr/>
          <p:nvPr/>
        </p:nvSpPr>
        <p:spPr>
          <a:xfrm>
            <a:off x="144359" y="5811191"/>
            <a:ext cx="10037970" cy="1295398"/>
          </a:xfrm>
          <a:prstGeom prst="round2SameRect">
            <a:avLst/>
          </a:prstGeom>
          <a:noFill/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 মানুষের নিকট আল্লাহ তায়ালার সঠিক পরিচয় তুলে ধরার দায়িত্ব পালন করেছেন।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3" descr="C:\Users\Md. Yunus Azad\Desktop\Untitl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4" y="1295400"/>
            <a:ext cx="4648200" cy="4891790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444" y="1295400"/>
            <a:ext cx="4800600" cy="4953000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ound Same Side Corner Rectangle 10"/>
          <p:cNvSpPr/>
          <p:nvPr/>
        </p:nvSpPr>
        <p:spPr>
          <a:xfrm>
            <a:off x="116474" y="6248400"/>
            <a:ext cx="10037970" cy="838200"/>
          </a:xfrm>
          <a:prstGeom prst="round2SameRect">
            <a:avLst/>
          </a:prstGeom>
          <a:noFill/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 তাওহিদ ও আখিরাত সম্পর্কে মানুষকে ধারণা দিয়েছেন।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>
            <a:off x="116474" y="6248400"/>
            <a:ext cx="10037970" cy="838200"/>
          </a:xfrm>
          <a:prstGeom prst="round2SameRect">
            <a:avLst/>
          </a:prstGeom>
          <a:noFill/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 তায়ালার বাণী ও আদেশ-নিষেধ মানুষের নিকট পৌঁছে দেন।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44" y="1219200"/>
            <a:ext cx="4734615" cy="5029200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044" y="1219200"/>
            <a:ext cx="4495800" cy="5029200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 r="10588"/>
          <a:stretch/>
        </p:blipFill>
        <p:spPr>
          <a:xfrm>
            <a:off x="5125244" y="1219200"/>
            <a:ext cx="5066818" cy="4800600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ound Same Side Corner Rectangle 15"/>
          <p:cNvSpPr/>
          <p:nvPr/>
        </p:nvSpPr>
        <p:spPr>
          <a:xfrm>
            <a:off x="138530" y="6172200"/>
            <a:ext cx="10037970" cy="914400"/>
          </a:xfrm>
          <a:prstGeom prst="round2SameRect">
            <a:avLst/>
          </a:prstGeom>
          <a:noFill/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 তায়ালা ও মানবজাতির মধ্যে যোগসূত্র স্থাপনকারী।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3" descr="C:\Users\Md. Yunus Azad\Desktop\Mobile pic\IMG_498551406202574.jpe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4" y="1340105"/>
            <a:ext cx="4419600" cy="4832095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467644" y="0"/>
            <a:ext cx="7391400" cy="1023559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1002">
            <a:schemeClr val="lt1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নবি-রাসূল প্রেরণের উদ্দেশ্য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97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  <p:bldP spid="8" grpId="1"/>
      <p:bldP spid="11" grpId="0"/>
      <p:bldP spid="11" grpId="1"/>
      <p:bldP spid="12" grpId="0"/>
      <p:bldP spid="12" grpId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d. Yunus Azad\Desktop\Mobile pic\IMG_2558475141457696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3" b="10714"/>
          <a:stretch/>
        </p:blipFill>
        <p:spPr bwMode="auto">
          <a:xfrm>
            <a:off x="386097" y="2057400"/>
            <a:ext cx="9615947" cy="4876800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1633" y="2667000"/>
            <a:ext cx="8929146" cy="2456721"/>
          </a:xfrm>
          <a:prstGeom prst="rect">
            <a:avLst/>
          </a:prstGeom>
        </p:spPr>
        <p:txBody>
          <a:bodyPr wrap="square" lIns="101242" tIns="50621" rIns="101242" bIns="50621">
            <a:spAutoFit/>
          </a:bodyPr>
          <a:lstStyle/>
          <a:p>
            <a:pPr algn="ctr"/>
            <a:r>
              <a:rPr lang="bn-BD" sz="153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নবি ও রাসুল</a:t>
            </a:r>
          </a:p>
        </p:txBody>
      </p:sp>
      <p:sp>
        <p:nvSpPr>
          <p:cNvPr id="4" name="Round Same Side Corner Rectangle 3"/>
          <p:cNvSpPr/>
          <p:nvPr/>
        </p:nvSpPr>
        <p:spPr>
          <a:xfrm>
            <a:off x="237968" y="1219200"/>
            <a:ext cx="10037970" cy="838200"/>
          </a:xfrm>
          <a:prstGeom prst="round2SameRect">
            <a:avLst/>
          </a:prstGeom>
          <a:noFill/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400" b="1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BD" sz="4400" b="1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 এসব দায়িত্ব পালন করেন তা</a:t>
            </a:r>
            <a:r>
              <a:rPr lang="en-US" sz="4400" b="1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BD" sz="4400" b="1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রাই-</a:t>
            </a:r>
            <a:endParaRPr lang="en-US" sz="44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192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67644" y="76200"/>
            <a:ext cx="7391400" cy="1023559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1002">
            <a:schemeClr val="lt1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নবি-রাসূল প্রেরণের উদ্দেশ্য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50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001044" y="1143000"/>
            <a:ext cx="7086600" cy="838200"/>
          </a:xfrm>
          <a:prstGeom prst="round2SameRect">
            <a:avLst/>
          </a:prstGeom>
          <a:ln w="28575">
            <a:noFill/>
          </a:ln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 তা</a:t>
            </a:r>
            <a:r>
              <a:rPr lang="en-US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r>
              <a:rPr lang="bn-BD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য়ালা বলেন-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3" y="2286000"/>
            <a:ext cx="8410071" cy="991290"/>
          </a:xfrm>
          <a:prstGeom prst="rect">
            <a:avLst/>
          </a:prstGeom>
        </p:spPr>
      </p:pic>
      <p:sp>
        <p:nvSpPr>
          <p:cNvPr id="4" name="Round Same Side Corner Rectangle 3"/>
          <p:cNvSpPr/>
          <p:nvPr/>
        </p:nvSpPr>
        <p:spPr>
          <a:xfrm>
            <a:off x="781843" y="3429000"/>
            <a:ext cx="9067801" cy="1295400"/>
          </a:xfrm>
          <a:prstGeom prst="round2SameRect">
            <a:avLst/>
          </a:prstGeom>
          <a:noFill/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অর্থ- আর আমি প্রত্যেক জাতির </a:t>
            </a:r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কাছেই</a:t>
            </a:r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রাসুল পাঠিয়েছি। </a:t>
            </a:r>
          </a:p>
          <a:p>
            <a:pPr algn="ctr"/>
            <a:r>
              <a:rPr lang="bn-BD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(সুরা আন-নাহল, আয়াত- ৩৬)</a:t>
            </a:r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7"/>
          <a:stretch/>
        </p:blipFill>
        <p:spPr>
          <a:xfrm>
            <a:off x="1696244" y="4876112"/>
            <a:ext cx="7032496" cy="991288"/>
          </a:xfrm>
          <a:prstGeom prst="rect">
            <a:avLst/>
          </a:prstGeom>
        </p:spPr>
      </p:pic>
      <p:sp>
        <p:nvSpPr>
          <p:cNvPr id="6" name="Round Same Side Corner Rectangle 5"/>
          <p:cNvSpPr/>
          <p:nvPr/>
        </p:nvSpPr>
        <p:spPr>
          <a:xfrm>
            <a:off x="138530" y="6172200"/>
            <a:ext cx="10037970" cy="914400"/>
          </a:xfrm>
          <a:prstGeom prst="round2SameRect">
            <a:avLst/>
          </a:prstGeom>
          <a:noFill/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অর্থ- আমরা তাঁর রাসুলগণের মধ্যে কোন</a:t>
            </a:r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bn-BD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তারতম্য করি না।</a:t>
            </a:r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(সুরা আল-বাকারা, আয়াত- ২৮৫)</a:t>
            </a:r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7644" y="76200"/>
            <a:ext cx="7391400" cy="838893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1002">
            <a:schemeClr val="lt1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রিসালাতে বিশ্বাসের গুরুত্ব ও তাৎপর্য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066801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43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844" y="2514600"/>
            <a:ext cx="4005016" cy="452836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আল্লাহ তায়ালার </a:t>
            </a:r>
          </a:p>
          <a:p>
            <a: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মনোনীত বান্দা।</a:t>
            </a:r>
            <a:endParaRPr lang="bn-BD" sz="5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সকল মানুষের মধ্যে শ্রেষ্ঠ।</a:t>
            </a:r>
            <a:endParaRPr lang="bn-BD" sz="7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তাঁরা ছিলেন নিষ্পাপ।</a:t>
            </a:r>
            <a:endParaRPr lang="bn-BD" sz="8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দুনিয়া ও আখিরাতে সর্বাধিক সম্মান ও মর্যাদার অধিকারী।</a:t>
            </a:r>
          </a:p>
          <a:p>
            <a:endParaRPr lang="bn-BD" sz="16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844" y="1219200"/>
            <a:ext cx="4005016" cy="923330"/>
          </a:xfrm>
          <a:prstGeom prst="wedgeRectCallout">
            <a:avLst>
              <a:gd name="adj1" fmla="val -19102"/>
              <a:gd name="adj2" fmla="val 90099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নবি-রাসুলগণ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7" b="8655"/>
          <a:stretch/>
        </p:blipFill>
        <p:spPr>
          <a:xfrm>
            <a:off x="172243" y="1219200"/>
            <a:ext cx="5791201" cy="58674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1066801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67644" y="76200"/>
            <a:ext cx="7391400" cy="838893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1002">
            <a:schemeClr val="lt1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রিসালাতে বিশ্বাসের গুরুত্ব ও তাৎপর্য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32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12192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67644" y="227907"/>
            <a:ext cx="7391400" cy="838893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1002">
            <a:schemeClr val="lt1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রিসালাতে বিশ্বাসের গুরুত্ব ও তাৎপর্য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Yunus\Desktop\Collection\Picture\IMG_296891251642939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99" y="1600200"/>
            <a:ext cx="3948545" cy="551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60082" y="4501277"/>
            <a:ext cx="5605216" cy="2585323"/>
          </a:xfrm>
          <a:prstGeom prst="wedgeRectCallout">
            <a:avLst>
              <a:gd name="adj1" fmla="val -57140"/>
              <a:gd name="adj2" fmla="val -16155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নবি-রাসুলকে অস্বীকার করলে ইমানের সকল বিষয়ই অস্বীকার করা হয়।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0082" y="1639431"/>
            <a:ext cx="5605216" cy="2246769"/>
          </a:xfrm>
          <a:prstGeom prst="wedgeRectCallout">
            <a:avLst>
              <a:gd name="adj1" fmla="val -57140"/>
              <a:gd name="adj2" fmla="val -16155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নবি-রাসুলের প্রতি বিশ্বাস করা ফরয। 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 অবিশ্বাস করলে ইমানদার হওয়া যায় না।</a:t>
            </a:r>
          </a:p>
        </p:txBody>
      </p:sp>
    </p:spTree>
    <p:extLst>
      <p:ext uri="{BB962C8B-B14F-4D97-AF65-F5344CB8AC3E}">
        <p14:creationId xmlns:p14="http://schemas.microsoft.com/office/powerpoint/2010/main" val="210586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228600"/>
            <a:ext cx="10402888" cy="6096000"/>
            <a:chOff x="0" y="228600"/>
            <a:chExt cx="10402888" cy="6096000"/>
          </a:xfrm>
        </p:grpSpPr>
        <p:sp>
          <p:nvSpPr>
            <p:cNvPr id="2" name="Round Diagonal Corner Rectangle 1"/>
            <p:cNvSpPr/>
            <p:nvPr/>
          </p:nvSpPr>
          <p:spPr>
            <a:xfrm>
              <a:off x="3696052" y="228600"/>
              <a:ext cx="3294248" cy="1056640"/>
            </a:xfrm>
            <a:prstGeom prst="round2DiagRect">
              <a:avLst/>
            </a:prstGeom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76200" dist="50800" dir="5400000" rotWithShape="0">
                <a:srgbClr val="4E3B30">
                  <a:alpha val="60000"/>
                </a:srgbClr>
              </a:outerShdw>
            </a:effectLst>
          </p:spPr>
          <p:style>
            <a:lnRef idx="3">
              <a:schemeClr val="lt1"/>
            </a:lnRef>
            <a:fillRef idx="1002">
              <a:schemeClr val="lt1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101242" tIns="50621" rIns="101242" bIns="50621"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8800" b="1" dirty="0">
                  <a:ln w="11430">
                    <a:solidFill>
                      <a:sysClr val="windowText" lastClr="000000"/>
                    </a:solidFill>
                  </a:ln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88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06835" y="2067386"/>
              <a:ext cx="9102527" cy="4257214"/>
            </a:xfrm>
            <a:prstGeom prst="rect">
              <a:avLst/>
            </a:prstGeom>
            <a:ln w="28575" cmpd="tri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 lIns="101242" tIns="50621" rIns="101242" bIns="50621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569488" indent="-569488">
                <a:buClr>
                  <a:srgbClr val="0070C0"/>
                </a:buClr>
                <a:buFont typeface="+mj-lt"/>
                <a:buAutoNum type="arabicPeriod"/>
              </a:pPr>
              <a:r>
                <a:rPr lang="bn-BD" sz="5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রিসালাত কী?</a:t>
              </a:r>
            </a:p>
            <a:p>
              <a:pPr marL="569488" indent="-569488">
                <a:buClr>
                  <a:srgbClr val="0070C0"/>
                </a:buClr>
                <a:buFont typeface="+mj-lt"/>
                <a:buAutoNum type="arabicPeriod"/>
              </a:pPr>
              <a:r>
                <a:rPr lang="bn-BD" sz="5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নবি-রাসূল কারা?</a:t>
              </a:r>
            </a:p>
            <a:p>
              <a:pPr marL="569488" indent="-569488">
                <a:buClr>
                  <a:srgbClr val="0070C0"/>
                </a:buClr>
                <a:buFont typeface="+mj-lt"/>
                <a:buAutoNum type="arabicPeriod"/>
              </a:pPr>
              <a:r>
                <a:rPr lang="bn-BD" sz="5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নবি-রাসূল প্রেরণের ২টি উদ্দেশ্য বল।</a:t>
              </a:r>
            </a:p>
            <a:p>
              <a:pPr marL="569488" indent="-569488">
                <a:buClr>
                  <a:srgbClr val="0070C0"/>
                </a:buClr>
                <a:buFont typeface="+mj-lt"/>
                <a:buAutoNum type="arabicPeriod"/>
              </a:pPr>
              <a:r>
                <a:rPr lang="bn-BD" sz="5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রিসালাতে বিশ্বাস জরুরি কেন?</a:t>
              </a:r>
            </a:p>
            <a:p>
              <a:pPr marL="569488" indent="-569488">
                <a:buClr>
                  <a:srgbClr val="0070C0"/>
                </a:buClr>
                <a:buFont typeface="+mj-lt"/>
                <a:buAutoNum type="arabicPeriod"/>
              </a:pPr>
              <a:r>
                <a:rPr lang="bn-BD" sz="5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নবি-রাসূলগণ কেমন ছিলেন?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0" y="1600200"/>
              <a:ext cx="10402888" cy="0"/>
            </a:xfrm>
            <a:prstGeom prst="line">
              <a:avLst/>
            </a:prstGeom>
            <a:ln w="76200">
              <a:solidFill>
                <a:schemeClr val="tx2">
                  <a:lumMod val="75000"/>
                </a:schemeClr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626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44206"/>
            <a:ext cx="10402888" cy="4961194"/>
            <a:chOff x="0" y="144206"/>
            <a:chExt cx="10402888" cy="4961194"/>
          </a:xfrm>
        </p:grpSpPr>
        <p:sp>
          <p:nvSpPr>
            <p:cNvPr id="2" name="Rounded Rectangle 1"/>
            <p:cNvSpPr/>
            <p:nvPr/>
          </p:nvSpPr>
          <p:spPr>
            <a:xfrm>
              <a:off x="2860794" y="144206"/>
              <a:ext cx="4681300" cy="130359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002">
              <a:schemeClr val="lt1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101242" tIns="50621" rIns="101242" bIns="50621"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bn-BD" sz="9600" b="1" spc="55" dirty="0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96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781844" y="2590800"/>
              <a:ext cx="8991600" cy="2514600"/>
            </a:xfrm>
            <a:prstGeom prst="roundRect">
              <a:avLst/>
            </a:prstGeom>
            <a:ln w="38100" cap="flat" cmpd="tri">
              <a:solidFill>
                <a:srgbClr val="002060"/>
              </a:solidFill>
              <a:prstDash val="solid"/>
              <a:bevel/>
            </a:ln>
          </p:spPr>
          <p:style>
            <a:lnRef idx="2">
              <a:schemeClr val="accent2"/>
            </a:lnRef>
            <a:fillRef idx="1003">
              <a:schemeClr val="lt2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01242" tIns="50621" rIns="101242" bIns="50621" rtlCol="0" anchor="ctr"/>
            <a:lstStyle/>
            <a:p>
              <a:pPr algn="ctr"/>
              <a:r>
                <a:rPr lang="bn-BD" sz="6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“নবি-রাসুলের প্রতি বিশ্বাস করা </a:t>
              </a:r>
              <a:r>
                <a:rPr lang="en-US" sz="6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গুরুত্বপূর্ণ</a:t>
              </a:r>
              <a:r>
                <a:rPr lang="en-US" sz="6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কেন</a:t>
              </a:r>
              <a:r>
                <a:rPr lang="en-US" sz="6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r>
                <a:rPr lang="bn-BD" sz="6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”- বিশ্লেষণ কর।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0" y="1676400"/>
              <a:ext cx="10402888" cy="0"/>
            </a:xfrm>
            <a:prstGeom prst="line">
              <a:avLst/>
            </a:prstGeom>
            <a:ln w="76200">
              <a:solidFill>
                <a:schemeClr val="tx2">
                  <a:lumMod val="75000"/>
                </a:schemeClr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60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0402888" cy="7315200"/>
            <a:chOff x="0" y="0"/>
            <a:chExt cx="10402888" cy="73152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2" b="1182"/>
            <a:stretch/>
          </p:blipFill>
          <p:spPr bwMode="auto">
            <a:xfrm>
              <a:off x="5440545" y="1308557"/>
              <a:ext cx="4866299" cy="60066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0" y="1219200"/>
              <a:ext cx="10402888" cy="0"/>
            </a:xfrm>
            <a:prstGeom prst="line">
              <a:avLst/>
            </a:prstGeom>
            <a:ln w="76200">
              <a:solidFill>
                <a:schemeClr val="tx2">
                  <a:lumMod val="75000"/>
                </a:schemeClr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296444" y="0"/>
              <a:ext cx="3505199" cy="111589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1002">
              <a:schemeClr val="lt1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99261" tIns="49630" rIns="99261" bIns="49630" rtlCol="0">
              <a:spAutoFit/>
            </a:bodyPr>
            <a:lstStyle/>
            <a:p>
              <a:pPr algn="ctr"/>
              <a:r>
                <a:rPr lang="bn-BD" sz="6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6044" y="1336438"/>
              <a:ext cx="5137424" cy="59787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 wrap="square" lIns="99261" tIns="49630" rIns="99261" bIns="49630" rtlCol="0">
              <a:spAutoFit/>
            </a:bodyPr>
            <a:lstStyle/>
            <a:p>
              <a:pPr algn="ctr"/>
              <a:endPara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1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এ </a:t>
              </a:r>
              <a:r>
                <a:rPr lang="en-US" sz="4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en-US" sz="4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এম</a:t>
              </a:r>
              <a:r>
                <a:rPr lang="en-US" sz="4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এনায়েত</a:t>
              </a:r>
              <a:r>
                <a:rPr lang="en-US" sz="4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উল্লাহ</a:t>
              </a:r>
              <a:endParaRPr lang="bn-BD" sz="2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000" dirty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সহকারী শিক্ষক,</a:t>
              </a:r>
            </a:p>
            <a:p>
              <a:pPr algn="ctr"/>
              <a:r>
                <a:rPr lang="en-US" sz="3000" dirty="0" err="1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গভ</a:t>
              </a:r>
              <a:r>
                <a:rPr lang="en-US" sz="3000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. </a:t>
              </a:r>
              <a:r>
                <a:rPr lang="en-US" sz="3000" dirty="0" err="1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টেকনিক্যাল</a:t>
              </a:r>
              <a:r>
                <a:rPr lang="en-US" sz="3000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000" dirty="0" err="1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হাই</a:t>
              </a:r>
              <a:r>
                <a:rPr lang="en-US" sz="3000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000" dirty="0" err="1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স্কুল</a:t>
              </a:r>
              <a:r>
                <a:rPr lang="bn-BD" sz="3000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pPr algn="ctr"/>
              <a:r>
                <a:rPr lang="en-US" sz="3000" dirty="0" err="1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চাঁদপুর</a:t>
              </a:r>
              <a:r>
                <a:rPr lang="bn-BD" sz="3000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bn-BD" sz="3000" dirty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মোবাইল নম্বর – ০১</a:t>
              </a:r>
              <a:r>
                <a:rPr lang="en-US" sz="3000" dirty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৭১৬০২৫৪৭১</a:t>
              </a:r>
              <a:endParaRPr lang="bn-BD" sz="3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100" dirty="0">
                  <a:solidFill>
                    <a:schemeClr val="bg2">
                      <a:lumMod val="25000"/>
                    </a:schemeClr>
                  </a:solidFill>
                  <a:latin typeface="NikoshBAN" pitchFamily="2" charset="0"/>
                  <a:cs typeface="NikoshBAN" pitchFamily="2" charset="0"/>
                </a:rPr>
                <a:t>E-mail: eullah</a:t>
              </a:r>
              <a:r>
                <a:rPr lang="en-US" sz="2100" dirty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1970</a:t>
              </a:r>
              <a:r>
                <a:rPr lang="en-US" sz="2100" dirty="0">
                  <a:solidFill>
                    <a:schemeClr val="bg2">
                      <a:lumMod val="25000"/>
                    </a:schemeClr>
                  </a:solidFill>
                  <a:latin typeface="NikoshBAN" pitchFamily="2" charset="0"/>
                  <a:cs typeface="NikoshBAN" pitchFamily="2" charset="0"/>
                </a:rPr>
                <a:t>@gmail.com</a:t>
              </a:r>
              <a:endParaRPr lang="bn-BD" sz="21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6244" y="1515462"/>
              <a:ext cx="2179065" cy="275173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94382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0402888" cy="7315200"/>
            <a:chOff x="0" y="0"/>
            <a:chExt cx="10402888" cy="7315200"/>
          </a:xfrm>
        </p:grpSpPr>
        <p:pic>
          <p:nvPicPr>
            <p:cNvPr id="4" name="Picture 3" descr="types-of-flowers-1579719085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0402888" cy="73152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086644" y="990600"/>
              <a:ext cx="80772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800" dirty="0" err="1">
                  <a:solidFill>
                    <a:srgbClr val="FFFF00"/>
                  </a:solidFill>
                </a:rPr>
                <a:t>আল্লাহ</a:t>
              </a:r>
              <a:r>
                <a:rPr lang="en-US" sz="13800" dirty="0">
                  <a:solidFill>
                    <a:srgbClr val="FFFF00"/>
                  </a:solidFill>
                </a:rPr>
                <a:t> </a:t>
              </a:r>
              <a:r>
                <a:rPr lang="en-US" sz="13800" dirty="0" err="1">
                  <a:solidFill>
                    <a:srgbClr val="FFFF00"/>
                  </a:solidFill>
                </a:rPr>
                <a:t>হাফেজ</a:t>
              </a:r>
              <a:endParaRPr lang="en-US" sz="138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061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5277643" cy="3424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044" y="76200"/>
            <a:ext cx="4953000" cy="723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144044" y="2057400"/>
            <a:ext cx="1828801" cy="779339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চিঠি</a:t>
            </a:r>
            <a:endParaRPr lang="en-US" sz="4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0734"/>
            <a:ext cx="5277643" cy="36744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144042" y="5105400"/>
            <a:ext cx="1828801" cy="779339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বার্তা</a:t>
            </a:r>
            <a:endParaRPr lang="en-US" sz="4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08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02888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2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76200"/>
            <a:ext cx="10402888" cy="7010400"/>
            <a:chOff x="0" y="76200"/>
            <a:chExt cx="10402888" cy="7010400"/>
          </a:xfrm>
        </p:grpSpPr>
        <p:sp>
          <p:nvSpPr>
            <p:cNvPr id="2" name="Rectangle 1"/>
            <p:cNvSpPr/>
            <p:nvPr/>
          </p:nvSpPr>
          <p:spPr>
            <a:xfrm>
              <a:off x="3296444" y="76200"/>
              <a:ext cx="38100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b="1" dirty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আজকের পাঠ</a:t>
              </a:r>
              <a:endParaRPr lang="en-US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0" y="1143000"/>
              <a:ext cx="10402888" cy="0"/>
            </a:xfrm>
            <a:prstGeom prst="line">
              <a:avLst/>
            </a:prstGeom>
            <a:ln w="76200">
              <a:solidFill>
                <a:schemeClr val="tx2">
                  <a:lumMod val="75000"/>
                </a:schemeClr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Users\Md. Yunus Azad\Desktop\stock-photo-koran-holy-book-of-muslims-with-lantern-and-compass-the-old-map-209942977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36"/>
            <a:stretch/>
          </p:blipFill>
          <p:spPr bwMode="auto">
            <a:xfrm>
              <a:off x="248444" y="1278442"/>
              <a:ext cx="9882892" cy="3293558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grpSp>
          <p:nvGrpSpPr>
            <p:cNvPr id="9" name="Group 8"/>
            <p:cNvGrpSpPr/>
            <p:nvPr/>
          </p:nvGrpSpPr>
          <p:grpSpPr>
            <a:xfrm>
              <a:off x="225336" y="4724400"/>
              <a:ext cx="9929108" cy="2362200"/>
              <a:chOff x="606335" y="4724400"/>
              <a:chExt cx="9167110" cy="2362200"/>
            </a:xfrm>
          </p:grpSpPr>
          <p:pic>
            <p:nvPicPr>
              <p:cNvPr id="4" name="Picture 3" descr="Screen Clipping"/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50" r="10122"/>
              <a:stretch/>
            </p:blipFill>
            <p:spPr>
              <a:xfrm>
                <a:off x="606335" y="4724400"/>
                <a:ext cx="9167110" cy="2362200"/>
              </a:xfrm>
              <a:prstGeom prst="roundRect">
                <a:avLst>
                  <a:gd name="adj" fmla="val 4167"/>
                </a:avLst>
              </a:prstGeom>
              <a:solidFill>
                <a:srgbClr val="FFFFFF"/>
              </a:solidFill>
              <a:ln w="76200" cap="sq">
                <a:solidFill>
                  <a:srgbClr val="292929"/>
                </a:solidFill>
                <a:miter lim="800000"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12700" stA="28000" endPos="28000" dist="5000" dir="5400000" sy="-100000" algn="bl" rotWithShape="0"/>
              </a:effectLst>
              <a:scene3d>
                <a:camera prst="orthographicFront"/>
                <a:lightRig rig="threePt" dir="t">
                  <a:rot lat="0" lon="0" rev="2700000"/>
                </a:lightRig>
              </a:scene3d>
              <a:sp3d>
                <a:bevelT h="38100"/>
                <a:contourClr>
                  <a:srgbClr val="C0C0C0"/>
                </a:contourClr>
              </a:sp3d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2153444" y="6378714"/>
                <a:ext cx="4953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অধ্যায়-১,  </a:t>
                </a:r>
                <a:r>
                  <a:rPr lang="en-US" sz="4000" dirty="0" err="1"/>
                  <a:t>পাঠ</a:t>
                </a:r>
                <a:r>
                  <a:rPr lang="en-US" sz="4000" dirty="0"/>
                  <a:t>- ৭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89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52400"/>
            <a:ext cx="10402888" cy="6423080"/>
            <a:chOff x="0" y="152400"/>
            <a:chExt cx="10402888" cy="6423080"/>
          </a:xfrm>
        </p:grpSpPr>
        <p:sp>
          <p:nvSpPr>
            <p:cNvPr id="4" name="TextBox 3"/>
            <p:cNvSpPr txBox="1"/>
            <p:nvPr/>
          </p:nvSpPr>
          <p:spPr>
            <a:xfrm>
              <a:off x="649288" y="2133600"/>
              <a:ext cx="9194074" cy="4441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 wrap="square" lIns="101242" tIns="50621" rIns="101242" bIns="50621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5400" b="1" u="sng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 পাঠ শেষে শিক্ষার্থীরা-</a:t>
              </a:r>
            </a:p>
            <a:p>
              <a:endParaRPr lang="bn-BD" sz="8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marL="569488" indent="-569488">
                <a:buFont typeface="+mj-lt"/>
                <a:buAutoNum type="arabicPeriod"/>
              </a:pPr>
              <a:r>
                <a:rPr lang="en-US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‘</a:t>
              </a:r>
              <a:r>
                <a:rPr lang="bn-BD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রিসাল</a:t>
              </a:r>
              <a:r>
                <a:rPr lang="en-US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bn-BD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 </a:t>
              </a:r>
              <a:r>
                <a:rPr lang="en-US" sz="44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’- </a:t>
              </a:r>
              <a:r>
                <a:rPr lang="en-US" sz="44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তা</a:t>
              </a:r>
              <a:r>
                <a:rPr lang="en-US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বলতে পারবে।</a:t>
              </a:r>
            </a:p>
            <a:p>
              <a:pPr marL="569488" indent="-569488">
                <a:buFont typeface="+mj-lt"/>
                <a:buAutoNum type="arabicPeriod"/>
              </a:pPr>
              <a:r>
                <a:rPr lang="bn-BD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নবি-রাসূলের পরিচয় </a:t>
              </a:r>
              <a:r>
                <a:rPr lang="en-US" sz="44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বর্ণনা</a:t>
              </a:r>
              <a:r>
                <a:rPr lang="en-US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bn-BD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পারবে।</a:t>
              </a:r>
            </a:p>
            <a:p>
              <a:pPr marL="569488" indent="-569488">
                <a:buFont typeface="+mj-lt"/>
                <a:buAutoNum type="arabicPeriod"/>
              </a:pPr>
              <a:r>
                <a:rPr lang="bn-BD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নবি-রাসূল প্রেরণের উদ্দেশ্য উল্লেখ করতে পারবে।</a:t>
              </a:r>
            </a:p>
            <a:p>
              <a:pPr marL="569488" indent="-569488">
                <a:buFont typeface="+mj-lt"/>
                <a:buAutoNum type="arabicPeriod"/>
              </a:pPr>
              <a:r>
                <a:rPr lang="bn-BD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রিসালাতে বিশ্বাসের গুরুত্ব ও তাৎপর্য ব্যাখ্যা করতে পারবে।</a:t>
              </a:r>
              <a:endPara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617340" y="152400"/>
              <a:ext cx="3010863" cy="121022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1002">
              <a:schemeClr val="lt1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101242" tIns="50621" rIns="101242" bIns="50621" rtlCol="0">
              <a:spAutoFit/>
            </a:bodyPr>
            <a:lstStyle/>
            <a:p>
              <a:pPr algn="ctr"/>
              <a:r>
                <a:rPr lang="bn-BD" sz="7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0" y="1524000"/>
              <a:ext cx="10402888" cy="0"/>
            </a:xfrm>
            <a:prstGeom prst="line">
              <a:avLst/>
            </a:prstGeom>
            <a:ln w="76200">
              <a:solidFill>
                <a:schemeClr val="tx2">
                  <a:lumMod val="75000"/>
                </a:schemeClr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628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>
            <a:endCxn id="5" idx="0"/>
          </p:cNvCxnSpPr>
          <p:nvPr/>
        </p:nvCxnSpPr>
        <p:spPr>
          <a:xfrm flipH="1">
            <a:off x="2900246" y="5538363"/>
            <a:ext cx="769597" cy="34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Round Same Side Corner Rectangle 3"/>
          <p:cNvSpPr/>
          <p:nvPr/>
        </p:nvSpPr>
        <p:spPr>
          <a:xfrm>
            <a:off x="7585439" y="5169124"/>
            <a:ext cx="2340650" cy="731520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3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বার্তা</a:t>
            </a:r>
            <a:endParaRPr lang="en-US" sz="53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559596" y="5176082"/>
            <a:ext cx="2340650" cy="731520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3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চিঠি</a:t>
            </a:r>
            <a:endParaRPr lang="en-US" sz="53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>
            <a:endCxn id="4" idx="2"/>
          </p:cNvCxnSpPr>
          <p:nvPr/>
        </p:nvCxnSpPr>
        <p:spPr>
          <a:xfrm flipV="1">
            <a:off x="6969795" y="5534884"/>
            <a:ext cx="615644" cy="69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ound Same Side Corner Rectangle 6"/>
          <p:cNvSpPr/>
          <p:nvPr/>
        </p:nvSpPr>
        <p:spPr>
          <a:xfrm>
            <a:off x="324644" y="6126480"/>
            <a:ext cx="2711909" cy="731520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সংবাদ বহন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900246" y="6416040"/>
            <a:ext cx="777198" cy="195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ound Same Side Corner Rectangle 8"/>
          <p:cNvSpPr/>
          <p:nvPr/>
        </p:nvSpPr>
        <p:spPr>
          <a:xfrm>
            <a:off x="7585439" y="6050280"/>
            <a:ext cx="2340650" cy="731520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3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খবর</a:t>
            </a:r>
            <a:endParaRPr lang="en-US" sz="53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843214" y="6466153"/>
            <a:ext cx="7422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2" descr="C:\Users\Md. Yunus Azad\Desktop\Mobile pic\10710366_713437465397495_7992794317033460294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82" y="1331178"/>
            <a:ext cx="9066662" cy="36218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444" y="5541842"/>
            <a:ext cx="3276600" cy="1016876"/>
          </a:xfrm>
          <a:prstGeom prst="rect">
            <a:avLst/>
          </a:prstGeom>
          <a:ln w="38100">
            <a:solidFill>
              <a:schemeClr val="tx1"/>
            </a:solidFill>
            <a:prstDash val="solid"/>
          </a:ln>
        </p:spPr>
      </p:pic>
      <p:cxnSp>
        <p:nvCxnSpPr>
          <p:cNvPr id="13" name="Straight Connector 12"/>
          <p:cNvCxnSpPr/>
          <p:nvPr/>
        </p:nvCxnSpPr>
        <p:spPr>
          <a:xfrm>
            <a:off x="0" y="12192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60151" y="76200"/>
            <a:ext cx="6965494" cy="1023559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1002">
            <a:schemeClr val="lt1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রিসালাত</a:t>
            </a:r>
            <a:r>
              <a:rPr 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2444" y="1575206"/>
            <a:ext cx="4572000" cy="5587594"/>
          </a:xfrm>
          <a:prstGeom prst="roundRect">
            <a:avLst>
              <a:gd name="adj" fmla="val 13545"/>
            </a:avLst>
          </a:prstGeom>
          <a:noFill/>
          <a:ln w="76200">
            <a:solidFill>
              <a:schemeClr val="tx1"/>
            </a:solidFill>
          </a:ln>
        </p:spPr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আল্লাহ তা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’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য়ালার বাণী ও পরিচয় মানুষের নিকট পৌঁছানোর দায়িত্বকে রিসালাত বলে।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192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Users\Md. Yunus Azad\Desktop\IMG_662345659975747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r="24895"/>
          <a:stretch/>
        </p:blipFill>
        <p:spPr bwMode="auto">
          <a:xfrm>
            <a:off x="172244" y="1455884"/>
            <a:ext cx="5308874" cy="5706916"/>
          </a:xfrm>
          <a:prstGeom prst="roundRect">
            <a:avLst>
              <a:gd name="adj" fmla="val 16667"/>
            </a:avLst>
          </a:prstGeom>
          <a:ln w="762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60151" y="76200"/>
            <a:ext cx="6965494" cy="1023559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1002">
            <a:schemeClr val="lt1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রিসালাত</a:t>
            </a:r>
            <a:r>
              <a:rPr 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3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4" y="1371599"/>
            <a:ext cx="5029200" cy="502920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Round Same Side Corner Rectangle 3"/>
          <p:cNvSpPr/>
          <p:nvPr/>
        </p:nvSpPr>
        <p:spPr>
          <a:xfrm>
            <a:off x="162108" y="6507480"/>
            <a:ext cx="9839936" cy="731520"/>
          </a:xfrm>
          <a:prstGeom prst="round2SameRect">
            <a:avLst/>
          </a:prstGeom>
          <a:ln w="28575">
            <a:noFill/>
          </a:ln>
        </p:spPr>
        <p:style>
          <a:lnRef idx="1">
            <a:schemeClr val="accent3"/>
          </a:lnRef>
          <a:fillRef idx="1002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 তা</a:t>
            </a: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য়ালা মানুষের সৃষ্টিকর্তা।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11044" y="2743200"/>
            <a:ext cx="4309816" cy="365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6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রিযিকদাতা</a:t>
            </a:r>
          </a:p>
          <a:p>
            <a:endParaRPr lang="bn-BD" sz="1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6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রক্ষাকর্তা</a:t>
            </a:r>
          </a:p>
          <a:p>
            <a:endParaRPr lang="bn-BD" sz="1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6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পালনকর্তা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34844" y="1286470"/>
            <a:ext cx="4386016" cy="923330"/>
          </a:xfrm>
          <a:prstGeom prst="wedgeRectCallout">
            <a:avLst>
              <a:gd name="adj1" fmla="val -19102"/>
              <a:gd name="adj2" fmla="val 96593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আল্লাহ তা</a:t>
            </a:r>
            <a:r>
              <a:rPr lang="en-US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BD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য়ালা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192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67644" y="76200"/>
            <a:ext cx="7391400" cy="1023559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1002">
            <a:schemeClr val="lt1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নবি-রাসূল প্রেরণের উদ্দেশ্য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90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7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781</Words>
  <Application>Microsoft Office PowerPoint</Application>
  <PresentationFormat>Custom</PresentationFormat>
  <Paragraphs>102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Yunus Azad</dc:creator>
  <cp:lastModifiedBy>ENAYET ULLAH</cp:lastModifiedBy>
  <cp:revision>304</cp:revision>
  <dcterms:created xsi:type="dcterms:W3CDTF">2006-08-16T00:00:00Z</dcterms:created>
  <dcterms:modified xsi:type="dcterms:W3CDTF">2020-10-04T09:28:07Z</dcterms:modified>
</cp:coreProperties>
</file>