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6"/>
  </p:notesMasterIdLst>
  <p:sldIdLst>
    <p:sldId id="260" r:id="rId2"/>
    <p:sldId id="277" r:id="rId3"/>
    <p:sldId id="275" r:id="rId4"/>
    <p:sldId id="281" r:id="rId5"/>
    <p:sldId id="282" r:id="rId6"/>
    <p:sldId id="283" r:id="rId7"/>
    <p:sldId id="284" r:id="rId8"/>
    <p:sldId id="280" r:id="rId9"/>
    <p:sldId id="259" r:id="rId10"/>
    <p:sldId id="264" r:id="rId11"/>
    <p:sldId id="273" r:id="rId12"/>
    <p:sldId id="262" r:id="rId13"/>
    <p:sldId id="263" r:id="rId14"/>
    <p:sldId id="266" r:id="rId15"/>
    <p:sldId id="274" r:id="rId16"/>
    <p:sldId id="267" r:id="rId17"/>
    <p:sldId id="285" r:id="rId18"/>
    <p:sldId id="286" r:id="rId19"/>
    <p:sldId id="269" r:id="rId20"/>
    <p:sldId id="287" r:id="rId21"/>
    <p:sldId id="270" r:id="rId22"/>
    <p:sldId id="288" r:id="rId23"/>
    <p:sldId id="272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75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B4106-E865-4D71-8374-48AABC873A38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A4A61-B180-42DD-BDE1-0DBE9F501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দ্বুদ্ধ হ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দ্বুদ্ধ হ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 করে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দ্বুদ্ধ হ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প্রদর্শন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দ্বুদ্ধ হ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 করে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দ্বুদ্ধ হ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 করে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/>
              <a:t> </a:t>
            </a:r>
          </a:p>
          <a:p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সম্মুখে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ফিডব্যাক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সবশেষে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সারাংশ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সময়কালের চিত্র তা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সময়কালের চিত্র তা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দ্বুদ্ধ হ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দ্বুদ্ধ হ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দ্বুদ্ধ হ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দ্বুদ্ধ হ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দ্বুদ্ধ হ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ABC7C-7854-43FA-AAC9-4735F954D2CB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FAF7-339E-448D-A8B5-F62F63C42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ABC7C-7854-43FA-AAC9-4735F954D2CB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FAF7-339E-448D-A8B5-F62F63C42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ABC7C-7854-43FA-AAC9-4735F954D2CB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FAF7-339E-448D-A8B5-F62F63C42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ABC7C-7854-43FA-AAC9-4735F954D2CB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FAF7-339E-448D-A8B5-F62F63C42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ABC7C-7854-43FA-AAC9-4735F954D2CB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FAF7-339E-448D-A8B5-F62F63C42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ABC7C-7854-43FA-AAC9-4735F954D2CB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FAF7-339E-448D-A8B5-F62F63C42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ABC7C-7854-43FA-AAC9-4735F954D2CB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FAF7-339E-448D-A8B5-F62F63C42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ABC7C-7854-43FA-AAC9-4735F954D2CB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FAF7-339E-448D-A8B5-F62F63C42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ABC7C-7854-43FA-AAC9-4735F954D2CB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FAF7-339E-448D-A8B5-F62F63C42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ABC7C-7854-43FA-AAC9-4735F954D2CB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FAF7-339E-448D-A8B5-F62F63C42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ABC7C-7854-43FA-AAC9-4735F954D2CB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FAF7-339E-448D-A8B5-F62F63C428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DABC7C-7854-43FA-AAC9-4735F954D2CB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B6FAF7-339E-448D-A8B5-F62F63C42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8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hyperlink" Target="https://www.shutterstock.com/image-photo/sanliurfa-turkey-august-11-2020-archeological-180682056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s://www.shutterstock.com/image-photo/sanliurfa-turkey-august-11-2020-archeological-1806820552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hyperlink" Target="https://www.shutterstock.com/image-photo/camels-march-souk-okaz-historical-festival-1150888211" TargetMode="External"/><Relationship Id="rId3" Type="http://schemas.openxmlformats.org/officeDocument/2006/relationships/hyperlink" Target="https://www.shutterstock.com/image-photo/sanliurfa-turkey-august-11-2020-archeological-1806820552" TargetMode="External"/><Relationship Id="rId7" Type="http://schemas.openxmlformats.org/officeDocument/2006/relationships/hyperlink" Target="https://www.shutterstock.com/image-photo/camels-march-souk-okaz-historical-festival-1149656570" TargetMode="Externa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hyperlink" Target="https://www.shutterstock.com/image-photo/sanliurfa-turkey-august-11-2020-archeological-1806820561" TargetMode="External"/><Relationship Id="rId5" Type="http://schemas.openxmlformats.org/officeDocument/2006/relationships/hyperlink" Target="https://www.shutterstock.com/image-photo/sanliurfa-turkey-august-11-2020-archeological-1806820549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https://www.shutterstock.com/image-photo/camels-march-souk-okaz-historical-festival-1516269011" TargetMode="External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52E015-97CA-44A5-AB6C-125907D8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180109"/>
            <a:ext cx="11707091" cy="1079065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err="1" smtClean="0"/>
              <a:t>স্বাগতম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5" name="Picture 4" descr="Rose-2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83" y="1233714"/>
            <a:ext cx="5200929" cy="5624286"/>
          </a:xfrm>
          <a:prstGeom prst="rect">
            <a:avLst/>
          </a:prstGeom>
        </p:spPr>
      </p:pic>
      <p:pic>
        <p:nvPicPr>
          <p:cNvPr id="7" name="Picture 6" descr="Rose-1-20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57" y="1219200"/>
            <a:ext cx="6734629" cy="563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2484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C564C2-37BA-4F7D-86CA-C4ACCD303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88686"/>
            <a:ext cx="5670563" cy="65169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E4DEBB-0CBB-49F0-812E-377B1E764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92" y="188685"/>
            <a:ext cx="6187608" cy="6531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9143" y="0"/>
            <a:ext cx="4223658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6750436">
            <a:off x="4257009" y="791705"/>
            <a:ext cx="1268013" cy="387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810038" y="2518904"/>
            <a:ext cx="1268013" cy="387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2737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4B6A71-D946-440E-B63F-B2B69D44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2" y="-1"/>
            <a:ext cx="11829142" cy="943430"/>
          </a:xfrm>
          <a:solidFill>
            <a:schemeClr val="accent4"/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C94B3AE-CB5D-4BA4-9957-FE827207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9" y="958418"/>
            <a:ext cx="8356318" cy="4150611"/>
          </a:xfrm>
          <a:prstGeom prst="rect">
            <a:avLst/>
          </a:prstGeom>
        </p:spPr>
      </p:pic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971" y="928914"/>
            <a:ext cx="3120572" cy="41656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4392824" y="1361058"/>
            <a:ext cx="1092685" cy="368751"/>
          </a:xfrm>
          <a:prstGeom prst="rightArrow">
            <a:avLst>
              <a:gd name="adj1" fmla="val 465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8369739" y="1361058"/>
            <a:ext cx="1092685" cy="368751"/>
          </a:xfrm>
          <a:prstGeom prst="rightArrow">
            <a:avLst>
              <a:gd name="adj1" fmla="val 465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6458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D0257C-347D-4131-89F3-876347100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886" y="348342"/>
            <a:ext cx="7489371" cy="6509657"/>
          </a:xfrm>
          <a:solidFill>
            <a:schemeClr val="accent4"/>
          </a:solidFill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7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7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7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7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7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ন্তান</a:t>
            </a:r>
            <a:r>
              <a:rPr lang="en-US" sz="27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জীবন্ত</a:t>
            </a:r>
            <a:r>
              <a:rPr lang="en-US" sz="27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</a:t>
            </a:r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িঃ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</a:t>
            </a:r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বন্ত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দারিদ্রের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7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দাস-দাসীর</a:t>
            </a:r>
            <a:r>
              <a:rPr lang="en-US" sz="27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27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7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া: </a:t>
            </a:r>
            <a:r>
              <a:rPr lang="as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সমাজকে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কলুষিত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হাটে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অবাধে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কেনা-বেচ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ত।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াধীনতা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র্জির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ত।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দাসীদের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লঙ্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7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মদ-জুয়ার</a:t>
            </a:r>
            <a:r>
              <a:rPr lang="en-US" sz="27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27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জাহেলিয়া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মদ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নিত্যনৈমিত্তিক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ব্যাপার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বাজি</a:t>
            </a:r>
            <a:b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র্তকী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জুয়ার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7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7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7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7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7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7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7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7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27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7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7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ঃপ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নই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সমাজকে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কলু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পরনিন্দা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, প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ম্ভ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হরণ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ার্য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C94B3AE-CB5D-4BA4-9957-FE827207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304"/>
            <a:ext cx="4281714" cy="2771754"/>
          </a:xfrm>
          <a:prstGeom prst="rect">
            <a:avLst/>
          </a:prstGeom>
        </p:spPr>
      </p:pic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7657"/>
            <a:ext cx="4281714" cy="3135086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5400000">
            <a:off x="406401" y="3817261"/>
            <a:ext cx="377370" cy="11901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6733058">
            <a:off x="500045" y="95865"/>
            <a:ext cx="306780" cy="10352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9505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72CC1B6-64AA-43AA-B374-6593795B8138}"/>
              </a:ext>
            </a:extLst>
          </p:cNvPr>
          <p:cNvSpPr/>
          <p:nvPr/>
        </p:nvSpPr>
        <p:spPr>
          <a:xfrm>
            <a:off x="47468" y="59962"/>
            <a:ext cx="12097063" cy="80946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কুসীদ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D820629-D6C7-46D5-9AB1-B246CAD03280}"/>
              </a:ext>
            </a:extLst>
          </p:cNvPr>
          <p:cNvSpPr/>
          <p:nvPr/>
        </p:nvSpPr>
        <p:spPr>
          <a:xfrm>
            <a:off x="682171" y="783771"/>
            <a:ext cx="11132458" cy="515257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িষ্ঠুর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স্থাবর-অস্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554343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849690B-0998-490F-B09A-514FA1CD1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14" y="435428"/>
            <a:ext cx="9542549" cy="3447023"/>
          </a:xfrm>
          <a:prstGeom prst="rect">
            <a:avLst/>
          </a:prstGeom>
        </p:spPr>
      </p:pic>
      <p:pic>
        <p:nvPicPr>
          <p:cNvPr id="6" name="Picture 5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3759200"/>
            <a:ext cx="9463315" cy="2924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286" y="0"/>
            <a:ext cx="3207657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ছবি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Up Arrow 8"/>
          <p:cNvSpPr/>
          <p:nvPr/>
        </p:nvSpPr>
        <p:spPr>
          <a:xfrm rot="5400000">
            <a:off x="1279937" y="12712"/>
            <a:ext cx="478229" cy="15535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5400000">
            <a:off x="1265423" y="4076713"/>
            <a:ext cx="478229" cy="15535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4981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506935-083E-429A-BF13-FE6D8019D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" y="125283"/>
            <a:ext cx="12052091" cy="876204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8" y="985157"/>
            <a:ext cx="5586640" cy="2614385"/>
          </a:xfrm>
          <a:prstGeom prst="rect">
            <a:avLst/>
          </a:prstGeom>
        </p:spPr>
      </p:pic>
      <p:pic>
        <p:nvPicPr>
          <p:cNvPr id="7" name="Picture 6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70" y="3599542"/>
            <a:ext cx="2466975" cy="2815771"/>
          </a:xfrm>
          <a:prstGeom prst="rect">
            <a:avLst/>
          </a:prstGeom>
        </p:spPr>
      </p:pic>
      <p:pic>
        <p:nvPicPr>
          <p:cNvPr id="8" name="Picture 7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371" y="3614057"/>
            <a:ext cx="3367315" cy="2728685"/>
          </a:xfrm>
          <a:prstGeom prst="rect">
            <a:avLst/>
          </a:prstGeom>
        </p:spPr>
      </p:pic>
      <p:pic>
        <p:nvPicPr>
          <p:cNvPr id="9" name="Picture 8" descr="images (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4686" y="3615417"/>
            <a:ext cx="5254171" cy="2727326"/>
          </a:xfrm>
          <a:prstGeom prst="rect">
            <a:avLst/>
          </a:prstGeom>
        </p:spPr>
      </p:pic>
      <p:pic>
        <p:nvPicPr>
          <p:cNvPr id="11" name="Picture 10" descr="images (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5698" y="1030514"/>
            <a:ext cx="5536702" cy="256902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0" y="1204686"/>
            <a:ext cx="1407886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023429" y="1074058"/>
            <a:ext cx="1407886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0" y="4107544"/>
            <a:ext cx="1407886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965372" y="3701144"/>
            <a:ext cx="1407886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3053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B74D9-89BE-4465-A6BB-D9EE4A65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7" y="0"/>
            <a:ext cx="12142033" cy="711200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B3D004F-A12E-43F1-B214-F4CB3F5BB300}"/>
              </a:ext>
            </a:extLst>
          </p:cNvPr>
          <p:cNvSpPr/>
          <p:nvPr/>
        </p:nvSpPr>
        <p:spPr>
          <a:xfrm>
            <a:off x="5065487" y="711200"/>
            <a:ext cx="7126513" cy="5892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সলামী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গোত্রভিত্তিক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ৈরাজ্যজনক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বিশৃং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 ব্যবস্থার ধরনঃ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গোত্রভিত্তিক</a:t>
            </a:r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শাসিত</a:t>
            </a:r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তি,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োধ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আরবদ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ফ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িধিব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মুলুক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ন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র্বত্র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ত,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োখের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বদল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োখ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গোত্রে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গোত্রে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ংখলার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্বীপ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গিবন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আবির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গোত্রগুলোর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১৭০০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মক্কার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প্রাক-ইসলামী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রণা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107604484_114590006989741_454273582747978216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0229"/>
            <a:ext cx="5021942" cy="581297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6200000">
            <a:off x="1139372" y="1124857"/>
            <a:ext cx="1161145" cy="3918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7670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B74D9-89BE-4465-A6BB-D9EE4A6556F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11200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ধর্মীয়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অবস্</a:t>
            </a:r>
            <a:r>
              <a:rPr kumimoji="0" lang="as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1986" name="AutoShape 2" descr="ইসলামের আবির্ভাবের পূর্বে আরব জাতির অবস্থা কিরূপ ছিল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ইসলামের আবির্ভাবের পূর্বে আরব জাতির অবস্থা কিরূপ ছিল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885" y="3425371"/>
            <a:ext cx="4702629" cy="3243943"/>
          </a:xfrm>
          <a:prstGeom prst="rect">
            <a:avLst/>
          </a:prstGeom>
        </p:spPr>
      </p:pic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57" y="740228"/>
            <a:ext cx="4513943" cy="3048002"/>
          </a:xfrm>
          <a:prstGeom prst="rect">
            <a:avLst/>
          </a:prstGeom>
        </p:spPr>
      </p:pic>
      <p:pic>
        <p:nvPicPr>
          <p:cNvPr id="7" name="Picture 6" descr="Sanliurfa, Turkey - August 11, 2020: Archeological site with pre-islamic statues and a tomb.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7771" y="725714"/>
            <a:ext cx="699588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anliurfa, Turkey - August 11, 2020: Archeological site with pre-islamic statues and a tomb.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1886" y="3817257"/>
            <a:ext cx="4238171" cy="278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0"/>
            <a:ext cx="4223658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 rot="10800000">
            <a:off x="0" y="1030514"/>
            <a:ext cx="856343" cy="2902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3061440">
            <a:off x="5805715" y="841828"/>
            <a:ext cx="856343" cy="2902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0800000">
            <a:off x="0" y="4659085"/>
            <a:ext cx="856343" cy="2902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2770401">
            <a:off x="7026709" y="3744302"/>
            <a:ext cx="979149" cy="2416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1029" y="3468914"/>
            <a:ext cx="2438399" cy="31350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7429" y="914400"/>
            <a:ext cx="252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0915" y="240804"/>
            <a:ext cx="11350172" cy="6276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     ইসলাম পূর্ব আরবের ধর্মীয় অবস্থার তথ্য ছক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পৌত্তলিক     জড় পূজারী    অংশীবাদী ইহুদী-খ্রিস্টান  সাবেয়ী নক্ষত্র পূজারী  হানিফ সম্প্রদায়  সূর্যপূজা</a:t>
            </a:r>
          </a:p>
          <a:p>
            <a:endParaRPr lang="bn-BD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পৌত্তলিকতা ছিল আরবদের সর্বজনীন ধর্ম । পবিত্র কাবা ঘরে ৩৬০টি প্রতিমা রাখা হয়েছিল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লাত, মানাত, উতজ্জা প্রভৃতি দেবদেবী  ছিল বিখ্যাত। নানা উপলক্ষে তারা এই সব দেবদেবীর পূজা করত।  তারা হযরত ইব্রাহিম, হযরত ইসমাইল, হযরত ঈসা , হযরত মরিয়ামের মূর্তিও কাবাঘরে স্থাপন করেছিল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দেবীকে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দেবতাদের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মনতুষ্টির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নরবলি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উপলক্ষে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মৃত্যুকেই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b="1" dirty="0" smtClean="0"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itchFamily="2" charset="0"/>
              </a:rPr>
              <a:t>প্রশ্নঃ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উপরের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ব্যাখ্যা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তৎকালীন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সময়ে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itchFamily="2" charset="0"/>
              </a:rPr>
              <a:t>আরবের ধর্মীয় অবস্থা কেমন ছিল?</a:t>
            </a:r>
            <a:endParaRPr lang="en-US" sz="2400" b="1" dirty="0" smtClean="0"/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>
            <a:endCxn id="44" idx="1"/>
          </p:cNvCxnSpPr>
          <p:nvPr/>
        </p:nvCxnSpPr>
        <p:spPr>
          <a:xfrm flipV="1">
            <a:off x="1204686" y="1458693"/>
            <a:ext cx="8897259" cy="5080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190172" y="899889"/>
            <a:ext cx="9013371" cy="1262739"/>
            <a:chOff x="1190172" y="1030517"/>
            <a:chExt cx="9013371" cy="1262739"/>
          </a:xfrm>
        </p:grpSpPr>
        <p:sp>
          <p:nvSpPr>
            <p:cNvPr id="11" name="Right Arrow 10"/>
            <p:cNvSpPr/>
            <p:nvPr/>
          </p:nvSpPr>
          <p:spPr>
            <a:xfrm rot="5400000">
              <a:off x="976087" y="1846943"/>
              <a:ext cx="631370" cy="203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5493656" y="1226460"/>
              <a:ext cx="580572" cy="1886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 rot="5400000">
              <a:off x="4633687" y="1861458"/>
              <a:ext cx="631370" cy="2031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 rot="5400000">
              <a:off x="2688773" y="1875971"/>
              <a:ext cx="631370" cy="203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 rot="5400000">
              <a:off x="6201230" y="1846944"/>
              <a:ext cx="631370" cy="2031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/>
            <p:cNvSpPr/>
            <p:nvPr/>
          </p:nvSpPr>
          <p:spPr>
            <a:xfrm rot="5400000">
              <a:off x="8189689" y="1832433"/>
              <a:ext cx="631370" cy="2031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 rot="5400000">
              <a:off x="9786260" y="1803407"/>
              <a:ext cx="631370" cy="2031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AD1EA-4027-4393-8896-00BF6BE5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6686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DC32F76-F63F-4518-91C8-1EC8262FCADD}"/>
              </a:ext>
            </a:extLst>
          </p:cNvPr>
          <p:cNvSpPr/>
          <p:nvPr/>
        </p:nvSpPr>
        <p:spPr>
          <a:xfrm>
            <a:off x="0" y="725714"/>
            <a:ext cx="7547429" cy="224971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আইয়ামে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জাহেলিয়া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আরব সমাজে নারীর মর্যাদা কেমন ছিল?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622" y="783771"/>
            <a:ext cx="4317092" cy="2496457"/>
          </a:xfrm>
          <a:prstGeom prst="rect">
            <a:avLst/>
          </a:prstGeom>
        </p:spPr>
      </p:pic>
      <p:pic>
        <p:nvPicPr>
          <p:cNvPr id="7" name="Picture 6" descr="images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816" y="3265716"/>
            <a:ext cx="4309383" cy="3135084"/>
          </a:xfrm>
          <a:prstGeom prst="rect">
            <a:avLst/>
          </a:prstGeom>
        </p:spPr>
      </p:pic>
      <p:pic>
        <p:nvPicPr>
          <p:cNvPr id="8" name="Picture 7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057" y="3033486"/>
            <a:ext cx="4484914" cy="3352800"/>
          </a:xfrm>
          <a:prstGeom prst="rect">
            <a:avLst/>
          </a:prstGeom>
        </p:spPr>
      </p:pic>
      <p:pic>
        <p:nvPicPr>
          <p:cNvPr id="9" name="Picture 8" descr="download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2975429"/>
            <a:ext cx="3149599" cy="3367314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16200000">
            <a:off x="7939318" y="609599"/>
            <a:ext cx="333829" cy="1059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200000">
            <a:off x="7953831" y="3077027"/>
            <a:ext cx="333829" cy="1059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3673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68915" y="0"/>
            <a:ext cx="5617028" cy="134982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944914" y="1132114"/>
            <a:ext cx="8200571" cy="5725886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লতিফ</a:t>
            </a:r>
            <a:endParaRPr lang="bn-BD" sz="6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endParaRPr lang="bn-BD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</a:p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মধুপুর উচ্চ মাধ্যমিক বিদ্যালয় (কলেজিয়েট স্কুল)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কুমারখালী, কুষ্টিয়া।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3309258" cy="6618514"/>
          </a:xfrm>
          <a:prstGeom prst="half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8940799" y="0"/>
            <a:ext cx="3251197" cy="6197600"/>
          </a:xfrm>
          <a:prstGeom prst="half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057" y="0"/>
            <a:ext cx="2989943" cy="2351314"/>
          </a:xfrm>
          <a:prstGeom prst="rect">
            <a:avLst/>
          </a:prstGeom>
        </p:spPr>
      </p:pic>
      <p:pic>
        <p:nvPicPr>
          <p:cNvPr id="7" name="Picture 6" descr="Abdul Latif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1943" cy="2177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7278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210AD1EA-4027-4393-8896-00BF6BE511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052092" cy="6966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                                 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      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জোড়ায়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DC32F76-F63F-4518-91C8-1EC8262FCADD}"/>
              </a:ext>
            </a:extLst>
          </p:cNvPr>
          <p:cNvSpPr/>
          <p:nvPr/>
        </p:nvSpPr>
        <p:spPr>
          <a:xfrm>
            <a:off x="0" y="682171"/>
            <a:ext cx="7489371" cy="5892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কুসীদ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প্রাচীন গোত্রতান্ত্রিক শাসনই ছিল আরবদের রাজনৈতিক ভিত্তিমুল? তিনটি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597" y="1047977"/>
            <a:ext cx="2619375" cy="1743075"/>
          </a:xfrm>
          <a:prstGeom prst="rect">
            <a:avLst/>
          </a:prstGeom>
        </p:spPr>
      </p:pic>
      <p:pic>
        <p:nvPicPr>
          <p:cNvPr id="7" name="Picture 6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512" y="3834719"/>
            <a:ext cx="2619375" cy="1743075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6200000">
            <a:off x="7808689" y="856341"/>
            <a:ext cx="333829" cy="1059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7823203" y="3947884"/>
            <a:ext cx="333829" cy="1059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B7FADC-1E1F-4754-93A3-153480A4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" y="125284"/>
            <a:ext cx="11711126" cy="818146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 দ</a:t>
            </a:r>
            <a:r>
              <a:rPr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646FD4D-B2F6-49B8-9C02-FC71A2921507}"/>
              </a:ext>
            </a:extLst>
          </p:cNvPr>
          <p:cNvSpPr/>
          <p:nvPr/>
        </p:nvSpPr>
        <p:spPr>
          <a:xfrm>
            <a:off x="74951" y="943429"/>
            <a:ext cx="6079106" cy="58021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দলে বিভক্ত হয়ে-----------------</a:t>
            </a: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 পূর্ব যুগে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াজিক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চিত্র তুলে ধর। </a:t>
            </a:r>
            <a:b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ইসলাম পূর্ব যুগে আরবের ধর্মীয় অবস্থা কেমন ছিল?</a:t>
            </a:r>
            <a:endParaRPr lang="en-US" sz="4000" dirty="0" smtClean="0"/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114" y="943430"/>
            <a:ext cx="5544457" cy="3614056"/>
          </a:xfrm>
          <a:prstGeom prst="rect">
            <a:avLst/>
          </a:prstGeom>
        </p:spPr>
      </p:pic>
      <p:pic>
        <p:nvPicPr>
          <p:cNvPr id="7" name="Picture 6" descr="download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571" y="4560793"/>
            <a:ext cx="5646058" cy="2086749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6200000">
            <a:off x="6531432" y="957942"/>
            <a:ext cx="333829" cy="1059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6200000">
            <a:off x="6516919" y="4310742"/>
            <a:ext cx="333829" cy="1059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7242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CE2325C9-508A-4008-A0A6-02EC6B0070AA}"/>
              </a:ext>
            </a:extLst>
          </p:cNvPr>
          <p:cNvSpPr txBox="1">
            <a:spLocks/>
          </p:cNvSpPr>
          <p:nvPr/>
        </p:nvSpPr>
        <p:spPr>
          <a:xfrm>
            <a:off x="188685" y="0"/>
            <a:ext cx="11800115" cy="853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						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16C8ADC-14DF-4D69-A774-31A0A66EFE55}"/>
              </a:ext>
            </a:extLst>
          </p:cNvPr>
          <p:cNvSpPr/>
          <p:nvPr/>
        </p:nvSpPr>
        <p:spPr>
          <a:xfrm>
            <a:off x="203199" y="882279"/>
            <a:ext cx="11756573" cy="55765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েলিয়া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যুগে আরবের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তুলে ধর।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itchFamily="2" charset="0"/>
              </a:rPr>
              <a:t>সময়ে</a:t>
            </a:r>
            <a:r>
              <a:rPr lang="en-US" sz="36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itchFamily="2" charset="0"/>
              </a:rPr>
              <a:t>আরবের ধর্মীয় অবস্থা </a:t>
            </a:r>
            <a:r>
              <a:rPr lang="en-US" sz="3600" dirty="0" err="1" smtClean="0">
                <a:latin typeface="NikoshBAN" panose="02000000000000000000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itchFamily="2" charset="0"/>
              </a:rPr>
              <a:t>। </a:t>
            </a:r>
            <a:endParaRPr lang="bn-BD" sz="3600" dirty="0" smtClean="0"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itchFamily="2" charset="0"/>
              </a:rPr>
              <a:t>৪। 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যুগে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ঃপ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কলু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 মতামত দাও।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74B565-29AD-45A0-8129-AC36D5DF3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102502"/>
          </a:xfrm>
          <a:solidFill>
            <a:srgbClr val="00B050"/>
          </a:solidFill>
        </p:spPr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9CF3394-C843-495C-A543-6BEDB7C38270}"/>
              </a:ext>
            </a:extLst>
          </p:cNvPr>
          <p:cNvSpPr/>
          <p:nvPr/>
        </p:nvSpPr>
        <p:spPr>
          <a:xfrm>
            <a:off x="0" y="1102500"/>
            <a:ext cx="6644212" cy="57555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217714" y="1582057"/>
            <a:ext cx="319315" cy="3483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088571"/>
            <a:ext cx="4992915" cy="2873829"/>
          </a:xfrm>
          <a:prstGeom prst="rect">
            <a:avLst/>
          </a:prstGeom>
        </p:spPr>
      </p:pic>
      <p:pic>
        <p:nvPicPr>
          <p:cNvPr id="10" name="Picture 9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657" y="4049486"/>
            <a:ext cx="5036457" cy="28085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545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9F56F4F-A4D8-4198-A0B0-E9FFF205751F}"/>
              </a:ext>
            </a:extLst>
          </p:cNvPr>
          <p:cNvSpPr/>
          <p:nvPr/>
        </p:nvSpPr>
        <p:spPr>
          <a:xfrm>
            <a:off x="59961" y="44971"/>
            <a:ext cx="12052092" cy="113068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New legislation to prevent harmful rose virus - GOV.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7947"/>
            <a:ext cx="12192000" cy="5682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9980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7D91F5-8ED9-46A6-BDDC-242AFCB0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8331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BFAA345-4BB3-492E-BB61-E7317FEDF4DD}"/>
              </a:ext>
            </a:extLst>
          </p:cNvPr>
          <p:cNvSpPr/>
          <p:nvPr/>
        </p:nvSpPr>
        <p:spPr>
          <a:xfrm>
            <a:off x="0" y="856343"/>
            <a:ext cx="6385810" cy="60016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</a:t>
            </a:r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একাদশ</a:t>
            </a:r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প্রাক-ইসলামী</a:t>
            </a:r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endParaRPr lang="en-US" sz="36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5828660-040F-45E5-AC18-0E144EEE6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856343"/>
            <a:ext cx="5892800" cy="6001657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1200"/>
            <a:ext cx="6313714" cy="28157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8287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371" y="2685143"/>
            <a:ext cx="3178629" cy="2365828"/>
          </a:xfrm>
          <a:prstGeom prst="rect">
            <a:avLst/>
          </a:prstGeom>
        </p:spPr>
      </p:pic>
      <p:pic>
        <p:nvPicPr>
          <p:cNvPr id="8" name="Picture 7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200" y="0"/>
            <a:ext cx="3860800" cy="2786743"/>
          </a:xfrm>
          <a:prstGeom prst="rect">
            <a:avLst/>
          </a:prstGeom>
        </p:spPr>
      </p:pic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313" y="0"/>
            <a:ext cx="4151085" cy="2757713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753" y="2743201"/>
            <a:ext cx="3825876" cy="3904342"/>
          </a:xfrm>
          <a:prstGeom prst="rect">
            <a:avLst/>
          </a:prstGeom>
        </p:spPr>
      </p:pic>
      <p:pic>
        <p:nvPicPr>
          <p:cNvPr id="12" name="Picture 11" descr="download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7913" y="0"/>
            <a:ext cx="2952750" cy="2743200"/>
          </a:xfrm>
          <a:prstGeom prst="rect">
            <a:avLst/>
          </a:prstGeom>
        </p:spPr>
      </p:pic>
      <p:pic>
        <p:nvPicPr>
          <p:cNvPr id="13" name="Picture 12" descr="images (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0457" y="5065486"/>
            <a:ext cx="3091543" cy="1792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E738A42-B4C3-4BCB-957B-C4DD60B2C7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99" y="2823028"/>
            <a:ext cx="4267201" cy="37809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0"/>
            <a:ext cx="4122057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ছবি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384800" y="0"/>
            <a:ext cx="653143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17715" y="595086"/>
            <a:ext cx="972458" cy="246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8447314" y="0"/>
            <a:ext cx="653143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03199" y="3207658"/>
            <a:ext cx="928915" cy="290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444161" flipV="1">
            <a:off x="4777573" y="3152018"/>
            <a:ext cx="896530" cy="238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2313536" flipV="1">
            <a:off x="9234887" y="2958062"/>
            <a:ext cx="842577" cy="280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3053298">
            <a:off x="9085942" y="5268683"/>
            <a:ext cx="653143" cy="275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nliurfa, Turkey - August 11, 2020: Archeological site with pre-islamic statues and a tomb.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684" y="3628572"/>
            <a:ext cx="3842839" cy="266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anliurfa, Turkey - August 11, 2020: Archeological site with pre-islamic statues and a tomb.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21600" y="3676922"/>
            <a:ext cx="3742963" cy="266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amels march in Souk okaz historical festival in Taif, Saudi arabia (29-06-2018). The Souk Okaz festival in Taif is the re-birth of an ancient Arabian market dating back to Pre-Islamic times.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2304" y="841829"/>
            <a:ext cx="3712210" cy="27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amels march in Souk okaz historical festival in Taif, Saudi arabia (13-07-2018). The Souk Okaz festival in Taif is the re-birth of an ancient Arabian market dating back to Pre-Islamic times.">
            <a:hlinkClick r:id="rId9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34514" y="841830"/>
            <a:ext cx="377371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anliurfa, Turkey - August 11, 2020: Archeological site with pre-islamic statues and a tomb.">
            <a:hlinkClick r:id="rId11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07668" y="3657600"/>
            <a:ext cx="3712210" cy="26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amels march in Souk okaz historical festival in Taif, Saudi arabia (29-06-2018). The Souk Okaz festival in Taif is the re-birth of an ancient Arabian market dating back to Pre-Islamic times. ">
            <a:hlinkClick r:id="rId13"/>
          </p:cNvPr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3200" y="827314"/>
            <a:ext cx="3712210" cy="274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32229" y="348343"/>
            <a:ext cx="4122057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ছবি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 rot="10800000">
            <a:off x="7707085" y="1843314"/>
            <a:ext cx="1074057" cy="2467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0800000">
            <a:off x="3904342" y="1785257"/>
            <a:ext cx="1074057" cy="2467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0800000">
            <a:off x="232229" y="1857829"/>
            <a:ext cx="1074057" cy="2612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0800000">
            <a:off x="7707086" y="4209143"/>
            <a:ext cx="1074057" cy="2467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2368261">
            <a:off x="232229" y="3933373"/>
            <a:ext cx="1074057" cy="2612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13257330">
            <a:off x="3947886" y="3991428"/>
            <a:ext cx="1074057" cy="2467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94109" y="0"/>
            <a:ext cx="5187204" cy="860612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6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44844" y="882466"/>
            <a:ext cx="8573956" cy="196233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288" y="5021943"/>
            <a:ext cx="11640456" cy="1611086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প্রাক-ইসলামী</a:t>
            </a:r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যুগে আরবের </a:t>
            </a:r>
            <a:r>
              <a:rPr lang="en-US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অবস্থা</a:t>
            </a:r>
            <a:endParaRPr lang="en-US" sz="36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2699657"/>
            <a:ext cx="3599544" cy="2278741"/>
          </a:xfrm>
          <a:prstGeom prst="rect">
            <a:avLst/>
          </a:prstGeom>
        </p:spPr>
      </p:pic>
      <p:pic>
        <p:nvPicPr>
          <p:cNvPr id="10" name="Picture 9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1" y="2728686"/>
            <a:ext cx="3396343" cy="2249714"/>
          </a:xfrm>
          <a:prstGeom prst="rect">
            <a:avLst/>
          </a:prstGeom>
        </p:spPr>
      </p:pic>
      <p:pic>
        <p:nvPicPr>
          <p:cNvPr id="11" name="Picture 10" descr="download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514" y="2728686"/>
            <a:ext cx="4862286" cy="2235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1"/>
            <a:ext cx="12192000" cy="136434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95130"/>
            <a:ext cx="12192000" cy="486287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ইসলাম পূর্ব যুগে আরবের সামাজিক অবস্থার বিবরণ দিতে পারবে।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ইসলাম পূর্ব যুগে আরবের রাজনৈতিক অবস্থা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ইসলাম পূর্ব যুগে আরবের ধর্মীয় অবস্থা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78172" y="566056"/>
            <a:ext cx="5312230" cy="616830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াধারন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‘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া’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আইয়াম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সময়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জাহেলিয়া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তমসা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তমসা বা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জ্ঞতা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যুগকে বুঝায়। পি কে হিট্টির মতে,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 পক্ষে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যুগকে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বুঝায়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যুগে আরবে কোন নিয়ম-কানুন ছিলনা, কোন নবীর আবির্ভাব ঘটেনি এবং কোন ঐশী কিতাব নাজিল হয়নি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্মগ্রন্থ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র্মীয়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া’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6" y="580571"/>
            <a:ext cx="6125030" cy="3526971"/>
          </a:xfrm>
          <a:prstGeom prst="rect">
            <a:avLst/>
          </a:prstGeom>
        </p:spPr>
      </p:pic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29" y="4107543"/>
            <a:ext cx="6110514" cy="2569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115" y="188685"/>
            <a:ext cx="4223658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2508854" y="1003604"/>
            <a:ext cx="1063775" cy="333829"/>
          </a:xfrm>
          <a:prstGeom prst="rightArrow">
            <a:avLst>
              <a:gd name="adj1" fmla="val 521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769161">
            <a:off x="636510" y="4283833"/>
            <a:ext cx="1063775" cy="333829"/>
          </a:xfrm>
          <a:prstGeom prst="rightArrow">
            <a:avLst>
              <a:gd name="adj1" fmla="val 521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777D93-26EF-44C0-990B-2FF0C08A7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203199"/>
            <a:ext cx="11684000" cy="756171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BDDB7D4-5BF1-4B81-A3EE-170DC2520A82}"/>
              </a:ext>
            </a:extLst>
          </p:cNvPr>
          <p:cNvSpPr/>
          <p:nvPr/>
        </p:nvSpPr>
        <p:spPr>
          <a:xfrm>
            <a:off x="6255658" y="943429"/>
            <a:ext cx="5820228" cy="57331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আবির্ভাবের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 সামাজিক অবস্থা  ছিল অত্যন্ত শোচনীয়। বিভিন্ন পাপাচার, ব্যাভিচার, দুর্নীতি,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কুসংস্কার</a:t>
            </a:r>
            <a:r>
              <a:rPr lang="bn-BD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অনাচার, অরাজকতা,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ঘৃণ্য</a:t>
            </a:r>
            <a:r>
              <a:rPr lang="bn-BD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আচার-অনুষ্ঠান ও নিন্দনীয় কর্মকাণ্ডে কলুষিত হয়ে পড়েছিল সমাজ।</a:t>
            </a:r>
          </a:p>
          <a:p>
            <a:r>
              <a:rPr lang="as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সলাম-পূর্ব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 ও ন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5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ঘোর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500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চ্ছন্ন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500" dirty="0" err="1">
                <a:latin typeface="NikoshBAN" panose="02000000000000000000" pitchFamily="2" charset="0"/>
                <a:cs typeface="NikoshBAN" panose="02000000000000000000" pitchFamily="2" charset="0"/>
              </a:rPr>
              <a:t>িল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খোদাবক্স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bn-BD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as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bn-BD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মদ</a:t>
            </a:r>
            <a:r>
              <a:rPr lang="bn-BD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নিয়ে সর্বদা তারা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লিপ্ত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থাকতো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b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অবস্থা</a:t>
            </a:r>
            <a:r>
              <a:rPr lang="en-US" sz="2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5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5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যেমনঃ </a:t>
            </a:r>
            <a:r>
              <a:rPr lang="en-US" sz="25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as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bn-BD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ন্তান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জীবন্ত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</a:t>
            </a:r>
            <a:r>
              <a:rPr lang="bn-BD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৪। বিবাহ  ৫। দাসপ্রথা ৬।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মদ-জুয়ার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bn-BD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৭।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কুসংস্কার</a:t>
            </a:r>
            <a:r>
              <a:rPr lang="bn-BD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ইতাদি।</a:t>
            </a:r>
            <a:endParaRPr lang="en-US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5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bn-BD" sz="2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ঘৃণিত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অবহেলিত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5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বিমাতা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5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ভগ্নিকে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। স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ম্পত্তিতে</a:t>
            </a:r>
            <a:r>
              <a:rPr lang="as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5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1" y="943429"/>
            <a:ext cx="3773713" cy="3376481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86" y="4303485"/>
            <a:ext cx="6037943" cy="2351315"/>
          </a:xfrm>
          <a:prstGeom prst="rect">
            <a:avLst/>
          </a:prstGeom>
        </p:spPr>
      </p:pic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6915" y="937637"/>
            <a:ext cx="2133599" cy="3271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715" y="217714"/>
            <a:ext cx="4223658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2169751" y="1059301"/>
            <a:ext cx="1224183" cy="33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95808" y="4499186"/>
            <a:ext cx="1224183" cy="33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4832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1673</TotalTime>
  <Words>1621</Words>
  <Application>Microsoft Office PowerPoint</Application>
  <PresentationFormat>Custom</PresentationFormat>
  <Paragraphs>158</Paragraphs>
  <Slides>24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Aspect</vt:lpstr>
      <vt:lpstr>স্বাগতম </vt:lpstr>
      <vt:lpstr>Slide 2</vt:lpstr>
      <vt:lpstr>                                       বিষয় পরিচিতি </vt:lpstr>
      <vt:lpstr>Slide 4</vt:lpstr>
      <vt:lpstr>Slide 5</vt:lpstr>
      <vt:lpstr>Slide 6</vt:lpstr>
      <vt:lpstr>Slide 7</vt:lpstr>
      <vt:lpstr>Slide 8</vt:lpstr>
      <vt:lpstr>                                       সামাজিক অবস্থা </vt:lpstr>
      <vt:lpstr>Slide 10</vt:lpstr>
      <vt:lpstr>                                         নির্যাতনের চিত্র </vt:lpstr>
      <vt:lpstr>কন্যা সন্তান জীবন্ত সমাধিঃ কন্যা সন্তান জন্ম দান অপমানজনক বিধায় তাদেরকে জীবন্ত কবর দেওয়া হত। বহু পিতা দারিদ্রের ভয়ে কন্যা সন্তানকে হত্যা করত। দাস-দাসীর অবস্থা: ক্রীতদাস প্রথা আরব সমাজকে কলুষিত করেছিল। ক্রীতদাস ছিল পশুর সমতুল্য। হাটে বাজারে অবাধে কেনা-বেচা হত। তাদের কোন প্রাকার স্বাধীনতা ছিল না। মনীবের মর্জির উপর তাদের জীবন পরিচালিত হত। দাস-দাসীদের বিবাহ ছিল অবৈধ এবং আদেশ লঙ্ঘন করা দন্ডনীয় অপরাধ ছিল।  মদ-জুয়ার প্রচলন: জাহেলিয়া সমাজ ব্যবস্থায় মদ ও জুয়া ছিল  নিত্যনৈমিত্তিক ব্যাপার। জুয়ার চালে ঘরের স্ত্রী পর্যন্ত বাজি  ধরার প্রচলন ছিল। মদ ও নর্তকী ছাড়া আরব সমাজে উৎসব কল্পনা করা যেত না। আরবে মাসব্যাপী উকাযমেলা মদ ও জুয়ার জন্য বিখ্যাত ছিল। নৈতিক অবক্ষয়ঃ আরবদের নৈতিক অধঃপতনই আরব সমাজকে কলুষিত করেছিল। পরনিন্দা, পরশ্রীকাতরতা, আভিজাত্যের দম্ভ, নারী হরণ, চুরি ইত্যাদি কার্য হত আরব সমাজে।    </vt:lpstr>
      <vt:lpstr>Slide 13</vt:lpstr>
      <vt:lpstr>Slide 14</vt:lpstr>
      <vt:lpstr>চিত্রগুলো লক্ষ্য করঃ গোত্রে গোত্রে দ্বন্দ্ব </vt:lpstr>
      <vt:lpstr>রাজনৈতিক অবস্থা </vt:lpstr>
      <vt:lpstr>Slide 17</vt:lpstr>
      <vt:lpstr>Slide 18</vt:lpstr>
      <vt:lpstr>                                                একক কাজ   </vt:lpstr>
      <vt:lpstr>Slide 20</vt:lpstr>
      <vt:lpstr>  দলীয় কাজ </vt:lpstr>
      <vt:lpstr>Slide 22</vt:lpstr>
      <vt:lpstr>                                           বাড়ির কাজ 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শুভেচ্ছা-  স্বাগতম</dc:title>
  <dc:creator>JAKIR-MAGURA</dc:creator>
  <cp:lastModifiedBy>SM Computer</cp:lastModifiedBy>
  <cp:revision>162</cp:revision>
  <dcterms:created xsi:type="dcterms:W3CDTF">2020-04-21T18:00:29Z</dcterms:created>
  <dcterms:modified xsi:type="dcterms:W3CDTF">2020-10-10T03:45:46Z</dcterms:modified>
</cp:coreProperties>
</file>