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9" r:id="rId4"/>
    <p:sldId id="265" r:id="rId5"/>
    <p:sldId id="264" r:id="rId6"/>
    <p:sldId id="260" r:id="rId7"/>
    <p:sldId id="261" r:id="rId8"/>
    <p:sldId id="270" r:id="rId9"/>
    <p:sldId id="272" r:id="rId10"/>
    <p:sldId id="273" r:id="rId11"/>
    <p:sldId id="274" r:id="rId12"/>
    <p:sldId id="275" r:id="rId13"/>
    <p:sldId id="276" r:id="rId14"/>
    <p:sldId id="267" r:id="rId15"/>
    <p:sldId id="266"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504"/>
      </p:cViewPr>
      <p:guideLst>
        <p:guide orient="horz" pos="2160"/>
        <p:guide pos="2880"/>
      </p:guideLst>
    </p:cSldViewPr>
  </p:slid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65933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996162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055929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681483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D1D80-1AD3-4209-9762-E7C7C7D96D01}"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232428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D1D80-1AD3-4209-9762-E7C7C7D96D01}"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140932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D1D80-1AD3-4209-9762-E7C7C7D96D01}" type="datetimeFigureOut">
              <a:rPr lang="en-US" smtClean="0"/>
              <a:t>10/14/2020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194946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D1D80-1AD3-4209-9762-E7C7C7D96D01}" type="datetimeFigureOut">
              <a:rPr lang="en-US" smtClean="0"/>
              <a:t>10/14/2020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614508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1D80-1AD3-4209-9762-E7C7C7D96D01}" type="datetimeFigureOut">
              <a:rPr lang="en-US" smtClean="0"/>
              <a:t>10/14/2020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654832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617472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545708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D1D80-1AD3-4209-9762-E7C7C7D96D01}" type="datetimeFigureOut">
              <a:rPr lang="en-US" smtClean="0"/>
              <a:t>10/14/2020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652FB-D132-4245-8E7B-01A1E2F2A829}" type="slidenum">
              <a:rPr lang="en-US" smtClean="0"/>
              <a:t>‹#›</a:t>
            </a:fld>
            <a:endParaRPr lang="en-US"/>
          </a:p>
        </p:txBody>
      </p:sp>
    </p:spTree>
    <p:extLst>
      <p:ext uri="{BB962C8B-B14F-4D97-AF65-F5344CB8AC3E}">
        <p14:creationId xmlns:p14="http://schemas.microsoft.com/office/powerpoint/2010/main" val="1430885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6.xml"/><Relationship Id="rId6" Type="http://schemas.openxmlformats.org/officeDocument/2006/relationships/image" Target="../media/image6.jfif"/><Relationship Id="rId5" Type="http://schemas.openxmlformats.org/officeDocument/2006/relationships/image" Target="../media/image5.jfif"/><Relationship Id="rId4" Type="http://schemas.openxmlformats.org/officeDocument/2006/relationships/image" Target="../media/image4.jf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anual Operation 3"/>
          <p:cNvSpPr/>
          <p:nvPr/>
        </p:nvSpPr>
        <p:spPr>
          <a:xfrm>
            <a:off x="2149549" y="2809874"/>
            <a:ext cx="5105400" cy="1228726"/>
          </a:xfrm>
          <a:prstGeom prst="flowChartManualOperation">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পরিচিতি</a:t>
            </a:r>
            <a:r>
              <a:rPr lang="bn-IN" sz="48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 </a:t>
            </a:r>
            <a:endParaRPr lang="en-US" sz="900" b="1"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6" name="Plaque 5"/>
          <p:cNvSpPr/>
          <p:nvPr/>
        </p:nvSpPr>
        <p:spPr>
          <a:xfrm>
            <a:off x="2514600" y="609600"/>
            <a:ext cx="3962400" cy="990600"/>
          </a:xfrm>
          <a:prstGeom prst="plaque">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স্বাগতম</a:t>
            </a:r>
            <a:endParaRPr lang="en-US" sz="4800" dirty="0">
              <a:latin typeface="NikoshBAN" pitchFamily="2" charset="0"/>
              <a:cs typeface="NikoshBAN" pitchFamily="2" charset="0"/>
            </a:endParaRPr>
          </a:p>
        </p:txBody>
      </p:sp>
    </p:spTree>
    <p:extLst>
      <p:ext uri="{BB962C8B-B14F-4D97-AF65-F5344CB8AC3E}">
        <p14:creationId xmlns:p14="http://schemas.microsoft.com/office/powerpoint/2010/main" val="8197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3200" y="417850"/>
            <a:ext cx="4191000" cy="830997"/>
          </a:xfrm>
          <a:prstGeom prst="rect">
            <a:avLst/>
          </a:prstGeom>
          <a:solidFill>
            <a:schemeClr val="tx2">
              <a:lumMod val="20000"/>
              <a:lumOff val="80000"/>
            </a:schemeClr>
          </a:solidFill>
          <a:ln w="38100">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hardEdge"/>
            <a:contourClr>
              <a:srgbClr val="FFFFFF"/>
            </a:contourClr>
          </a:sp3d>
        </p:spPr>
        <p:txBody>
          <a:bodyPr wrap="square" rtlCol="0">
            <a:spAutoFit/>
          </a:bodyPr>
          <a:lstStyle/>
          <a:p>
            <a:pPr algn="ctr"/>
            <a:r>
              <a:rPr lang="bn-IN" sz="4800" b="1" dirty="0" smtClean="0">
                <a:solidFill>
                  <a:srgbClr val="C00000"/>
                </a:solidFill>
                <a:latin typeface="NikoshBAN" pitchFamily="2" charset="0"/>
                <a:cs typeface="NikoshBAN" pitchFamily="2" charset="0"/>
              </a:rPr>
              <a:t>মুহকামের হুকুম </a:t>
            </a:r>
            <a:endParaRPr lang="en-US" sz="4800" b="1" dirty="0">
              <a:solidFill>
                <a:srgbClr val="C00000"/>
              </a:solidFill>
              <a:latin typeface="NikoshBAN" pitchFamily="2" charset="0"/>
              <a:cs typeface="NikoshBAN" pitchFamily="2" charset="0"/>
            </a:endParaRPr>
          </a:p>
        </p:txBody>
      </p:sp>
      <p:sp>
        <p:nvSpPr>
          <p:cNvPr id="3" name="Rounded Rectangle 2"/>
          <p:cNvSpPr/>
          <p:nvPr/>
        </p:nvSpPr>
        <p:spPr>
          <a:xfrm>
            <a:off x="609600" y="1981200"/>
            <a:ext cx="7848600" cy="1828800"/>
          </a:xfrm>
          <a:prstGeom prst="roundRect">
            <a:avLst/>
          </a:prstGeom>
          <a:ln w="38100">
            <a:solidFill>
              <a:srgbClr val="00B05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1">
            <a:schemeClr val="accent5"/>
          </a:lnRef>
          <a:fillRef idx="2">
            <a:schemeClr val="accent5"/>
          </a:fillRef>
          <a:effectRef idx="1">
            <a:schemeClr val="accent5"/>
          </a:effectRef>
          <a:fontRef idx="minor">
            <a:schemeClr val="dk1"/>
          </a:fontRef>
        </p:style>
        <p:txBody>
          <a:bodyPr rtlCol="0" anchor="ctr"/>
          <a:lstStyle/>
          <a:p>
            <a:pPr algn="just"/>
            <a:r>
              <a:rPr lang="bn-IN" sz="3600" b="1" dirty="0">
                <a:solidFill>
                  <a:schemeClr val="tx1"/>
                </a:solidFill>
                <a:latin typeface="NikoshBAN" pitchFamily="2" charset="0"/>
                <a:cs typeface="NikoshBAN" pitchFamily="2" charset="0"/>
              </a:rPr>
              <a:t>মুহকামের হুকুম হচ্ছে কোনরুপ সম্ভাবনা তথা ও এর অবকাশ ব্যাতীত এর উপর আমল করা অত্যাবশ্যক। </a:t>
            </a:r>
            <a:endParaRPr lang="en-US" sz="3600" b="1" dirty="0">
              <a:solidFill>
                <a:schemeClr val="tx1"/>
              </a:solidFill>
              <a:latin typeface="NikoshBAN" pitchFamily="2" charset="0"/>
              <a:cs typeface="NikoshBAN" pitchFamily="2" charset="0"/>
            </a:endParaRPr>
          </a:p>
          <a:p>
            <a:pPr algn="just"/>
            <a:r>
              <a:rPr lang="bn-IN" sz="3600" b="1" dirty="0">
                <a:solidFill>
                  <a:schemeClr val="tx1"/>
                </a:solidFill>
                <a:latin typeface="NikoshBAN" pitchFamily="2" charset="0"/>
                <a:cs typeface="NikoshBAN" pitchFamily="2" charset="0"/>
              </a:rPr>
              <a:t>(কাশফুল আসরার ১ম খন্ড পৃঃ ২০৯) </a:t>
            </a:r>
            <a:endParaRPr lang="en-US" sz="3600" b="1"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475969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304800"/>
            <a:ext cx="5524500" cy="830997"/>
          </a:xfrm>
          <a:prstGeom prst="rect">
            <a:avLst/>
          </a:prstGeom>
          <a:ln w="2857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bn-BD" sz="4800" b="1" dirty="0" smtClean="0">
                <a:solidFill>
                  <a:schemeClr val="tx1"/>
                </a:solidFill>
                <a:latin typeface="NikoshBAN" pitchFamily="2" charset="0"/>
                <a:cs typeface="NikoshBAN" pitchFamily="2" charset="0"/>
              </a:rPr>
              <a:t>মুহকাম আয়াতের প্রকার</a:t>
            </a:r>
            <a:r>
              <a:rPr lang="en-US" sz="4800" b="1" dirty="0" smtClean="0">
                <a:solidFill>
                  <a:schemeClr val="tx1"/>
                </a:solidFill>
                <a:latin typeface="NikoshBAN" pitchFamily="2" charset="0"/>
                <a:cs typeface="NikoshBAN" pitchFamily="2" charset="0"/>
              </a:rPr>
              <a:t> </a:t>
            </a:r>
            <a:endParaRPr lang="en-US" sz="4800" b="1" dirty="0">
              <a:solidFill>
                <a:schemeClr val="tx1"/>
              </a:solidFill>
              <a:latin typeface="NikoshBAN" pitchFamily="2" charset="0"/>
              <a:cs typeface="NikoshBAN" pitchFamily="2" charset="0"/>
            </a:endParaRPr>
          </a:p>
        </p:txBody>
      </p:sp>
      <p:sp>
        <p:nvSpPr>
          <p:cNvPr id="5" name="TextBox 4"/>
          <p:cNvSpPr txBox="1"/>
          <p:nvPr/>
        </p:nvSpPr>
        <p:spPr>
          <a:xfrm>
            <a:off x="457200" y="1524000"/>
            <a:ext cx="8229600" cy="4154984"/>
          </a:xfrm>
          <a:prstGeom prst="rect">
            <a:avLst/>
          </a:prstGeom>
          <a:solidFill>
            <a:schemeClr val="accent1">
              <a:lumMod val="60000"/>
              <a:lumOff val="40000"/>
            </a:schemeClr>
          </a:solidFill>
          <a:ln w="28575">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txBody>
          <a:bodyPr wrap="square" rtlCol="0">
            <a:spAutoFit/>
          </a:bodyPr>
          <a:lstStyle/>
          <a:p>
            <a:pPr algn="just"/>
            <a:r>
              <a:rPr lang="bn-BD" sz="4800" b="1" dirty="0" smtClean="0">
                <a:latin typeface="NikoshBAN" pitchFamily="2" charset="0"/>
                <a:cs typeface="NikoshBAN" pitchFamily="2" charset="0"/>
              </a:rPr>
              <a:t>মুহকাম আয়াতসমুহ দুই প্রকার</a:t>
            </a:r>
            <a:r>
              <a:rPr lang="en-US" sz="4800" b="1" dirty="0" smtClean="0">
                <a:latin typeface="NikoshBAN" pitchFamily="2" charset="0"/>
                <a:cs typeface="NikoshBAN" pitchFamily="2" charset="0"/>
              </a:rPr>
              <a:t>:</a:t>
            </a:r>
          </a:p>
          <a:p>
            <a:pPr algn="just"/>
            <a:r>
              <a:rPr lang="en-US" sz="3600" b="1" dirty="0" smtClean="0">
                <a:solidFill>
                  <a:srgbClr val="C00000"/>
                </a:solidFill>
                <a:latin typeface="NikoshBAN" pitchFamily="2" charset="0"/>
                <a:cs typeface="NikoshBAN" pitchFamily="2" charset="0"/>
              </a:rPr>
              <a:t>(১) </a:t>
            </a:r>
            <a:r>
              <a:rPr lang="ar-SA" sz="3600" b="1" dirty="0" smtClean="0">
                <a:solidFill>
                  <a:srgbClr val="C00000"/>
                </a:solidFill>
                <a:latin typeface="NikoshBAN" pitchFamily="2" charset="0"/>
                <a:cs typeface="NikoshBAN" pitchFamily="2" charset="0"/>
              </a:rPr>
              <a:t>محكم لعينه</a:t>
            </a:r>
            <a:r>
              <a:rPr lang="en-US" sz="3600" b="1" dirty="0" smtClean="0">
                <a:solidFill>
                  <a:srgbClr val="C00000"/>
                </a:solidFill>
                <a:latin typeface="NikoshBAN" pitchFamily="2" charset="0"/>
                <a:cs typeface="NikoshBAN" pitchFamily="2" charset="0"/>
              </a:rPr>
              <a:t> </a:t>
            </a:r>
            <a:r>
              <a:rPr lang="bn-BD" sz="3600" b="1" dirty="0" smtClean="0">
                <a:solidFill>
                  <a:srgbClr val="C00000"/>
                </a:solidFill>
                <a:latin typeface="NikoshBAN" pitchFamily="2" charset="0"/>
                <a:cs typeface="NikoshBAN" pitchFamily="2" charset="0"/>
              </a:rPr>
              <a:t>তথা আল্লাহ তায়ালার রসুল (স) জীবিত থাকাকালেই যা মুহকাম ছিল</a:t>
            </a:r>
            <a:r>
              <a:rPr lang="en-US" sz="3600" b="1" dirty="0" smtClean="0">
                <a:solidFill>
                  <a:srgbClr val="C00000"/>
                </a:solidFill>
                <a:latin typeface="NikoshBAN" pitchFamily="2" charset="0"/>
                <a:cs typeface="NikoshBAN" pitchFamily="2" charset="0"/>
              </a:rPr>
              <a:t>। </a:t>
            </a:r>
            <a:r>
              <a:rPr lang="bn-BD" sz="3600" b="1" dirty="0" smtClean="0">
                <a:solidFill>
                  <a:srgbClr val="C00000"/>
                </a:solidFill>
                <a:latin typeface="NikoshBAN" pitchFamily="2" charset="0"/>
                <a:cs typeface="NikoshBAN" pitchFamily="2" charset="0"/>
              </a:rPr>
              <a:t>যেমন</a:t>
            </a:r>
            <a:r>
              <a:rPr lang="en-US" sz="3600" b="1" dirty="0" smtClean="0">
                <a:solidFill>
                  <a:srgbClr val="C00000"/>
                </a:solidFill>
                <a:latin typeface="NikoshBAN" pitchFamily="2" charset="0"/>
                <a:cs typeface="NikoshBAN" pitchFamily="2" charset="0"/>
              </a:rPr>
              <a:t> </a:t>
            </a:r>
            <a:r>
              <a:rPr lang="ar-SA" sz="3600" b="1" dirty="0" smtClean="0">
                <a:latin typeface="NikoshBAN" pitchFamily="2" charset="0"/>
                <a:cs typeface="NikoshBAN" pitchFamily="2" charset="0"/>
              </a:rPr>
              <a:t>ايات التوحيد</a:t>
            </a:r>
            <a:r>
              <a:rPr lang="en-US" sz="3600" b="1" dirty="0" smtClean="0">
                <a:solidFill>
                  <a:srgbClr val="C00000"/>
                </a:solidFill>
                <a:latin typeface="NikoshBAN" pitchFamily="2" charset="0"/>
                <a:cs typeface="NikoshBAN" pitchFamily="2" charset="0"/>
              </a:rPr>
              <a:t> </a:t>
            </a:r>
            <a:r>
              <a:rPr lang="bn-BD" sz="3600" b="1" dirty="0" smtClean="0">
                <a:solidFill>
                  <a:srgbClr val="C00000"/>
                </a:solidFill>
                <a:latin typeface="NikoshBAN" pitchFamily="2" charset="0"/>
                <a:cs typeface="NikoshBAN" pitchFamily="2" charset="0"/>
              </a:rPr>
              <a:t>এ</a:t>
            </a:r>
            <a:r>
              <a:rPr lang="en-US" sz="3600" b="1" dirty="0" err="1" smtClean="0">
                <a:solidFill>
                  <a:srgbClr val="C00000"/>
                </a:solidFill>
                <a:latin typeface="NikoshBAN" pitchFamily="2" charset="0"/>
                <a:cs typeface="NikoshBAN" pitchFamily="2" charset="0"/>
              </a:rPr>
              <a:t>গুলো</a:t>
            </a:r>
            <a:r>
              <a:rPr lang="ar-SA" sz="3600" b="1" dirty="0" smtClean="0">
                <a:solidFill>
                  <a:srgbClr val="C00000"/>
                </a:solidFill>
                <a:latin typeface="NikoshBAN" pitchFamily="2" charset="0"/>
                <a:cs typeface="NikoshBAN" pitchFamily="2" charset="0"/>
              </a:rPr>
              <a:t> </a:t>
            </a:r>
            <a:r>
              <a:rPr lang="ar-SA" sz="3600" b="1" dirty="0" smtClean="0">
                <a:latin typeface="NikoshBAN" pitchFamily="2" charset="0"/>
                <a:cs typeface="NikoshBAN" pitchFamily="2" charset="0"/>
              </a:rPr>
              <a:t>محكم لعينه</a:t>
            </a:r>
            <a:r>
              <a:rPr lang="ar-SA" sz="3600" b="1" dirty="0" smtClean="0">
                <a:solidFill>
                  <a:srgbClr val="C00000"/>
                </a:solidFill>
                <a:latin typeface="NikoshBAN" pitchFamily="2" charset="0"/>
                <a:cs typeface="NikoshBAN" pitchFamily="2" charset="0"/>
              </a:rPr>
              <a:t> </a:t>
            </a:r>
            <a:r>
              <a:rPr lang="en-US" sz="3600" b="1" dirty="0" smtClean="0">
                <a:solidFill>
                  <a:srgbClr val="C00000"/>
                </a:solidFill>
                <a:latin typeface="NikoshBAN" pitchFamily="2" charset="0"/>
                <a:cs typeface="NikoshBAN" pitchFamily="2" charset="0"/>
              </a:rPr>
              <a:t> </a:t>
            </a:r>
          </a:p>
          <a:p>
            <a:pPr algn="just"/>
            <a:r>
              <a:rPr lang="en-US" sz="3600" b="1" dirty="0" smtClean="0">
                <a:latin typeface="NikoshBAN" pitchFamily="2" charset="0"/>
                <a:cs typeface="NikoshBAN" pitchFamily="2" charset="0"/>
              </a:rPr>
              <a:t>(২) </a:t>
            </a:r>
            <a:r>
              <a:rPr lang="ar-SA" sz="3600" b="1" dirty="0" smtClean="0">
                <a:solidFill>
                  <a:srgbClr val="FF0000"/>
                </a:solidFill>
                <a:latin typeface="NikoshBAN" pitchFamily="2" charset="0"/>
                <a:cs typeface="NikoshBAN" pitchFamily="2" charset="0"/>
              </a:rPr>
              <a:t>محكم لغيره</a:t>
            </a:r>
            <a:r>
              <a:rPr lang="en-US" sz="3600" b="1" dirty="0" smtClean="0">
                <a:solidFill>
                  <a:srgbClr val="FF0000"/>
                </a:solidFill>
                <a:latin typeface="NikoshBAN" pitchFamily="2" charset="0"/>
                <a:cs typeface="NikoshBAN" pitchFamily="2" charset="0"/>
              </a:rPr>
              <a:t> </a:t>
            </a:r>
            <a:r>
              <a:rPr lang="en-US" sz="3600" b="1" dirty="0" err="1" smtClean="0">
                <a:latin typeface="NikoshBAN" pitchFamily="2" charset="0"/>
                <a:cs typeface="NikoshBAN" pitchFamily="2" charset="0"/>
              </a:rPr>
              <a:t>যেমন</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যেহেতু</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রসুল</a:t>
            </a:r>
            <a:r>
              <a:rPr lang="en-US" sz="3600" b="1" dirty="0" smtClean="0">
                <a:latin typeface="NikoshBAN" pitchFamily="2" charset="0"/>
                <a:cs typeface="NikoshBAN" pitchFamily="2" charset="0"/>
              </a:rPr>
              <a:t> (স) </a:t>
            </a:r>
            <a:r>
              <a:rPr lang="en-US" sz="3600" b="1" dirty="0" err="1" smtClean="0">
                <a:latin typeface="NikoshBAN" pitchFamily="2" charset="0"/>
                <a:cs typeface="NikoshBAN" pitchFamily="2" charset="0"/>
              </a:rPr>
              <a:t>ওফাতবরণ</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করেছেন</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তাই</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এই</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সমস্ত</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আয়াত</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সমুহ</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আর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কোন</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পরিবর্তনের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সম্ভাবনা</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নেই</a:t>
            </a:r>
            <a:r>
              <a:rPr lang="en-US" sz="3600" b="1" dirty="0" smtClean="0">
                <a:latin typeface="NikoshBAN" pitchFamily="2" charset="0"/>
                <a:cs typeface="NikoshBAN" pitchFamily="2" charset="0"/>
              </a:rPr>
              <a:t>।</a:t>
            </a:r>
            <a:r>
              <a:rPr lang="bn-IN" sz="3600" b="1" dirty="0" smtClean="0">
                <a:latin typeface="NikoshBAN" pitchFamily="2" charset="0"/>
                <a:cs typeface="NikoshBAN" pitchFamily="2" charset="0"/>
              </a:rPr>
              <a:t> </a:t>
            </a:r>
            <a:r>
              <a:rPr lang="bn-IN" sz="2400" b="1" dirty="0" smtClean="0">
                <a:latin typeface="NikoshBAN" pitchFamily="2" charset="0"/>
                <a:cs typeface="NikoshBAN" pitchFamily="2" charset="0"/>
              </a:rPr>
              <a:t>(</a:t>
            </a:r>
            <a:r>
              <a:rPr lang="bn-IN" sz="2400" b="1" dirty="0">
                <a:latin typeface="NikoshBAN" pitchFamily="2" charset="0"/>
                <a:cs typeface="NikoshBAN" pitchFamily="2" charset="0"/>
              </a:rPr>
              <a:t>কাশফুল আসরার ১ম খন্ড পৃঃ ২০৯) </a:t>
            </a:r>
            <a:endParaRPr lang="en-US" sz="4400" b="1" dirty="0">
              <a:latin typeface="NikoshBAN" pitchFamily="2" charset="0"/>
              <a:cs typeface="NikoshBAN" pitchFamily="2" charset="0"/>
            </a:endParaRPr>
          </a:p>
        </p:txBody>
      </p:sp>
    </p:spTree>
    <p:extLst>
      <p:ext uri="{BB962C8B-B14F-4D97-AF65-F5344CB8AC3E}">
        <p14:creationId xmlns:p14="http://schemas.microsoft.com/office/powerpoint/2010/main" val="322562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1" y="228600"/>
            <a:ext cx="5867399" cy="1066800"/>
          </a:xfrm>
          <a:prstGeom prst="rect">
            <a:avLst/>
          </a:prstGeom>
          <a:solidFill>
            <a:srgbClr val="00B050"/>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solidFill>
                  <a:srgbClr val="FFFF00"/>
                </a:solidFill>
                <a:latin typeface="NikoshBAN" pitchFamily="2" charset="0"/>
                <a:cs typeface="NikoshBAN" pitchFamily="2" charset="0"/>
              </a:rPr>
              <a:t>মুতাশাবিহাতের পরিচয় </a:t>
            </a:r>
            <a:endParaRPr lang="en-US" sz="4800" b="1" dirty="0">
              <a:solidFill>
                <a:srgbClr val="FFFF00"/>
              </a:solidFill>
              <a:latin typeface="NikoshBAN" pitchFamily="2" charset="0"/>
              <a:cs typeface="NikoshBAN" pitchFamily="2" charset="0"/>
            </a:endParaRPr>
          </a:p>
        </p:txBody>
      </p:sp>
      <p:sp>
        <p:nvSpPr>
          <p:cNvPr id="5" name="Rounded Rectangle 4"/>
          <p:cNvSpPr/>
          <p:nvPr/>
        </p:nvSpPr>
        <p:spPr>
          <a:xfrm>
            <a:off x="533400" y="1447800"/>
            <a:ext cx="8153399" cy="2743200"/>
          </a:xfrm>
          <a:prstGeom prst="roundRect">
            <a:avLst/>
          </a:prstGeom>
          <a:solidFill>
            <a:schemeClr val="accent3">
              <a:lumMod val="60000"/>
              <a:lumOff val="40000"/>
            </a:schemeClr>
          </a:solidFill>
          <a:ln w="57150">
            <a:solidFill>
              <a:schemeClr val="tx1"/>
            </a:solidFill>
          </a:ln>
          <a:effectLst/>
          <a:scene3d>
            <a:camera prst="orthographicFront">
              <a:rot lat="0" lon="0" rev="0"/>
            </a:camera>
            <a:lightRig rig="glow" dir="t">
              <a:rot lat="0" lon="0" rev="14100000"/>
            </a:lightRig>
          </a:scene3d>
          <a:sp3d prstMaterial="softEdge">
            <a:bevelT w="1270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3200" b="1" dirty="0" smtClean="0">
                <a:solidFill>
                  <a:schemeClr val="accent1">
                    <a:lumMod val="75000"/>
                  </a:schemeClr>
                </a:solidFill>
                <a:latin typeface="NikoshBAN" pitchFamily="2" charset="0"/>
                <a:cs typeface="NikoshBAN" pitchFamily="2" charset="0"/>
              </a:rPr>
              <a:t>মুতাশাবিহ শব্দটি মাসদার থেকে বাবে এর এর এর ছিগাহ। আভিধানিক অর্থ হলো- (অস্পষ্ট) (মিশ্রণ) যেমন আল্লাহ তায়ালার বাণী- তিনিই আপনার প্রতি কিতাব নাজিল করেছেন। তাতে কিছু আয়াত রয়েছে সুস্পষ্ট। সেগুলোই কিতাবের আসল অংশ। আর অন্যগুলো মুতাশাবিহ বা অস্পষ্ট। </a:t>
            </a:r>
            <a:endParaRPr lang="en-US" sz="3200" b="1" dirty="0">
              <a:solidFill>
                <a:schemeClr val="accent1">
                  <a:lumMod val="75000"/>
                </a:schemeClr>
              </a:solidFill>
              <a:latin typeface="NikoshBAN" pitchFamily="2" charset="0"/>
              <a:cs typeface="NikoshBAN" pitchFamily="2" charset="0"/>
            </a:endParaRPr>
          </a:p>
        </p:txBody>
      </p:sp>
      <p:sp>
        <p:nvSpPr>
          <p:cNvPr id="6" name="Round Diagonal Corner Rectangle 5"/>
          <p:cNvSpPr/>
          <p:nvPr/>
        </p:nvSpPr>
        <p:spPr>
          <a:xfrm>
            <a:off x="609600" y="4343400"/>
            <a:ext cx="7924800" cy="2116668"/>
          </a:xfrm>
          <a:prstGeom prst="round2DiagRect">
            <a:avLst/>
          </a:prstGeom>
          <a:solidFill>
            <a:schemeClr val="accent5">
              <a:lumMod val="60000"/>
              <a:lumOff val="40000"/>
            </a:schemeClr>
          </a:solidFill>
          <a:ln w="38100">
            <a:solidFill>
              <a:srgbClr val="00B05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36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পারিভাষিক অর্থ-আব্দুল্লাহ ইবনে আব্বাসের মতে-যে সকল বাক্য আহকাম শরিয়ার বিভিন্নতার কারণে পরিবর্তীত হয় তাকে মুতাশাবিহ বলে। </a:t>
            </a:r>
            <a:r>
              <a:rPr lang="bn-IN" sz="2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(তাফসিরে ইবনে কাসির) </a:t>
            </a:r>
            <a:endParaRPr lang="en-US" sz="2000" b="1"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294062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0333" y="3733800"/>
            <a:ext cx="4876800" cy="609600"/>
          </a:xfrm>
          <a:prstGeom prst="rect">
            <a:avLst/>
          </a:prstGeom>
          <a:solidFill>
            <a:schemeClr val="accent6">
              <a:lumMod val="20000"/>
              <a:lumOff val="80000"/>
            </a:schemeClr>
          </a:solidFill>
          <a:ln w="38100">
            <a:solidFill>
              <a:schemeClr val="tx1"/>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rgbClr val="FF0000"/>
                </a:solidFill>
                <a:latin typeface="NikoshBAN" pitchFamily="2" charset="0"/>
                <a:cs typeface="NikoshBAN" pitchFamily="2" charset="0"/>
              </a:rPr>
              <a:t>মুতাশাবিহাতের হুকুম </a:t>
            </a:r>
            <a:endParaRPr lang="en-US" sz="4400" b="1" dirty="0">
              <a:solidFill>
                <a:srgbClr val="FF0000"/>
              </a:solidFill>
              <a:latin typeface="NikoshBAN" pitchFamily="2" charset="0"/>
              <a:cs typeface="NikoshBAN" pitchFamily="2" charset="0"/>
            </a:endParaRPr>
          </a:p>
        </p:txBody>
      </p:sp>
      <p:sp>
        <p:nvSpPr>
          <p:cNvPr id="5" name="Rectangle 4"/>
          <p:cNvSpPr/>
          <p:nvPr/>
        </p:nvSpPr>
        <p:spPr>
          <a:xfrm>
            <a:off x="1447800" y="152400"/>
            <a:ext cx="6629400" cy="609600"/>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chemeClr val="tx1"/>
                </a:solidFill>
                <a:latin typeface="NikoshBAN" pitchFamily="2" charset="0"/>
                <a:cs typeface="NikoshBAN" pitchFamily="2" charset="0"/>
              </a:rPr>
              <a:t>মুতাশাবিহ আয়াতের প্রকারভেদ </a:t>
            </a:r>
            <a:endParaRPr lang="en-US" sz="4400" b="1" dirty="0">
              <a:solidFill>
                <a:schemeClr val="tx1"/>
              </a:solidFill>
              <a:latin typeface="NikoshBAN" pitchFamily="2" charset="0"/>
              <a:cs typeface="NikoshBAN" pitchFamily="2" charset="0"/>
            </a:endParaRPr>
          </a:p>
        </p:txBody>
      </p:sp>
      <p:sp>
        <p:nvSpPr>
          <p:cNvPr id="2" name="TextBox 1"/>
          <p:cNvSpPr txBox="1"/>
          <p:nvPr/>
        </p:nvSpPr>
        <p:spPr>
          <a:xfrm>
            <a:off x="381000" y="914400"/>
            <a:ext cx="8305800" cy="2677656"/>
          </a:xfrm>
          <a:prstGeom prst="rect">
            <a:avLst/>
          </a:prstGeom>
          <a:solidFill>
            <a:schemeClr val="accent1"/>
          </a:solidFill>
          <a:ln w="38100">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rtlCol="0">
            <a:spAutoFit/>
          </a:bodyPr>
          <a:lstStyle/>
          <a:p>
            <a:r>
              <a:rPr lang="bn-IN" sz="2400" b="1" dirty="0">
                <a:latin typeface="NikoshBAN" pitchFamily="2" charset="0"/>
                <a:cs typeface="NikoshBAN" pitchFamily="2" charset="0"/>
              </a:rPr>
              <a:t>মুতাশাবিহ </a:t>
            </a:r>
            <a:r>
              <a:rPr lang="en-US" sz="2400" b="1" dirty="0" err="1" smtClean="0">
                <a:latin typeface="NikoshBAN" pitchFamily="2" charset="0"/>
                <a:cs typeface="NikoshBAN" pitchFamily="2" charset="0"/>
              </a:rPr>
              <a:t>দুই</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প্রকার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যেমন</a:t>
            </a:r>
            <a:r>
              <a:rPr lang="en-US" sz="2400" b="1" dirty="0" smtClean="0">
                <a:latin typeface="NikoshBAN" pitchFamily="2" charset="0"/>
                <a:cs typeface="NikoshBAN" pitchFamily="2" charset="0"/>
              </a:rPr>
              <a:t>- (১) </a:t>
            </a:r>
            <a:r>
              <a:rPr lang="ar-SA" sz="2400" b="1" dirty="0" smtClean="0">
                <a:latin typeface="NikoshBAN" pitchFamily="2" charset="0"/>
                <a:cs typeface="NikoshBAN" pitchFamily="2" charset="0"/>
              </a:rPr>
              <a:t>الحروف المقطعات</a:t>
            </a:r>
            <a:r>
              <a:rPr lang="en-US" sz="2400" b="1" dirty="0" smtClean="0">
                <a:latin typeface="NikoshBAN" pitchFamily="2" charset="0"/>
                <a:cs typeface="NikoshBAN" pitchFamily="2" charset="0"/>
              </a:rPr>
              <a:t>(২)</a:t>
            </a:r>
            <a:r>
              <a:rPr lang="ar-SA" sz="2400" b="1" dirty="0" smtClean="0">
                <a:latin typeface="NikoshBAN" pitchFamily="2" charset="0"/>
                <a:cs typeface="NikoshBAN" pitchFamily="2" charset="0"/>
              </a:rPr>
              <a:t>ايات الصفات </a:t>
            </a:r>
            <a:endParaRPr lang="en-US" sz="2400" b="1" dirty="0" smtClean="0">
              <a:latin typeface="NikoshBAN" pitchFamily="2" charset="0"/>
              <a:cs typeface="NikoshBAN" pitchFamily="2" charset="0"/>
            </a:endParaRPr>
          </a:p>
          <a:p>
            <a:r>
              <a:rPr lang="en-US" sz="2400" b="1" dirty="0" smtClean="0">
                <a:latin typeface="NikoshBAN" pitchFamily="2" charset="0"/>
                <a:cs typeface="NikoshBAN" pitchFamily="2" charset="0"/>
              </a:rPr>
              <a:t>১। </a:t>
            </a:r>
            <a:r>
              <a:rPr lang="ar-SA" sz="2400" b="1" dirty="0">
                <a:latin typeface="NikoshBAN" pitchFamily="2" charset="0"/>
                <a:cs typeface="NikoshBAN" pitchFamily="2" charset="0"/>
              </a:rPr>
              <a:t>الحروف المقطعات</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সুরার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প্রথমে</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উল্লেখিত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বিচ্ছিন্ন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হরফসমুহকে</a:t>
            </a:r>
            <a:r>
              <a:rPr lang="en-US" sz="2400" b="1" dirty="0" smtClean="0">
                <a:latin typeface="NikoshBAN" pitchFamily="2" charset="0"/>
                <a:cs typeface="NikoshBAN" pitchFamily="2" charset="0"/>
              </a:rPr>
              <a:t> </a:t>
            </a:r>
            <a:r>
              <a:rPr lang="ar-SA" sz="2400" b="1" dirty="0">
                <a:latin typeface="NikoshBAN" pitchFamily="2" charset="0"/>
                <a:cs typeface="NikoshBAN" pitchFamily="2" charset="0"/>
              </a:rPr>
              <a:t>الحروف </a:t>
            </a:r>
            <a:r>
              <a:rPr lang="ar-SA" sz="2400" b="1" dirty="0" smtClean="0">
                <a:latin typeface="NikoshBAN" pitchFamily="2" charset="0"/>
                <a:cs typeface="NikoshBAN" pitchFamily="2" charset="0"/>
              </a:rPr>
              <a:t>المقطعات</a:t>
            </a:r>
            <a:r>
              <a:rPr lang="en-US" sz="2400" b="1" dirty="0" err="1" smtClean="0">
                <a:latin typeface="NikoshBAN" pitchFamily="2" charset="0"/>
                <a:cs typeface="NikoshBAN" pitchFamily="2" charset="0"/>
              </a:rPr>
              <a:t>বলা</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হয়</a:t>
            </a:r>
            <a:r>
              <a:rPr lang="en-US" sz="2400" b="1" dirty="0" smtClean="0">
                <a:latin typeface="NikoshBAN" pitchFamily="2" charset="0"/>
                <a:cs typeface="NikoshBAN" pitchFamily="2" charset="0"/>
              </a:rPr>
              <a:t>। </a:t>
            </a:r>
          </a:p>
          <a:p>
            <a:r>
              <a:rPr lang="en-US" sz="2400" b="1" dirty="0" smtClean="0">
                <a:latin typeface="NikoshBAN" pitchFamily="2" charset="0"/>
                <a:cs typeface="NikoshBAN" pitchFamily="2" charset="0"/>
              </a:rPr>
              <a:t>এ </a:t>
            </a:r>
            <a:r>
              <a:rPr lang="en-US" sz="2400" b="1" dirty="0" err="1" smtClean="0">
                <a:latin typeface="NikoshBAN" pitchFamily="2" charset="0"/>
                <a:cs typeface="NikoshBAN" pitchFamily="2" charset="0"/>
              </a:rPr>
              <a:t>ধরনের</a:t>
            </a:r>
            <a:r>
              <a:rPr lang="en-US" sz="2400" b="1" dirty="0" smtClean="0">
                <a:latin typeface="NikoshBAN" pitchFamily="2" charset="0"/>
                <a:cs typeface="NikoshBAN" pitchFamily="2" charset="0"/>
              </a:rPr>
              <a:t> ১৩টি </a:t>
            </a:r>
            <a:r>
              <a:rPr lang="en-US" sz="2400" b="1" dirty="0" err="1" smtClean="0">
                <a:latin typeface="NikoshBAN" pitchFamily="2" charset="0"/>
                <a:cs typeface="NikoshBAN" pitchFamily="2" charset="0"/>
              </a:rPr>
              <a:t>বিচ্ছিন্ন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হরফ</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কুরআন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মাজিদের</a:t>
            </a:r>
            <a:r>
              <a:rPr lang="en-US" sz="2400" b="1" dirty="0" smtClean="0">
                <a:latin typeface="NikoshBAN" pitchFamily="2" charset="0"/>
                <a:cs typeface="NikoshBAN" pitchFamily="2" charset="0"/>
              </a:rPr>
              <a:t> ২৯টি </a:t>
            </a:r>
            <a:r>
              <a:rPr lang="en-US" sz="2400" b="1" dirty="0" err="1" smtClean="0">
                <a:latin typeface="NikoshBAN" pitchFamily="2" charset="0"/>
                <a:cs typeface="NikoshBAN" pitchFamily="2" charset="0"/>
              </a:rPr>
              <a:t>সুরার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প্রথমে</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রয়েছে</a:t>
            </a:r>
            <a:r>
              <a:rPr lang="en-US" sz="2400" b="1" dirty="0" smtClean="0">
                <a:latin typeface="NikoshBAN" pitchFamily="2" charset="0"/>
                <a:cs typeface="NikoshBAN" pitchFamily="2" charset="0"/>
              </a:rPr>
              <a:t>। </a:t>
            </a:r>
          </a:p>
          <a:p>
            <a:r>
              <a:rPr lang="en-US" sz="2400" b="1" dirty="0" err="1" smtClean="0">
                <a:latin typeface="NikoshBAN" pitchFamily="2" charset="0"/>
                <a:cs typeface="NikoshBAN" pitchFamily="2" charset="0"/>
              </a:rPr>
              <a:t>যেমন</a:t>
            </a:r>
            <a:r>
              <a:rPr lang="en-US" sz="2400" b="1" dirty="0" smtClean="0">
                <a:latin typeface="NikoshBAN" pitchFamily="2" charset="0"/>
                <a:cs typeface="NikoshBAN" pitchFamily="2" charset="0"/>
              </a:rPr>
              <a:t>-</a:t>
            </a:r>
            <a:r>
              <a:rPr lang="ar-SA" sz="2400" b="1" dirty="0" smtClean="0">
                <a:latin typeface="NikoshBAN" pitchFamily="2" charset="0"/>
                <a:cs typeface="NikoshBAN" pitchFamily="2" charset="0"/>
              </a:rPr>
              <a:t> الم – حم – طه – يس </a:t>
            </a:r>
            <a:endParaRPr lang="en-US" sz="2400" b="1" dirty="0" smtClean="0">
              <a:latin typeface="NikoshBAN" pitchFamily="2" charset="0"/>
              <a:cs typeface="NikoshBAN" pitchFamily="2" charset="0"/>
            </a:endParaRPr>
          </a:p>
          <a:p>
            <a:r>
              <a:rPr lang="en-US" sz="2400" b="1" dirty="0" smtClean="0">
                <a:latin typeface="NikoshBAN" pitchFamily="2" charset="0"/>
                <a:cs typeface="NikoshBAN" pitchFamily="2" charset="0"/>
              </a:rPr>
              <a:t>২। </a:t>
            </a:r>
            <a:r>
              <a:rPr lang="ar-SA" sz="2400" b="1" dirty="0">
                <a:latin typeface="NikoshBAN" pitchFamily="2" charset="0"/>
                <a:cs typeface="NikoshBAN" pitchFamily="2" charset="0"/>
              </a:rPr>
              <a:t>ايات </a:t>
            </a:r>
            <a:r>
              <a:rPr lang="ar-SA" sz="2400" b="1" dirty="0" smtClean="0">
                <a:latin typeface="NikoshBAN" pitchFamily="2" charset="0"/>
                <a:cs typeface="NikoshBAN" pitchFamily="2" charset="0"/>
              </a:rPr>
              <a:t>الصفات</a:t>
            </a:r>
            <a:r>
              <a:rPr lang="en-US" sz="2400" b="1" dirty="0" smtClean="0">
                <a:latin typeface="NikoshBAN" pitchFamily="2" charset="0"/>
                <a:cs typeface="NikoshBAN" pitchFamily="2" charset="0"/>
              </a:rPr>
              <a:t> এ </a:t>
            </a:r>
            <a:r>
              <a:rPr lang="en-US" sz="2400" b="1" dirty="0" err="1" smtClean="0">
                <a:latin typeface="NikoshBAN" pitchFamily="2" charset="0"/>
                <a:cs typeface="NikoshBAN" pitchFamily="2" charset="0"/>
              </a:rPr>
              <a:t>গুলো</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এমন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আয়াত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যার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শাব্দিক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অর্থ</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জানা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যায়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কিন্তু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এর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প্রকৃত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অর্থ</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জানা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যায়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যেমন</a:t>
            </a:r>
            <a:r>
              <a:rPr lang="en-US" sz="2400" b="1" dirty="0" smtClean="0">
                <a:latin typeface="NikoshBAN" pitchFamily="2" charset="0"/>
                <a:cs typeface="NikoshBAN" pitchFamily="2" charset="0"/>
              </a:rPr>
              <a:t>- </a:t>
            </a:r>
            <a:r>
              <a:rPr lang="ar-SA" sz="2400" b="1" dirty="0" smtClean="0">
                <a:latin typeface="NikoshBAN" pitchFamily="2" charset="0"/>
                <a:cs typeface="NikoshBAN" pitchFamily="2" charset="0"/>
              </a:rPr>
              <a:t>يد الله فوق ايديهم- الرحمن على العرش استوى</a:t>
            </a:r>
            <a:r>
              <a:rPr lang="bn-IN" sz="2400" b="1" dirty="0" smtClean="0">
                <a:latin typeface="NikoshBAN" pitchFamily="2" charset="0"/>
                <a:cs typeface="NikoshBAN" pitchFamily="2" charset="0"/>
              </a:rPr>
              <a:t> </a:t>
            </a:r>
            <a:r>
              <a:rPr lang="en-US" sz="2400" b="1" dirty="0" smtClean="0">
                <a:latin typeface="NikoshBAN" pitchFamily="2" charset="0"/>
                <a:cs typeface="NikoshBAN" pitchFamily="2" charset="0"/>
              </a:rPr>
              <a:t> </a:t>
            </a:r>
            <a:r>
              <a:rPr lang="bn-IN" sz="2400" b="1" dirty="0" smtClean="0">
                <a:latin typeface="NikoshBAN" pitchFamily="2" charset="0"/>
                <a:cs typeface="NikoshBAN" pitchFamily="2" charset="0"/>
              </a:rPr>
              <a:t> </a:t>
            </a:r>
            <a:endParaRPr lang="en-US" sz="2400" b="1" dirty="0">
              <a:latin typeface="NikoshBAN" pitchFamily="2" charset="0"/>
              <a:cs typeface="NikoshBAN" pitchFamily="2" charset="0"/>
            </a:endParaRPr>
          </a:p>
        </p:txBody>
      </p:sp>
      <p:sp>
        <p:nvSpPr>
          <p:cNvPr id="3" name="TextBox 2"/>
          <p:cNvSpPr txBox="1"/>
          <p:nvPr/>
        </p:nvSpPr>
        <p:spPr>
          <a:xfrm>
            <a:off x="609600" y="4419601"/>
            <a:ext cx="8077200" cy="2062103"/>
          </a:xfrm>
          <a:prstGeom prst="rect">
            <a:avLst/>
          </a:prstGeom>
          <a:solidFill>
            <a:schemeClr val="accent5">
              <a:lumMod val="40000"/>
              <a:lumOff val="60000"/>
            </a:schemeClr>
          </a:solidFill>
          <a:ln w="38100">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txBody>
          <a:bodyPr wrap="square" rtlCol="0">
            <a:spAutoFit/>
          </a:bodyPr>
          <a:lstStyle/>
          <a:p>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মুতাশাবিহ</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এর</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হুকুম</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বর্ণনায়</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মানার</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প্রণেতা</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বলেন</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এর</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হুকুম</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হলো</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কিয়ামত</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পর্যন্ত</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এর</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ব্যাপারে</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সঠিক</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আকিদা</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বা</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বিশ্বাস</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পোষণ</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করতে</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হবে</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এর</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দ্বারা</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আল্লাহ</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তায়ালার</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যা</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উদ্দেশ্য</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তা</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সত্য</a:t>
            </a:r>
            <a:r>
              <a:rPr lang="en-US" sz="3200" b="1" dirty="0" smtClean="0">
                <a:latin typeface="NikoshBAN" pitchFamily="2" charset="0"/>
                <a:cs typeface="NikoshBAN" pitchFamily="2" charset="0"/>
              </a:rPr>
              <a:t> ও </a:t>
            </a:r>
            <a:r>
              <a:rPr lang="en-US" sz="3200" b="1" dirty="0" err="1" smtClean="0">
                <a:latin typeface="NikoshBAN" pitchFamily="2" charset="0"/>
                <a:cs typeface="NikoshBAN" pitchFamily="2" charset="0"/>
              </a:rPr>
              <a:t>ন্যায়সঙ্গত</a:t>
            </a:r>
            <a:r>
              <a:rPr lang="en-US" sz="3200" b="1" dirty="0" smtClean="0">
                <a:latin typeface="NikoshBAN" pitchFamily="2" charset="0"/>
                <a:cs typeface="NikoshBAN" pitchFamily="2" charset="0"/>
              </a:rPr>
              <a:t>। এ </a:t>
            </a:r>
            <a:r>
              <a:rPr lang="en-US" sz="3200" b="1" dirty="0" err="1" smtClean="0">
                <a:latin typeface="NikoshBAN" pitchFamily="2" charset="0"/>
                <a:cs typeface="NikoshBAN" pitchFamily="2" charset="0"/>
              </a:rPr>
              <a:t>বিশ্বাস</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পোষণ</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করতে</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হবে</a:t>
            </a:r>
            <a:r>
              <a:rPr lang="en-US" sz="3200" b="1" dirty="0" smtClean="0">
                <a:latin typeface="NikoshBAN" pitchFamily="2" charset="0"/>
                <a:cs typeface="NikoshBAN" pitchFamily="2" charset="0"/>
              </a:rPr>
              <a:t>। </a:t>
            </a:r>
            <a:endParaRPr lang="en-US" sz="3200" b="1" dirty="0">
              <a:latin typeface="NikoshBAN" pitchFamily="2" charset="0"/>
              <a:cs typeface="NikoshBAN" pitchFamily="2" charset="0"/>
            </a:endParaRPr>
          </a:p>
        </p:txBody>
      </p:sp>
    </p:spTree>
    <p:extLst>
      <p:ext uri="{BB962C8B-B14F-4D97-AF65-F5344CB8AC3E}">
        <p14:creationId xmlns:p14="http://schemas.microsoft.com/office/powerpoint/2010/main" val="8276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ircle(in)">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circle(in)">
                                      <p:cBhvr>
                                        <p:cTn id="2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be 3"/>
          <p:cNvSpPr/>
          <p:nvPr/>
        </p:nvSpPr>
        <p:spPr>
          <a:xfrm>
            <a:off x="2971800" y="127000"/>
            <a:ext cx="3581400" cy="1397000"/>
          </a:xfrm>
          <a:prstGeom prst="cube">
            <a:avLst/>
          </a:prstGeom>
          <a:solidFill>
            <a:schemeClr val="accent5">
              <a:lumMod val="40000"/>
              <a:lumOff val="60000"/>
            </a:schemeClr>
          </a:solidFill>
          <a:ln w="57150">
            <a:solidFill>
              <a:srgbClr val="C00000"/>
            </a:solidFill>
          </a:ln>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solidFill>
                  <a:srgbClr val="7030A0"/>
                </a:solidFill>
                <a:latin typeface="NikoshBAN" pitchFamily="2" charset="0"/>
                <a:cs typeface="NikoshBAN" pitchFamily="2" charset="0"/>
              </a:rPr>
              <a:t>মুল্যায়ণ</a:t>
            </a:r>
            <a:endParaRPr lang="en-US" sz="800" b="1" dirty="0">
              <a:solidFill>
                <a:srgbClr val="7030A0"/>
              </a:solidFill>
              <a:latin typeface="NikoshBAN" pitchFamily="2" charset="0"/>
              <a:cs typeface="NikoshBAN" pitchFamily="2" charset="0"/>
            </a:endParaRPr>
          </a:p>
        </p:txBody>
      </p:sp>
      <p:sp>
        <p:nvSpPr>
          <p:cNvPr id="3" name="TextBox 2"/>
          <p:cNvSpPr txBox="1"/>
          <p:nvPr/>
        </p:nvSpPr>
        <p:spPr>
          <a:xfrm>
            <a:off x="609599" y="1973282"/>
            <a:ext cx="7924801" cy="3970318"/>
          </a:xfrm>
          <a:prstGeom prst="rect">
            <a:avLst/>
          </a:prstGeom>
          <a:ln w="38100">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জাহিদ ও হালিম দুইজন ঘনিষ্ঠ বন্ধু। জাহিদ তার বন্ধুর সাথে কুরআন নিয়ে আলোচনা করতে গিয়ে এক পর্যায়ে বলল, কুরআনের </a:t>
            </a:r>
            <a:r>
              <a:rPr lang="bn-BD" sz="2800" b="1" dirty="0" smtClean="0">
                <a:latin typeface="NikoshBAN" pitchFamily="2" charset="0"/>
                <a:cs typeface="NikoshBAN" pitchFamily="2" charset="0"/>
              </a:rPr>
              <a:t>আয়াত</a:t>
            </a:r>
            <a:r>
              <a:rPr lang="bn-IN" sz="2800" b="1" dirty="0" smtClean="0">
                <a:latin typeface="NikoshBAN" pitchFamily="2" charset="0"/>
                <a:cs typeface="NikoshBAN" pitchFamily="2" charset="0"/>
              </a:rPr>
              <a:t>গুলো দুই প্রকার। </a:t>
            </a:r>
            <a:r>
              <a:rPr lang="ar-SA" sz="2800" b="1" dirty="0" smtClean="0">
                <a:latin typeface="NikoshBAN" pitchFamily="2" charset="0"/>
                <a:cs typeface="NikoshBAN" pitchFamily="2" charset="0"/>
              </a:rPr>
              <a:t>محكم</a:t>
            </a:r>
            <a:r>
              <a:rPr lang="bn-IN" sz="2800" b="1" dirty="0" smtClean="0">
                <a:latin typeface="NikoshBAN" pitchFamily="2" charset="0"/>
                <a:cs typeface="NikoshBAN" pitchFamily="2" charset="0"/>
              </a:rPr>
              <a:t> ও </a:t>
            </a:r>
            <a:r>
              <a:rPr lang="ar-SA" sz="2800" b="1" dirty="0" smtClean="0">
                <a:latin typeface="NikoshBAN" pitchFamily="2" charset="0"/>
                <a:cs typeface="NikoshBAN" pitchFamily="2" charset="0"/>
              </a:rPr>
              <a:t>متشابه</a:t>
            </a:r>
            <a:r>
              <a:rPr lang="bn-IN" sz="2800" b="1" dirty="0" smtClean="0">
                <a:latin typeface="NikoshBAN" pitchFamily="2" charset="0"/>
                <a:cs typeface="NikoshBAN" pitchFamily="2" charset="0"/>
              </a:rPr>
              <a:t> এবং আল্লাহ ছাড়া কেউই </a:t>
            </a:r>
            <a:r>
              <a:rPr lang="ar-SA" sz="2800" b="1" dirty="0">
                <a:latin typeface="NikoshBAN" pitchFamily="2" charset="0"/>
                <a:cs typeface="NikoshBAN" pitchFamily="2" charset="0"/>
              </a:rPr>
              <a:t>محكم</a:t>
            </a:r>
            <a:r>
              <a:rPr lang="bn-IN" sz="2800" b="1" dirty="0">
                <a:latin typeface="NikoshBAN" pitchFamily="2" charset="0"/>
                <a:cs typeface="NikoshBAN" pitchFamily="2" charset="0"/>
              </a:rPr>
              <a:t> ও </a:t>
            </a:r>
            <a:r>
              <a:rPr lang="ar-SA" sz="2800" b="1" dirty="0">
                <a:latin typeface="NikoshBAN" pitchFamily="2" charset="0"/>
                <a:cs typeface="NikoshBAN" pitchFamily="2" charset="0"/>
              </a:rPr>
              <a:t>متشابه</a:t>
            </a:r>
            <a:r>
              <a:rPr lang="bn-IN" sz="2800" b="1" dirty="0" smtClean="0">
                <a:latin typeface="NikoshBAN" pitchFamily="2" charset="0"/>
                <a:cs typeface="NikoshBAN" pitchFamily="2" charset="0"/>
              </a:rPr>
              <a:t> এর অর্থ জানেনা। তখন হালিম বলল, সকলেই এর অর্থ জানে। ফলে কাসেম তাকে নিচের আয়াত পড়ে শুনালো- </a:t>
            </a:r>
            <a:r>
              <a:rPr lang="ar-SA" sz="2800" b="1" dirty="0" smtClean="0">
                <a:latin typeface="NikoshBAN" pitchFamily="2" charset="0"/>
                <a:cs typeface="NikoshBAN" pitchFamily="2" charset="0"/>
              </a:rPr>
              <a:t>وما يعلم تأويله الا الله</a:t>
            </a:r>
            <a:endParaRPr lang="bn-IN" sz="2800" b="1" dirty="0" smtClean="0">
              <a:latin typeface="NikoshBAN" pitchFamily="2" charset="0"/>
              <a:cs typeface="NikoshBAN" pitchFamily="2" charset="0"/>
            </a:endParaRPr>
          </a:p>
          <a:p>
            <a:r>
              <a:rPr lang="bn-IN" sz="2800" b="1" dirty="0" smtClean="0">
                <a:solidFill>
                  <a:srgbClr val="00B050"/>
                </a:solidFill>
                <a:latin typeface="NikoshBAN" pitchFamily="2" charset="0"/>
                <a:cs typeface="NikoshBAN" pitchFamily="2" charset="0"/>
              </a:rPr>
              <a:t>(ক) </a:t>
            </a:r>
            <a:r>
              <a:rPr lang="ar-SA" sz="2800" b="1" dirty="0" smtClean="0">
                <a:solidFill>
                  <a:srgbClr val="00B050"/>
                </a:solidFill>
                <a:latin typeface="NikoshBAN" pitchFamily="2" charset="0"/>
                <a:cs typeface="NikoshBAN" pitchFamily="2" charset="0"/>
              </a:rPr>
              <a:t>زيغ</a:t>
            </a:r>
            <a:r>
              <a:rPr lang="en-US" sz="2800" b="1" dirty="0" smtClean="0">
                <a:solidFill>
                  <a:srgbClr val="00B050"/>
                </a:solidFill>
                <a:latin typeface="NikoshBAN" pitchFamily="2" charset="0"/>
                <a:cs typeface="NikoshBAN" pitchFamily="2" charset="0"/>
              </a:rPr>
              <a:t> </a:t>
            </a:r>
            <a:r>
              <a:rPr lang="bn-IN" sz="2800" b="1" dirty="0" smtClean="0">
                <a:solidFill>
                  <a:srgbClr val="00B050"/>
                </a:solidFill>
                <a:latin typeface="NikoshBAN" pitchFamily="2" charset="0"/>
                <a:cs typeface="NikoshBAN" pitchFamily="2" charset="0"/>
              </a:rPr>
              <a:t>শব্দের অর্থ কী? </a:t>
            </a:r>
          </a:p>
          <a:p>
            <a:r>
              <a:rPr lang="bn-IN" sz="2800" b="1" dirty="0" smtClean="0">
                <a:solidFill>
                  <a:srgbClr val="C00000"/>
                </a:solidFill>
                <a:latin typeface="NikoshBAN" pitchFamily="2" charset="0"/>
                <a:cs typeface="NikoshBAN" pitchFamily="2" charset="0"/>
              </a:rPr>
              <a:t>(খ) </a:t>
            </a:r>
            <a:r>
              <a:rPr lang="ar-SA" sz="2800" b="1" dirty="0">
                <a:solidFill>
                  <a:srgbClr val="C00000"/>
                </a:solidFill>
                <a:latin typeface="NikoshBAN" pitchFamily="2" charset="0"/>
                <a:cs typeface="NikoshBAN" pitchFamily="2" charset="0"/>
              </a:rPr>
              <a:t>وما يعلم تأويله الا </a:t>
            </a:r>
            <a:r>
              <a:rPr lang="ar-SA" sz="2800" b="1" dirty="0" smtClean="0">
                <a:solidFill>
                  <a:srgbClr val="C00000"/>
                </a:solidFill>
                <a:latin typeface="NikoshBAN" pitchFamily="2" charset="0"/>
                <a:cs typeface="NikoshBAN" pitchFamily="2" charset="0"/>
              </a:rPr>
              <a:t>الله</a:t>
            </a:r>
            <a:r>
              <a:rPr lang="en-US" sz="2800" b="1" dirty="0" smtClean="0">
                <a:solidFill>
                  <a:srgbClr val="C00000"/>
                </a:solidFill>
                <a:latin typeface="NikoshBAN" pitchFamily="2" charset="0"/>
                <a:cs typeface="NikoshBAN" pitchFamily="2" charset="0"/>
              </a:rPr>
              <a:t> </a:t>
            </a:r>
            <a:r>
              <a:rPr lang="bn-IN" sz="2800" b="1" dirty="0" smtClean="0">
                <a:solidFill>
                  <a:srgbClr val="C00000"/>
                </a:solidFill>
                <a:latin typeface="NikoshBAN" pitchFamily="2" charset="0"/>
                <a:cs typeface="NikoshBAN" pitchFamily="2" charset="0"/>
              </a:rPr>
              <a:t>এর ব্যাখ্যা কর। </a:t>
            </a:r>
          </a:p>
          <a:p>
            <a:r>
              <a:rPr lang="bn-IN" sz="2800" b="1" dirty="0" smtClean="0">
                <a:solidFill>
                  <a:srgbClr val="7030A0"/>
                </a:solidFill>
                <a:latin typeface="NikoshBAN" pitchFamily="2" charset="0"/>
                <a:cs typeface="NikoshBAN" pitchFamily="2" charset="0"/>
              </a:rPr>
              <a:t>(গ) হালিমের মনন্তব্যের সাথে তুমি কী একমত? </a:t>
            </a:r>
          </a:p>
          <a:p>
            <a:r>
              <a:rPr lang="bn-IN" sz="2800" b="1" dirty="0" smtClean="0">
                <a:latin typeface="NikoshBAN" pitchFamily="2" charset="0"/>
                <a:cs typeface="NikoshBAN" pitchFamily="2" charset="0"/>
              </a:rPr>
              <a:t>(ঘ) </a:t>
            </a:r>
            <a:r>
              <a:rPr lang="ar-SA" sz="2400" b="1" dirty="0">
                <a:latin typeface="NikoshBAN" pitchFamily="2" charset="0"/>
                <a:cs typeface="NikoshBAN" pitchFamily="2" charset="0"/>
              </a:rPr>
              <a:t>محكم</a:t>
            </a:r>
            <a:r>
              <a:rPr lang="bn-IN" sz="2400" b="1" dirty="0">
                <a:latin typeface="NikoshBAN" pitchFamily="2" charset="0"/>
                <a:cs typeface="NikoshBAN" pitchFamily="2" charset="0"/>
              </a:rPr>
              <a:t> ও </a:t>
            </a:r>
            <a:r>
              <a:rPr lang="ar-SA" sz="2400" b="1" dirty="0">
                <a:latin typeface="NikoshBAN" pitchFamily="2" charset="0"/>
                <a:cs typeface="NikoshBAN" pitchFamily="2" charset="0"/>
              </a:rPr>
              <a:t>متشابه</a:t>
            </a:r>
            <a:r>
              <a:rPr lang="bn-IN" sz="2400" b="1" dirty="0">
                <a:latin typeface="NikoshBAN" pitchFamily="2" charset="0"/>
                <a:cs typeface="NikoshBAN" pitchFamily="2" charset="0"/>
              </a:rPr>
              <a:t> বলতে </a:t>
            </a:r>
            <a:r>
              <a:rPr lang="bn-IN" sz="2400" b="1" dirty="0" smtClean="0">
                <a:latin typeface="NikoshBAN" pitchFamily="2" charset="0"/>
                <a:cs typeface="NikoshBAN" pitchFamily="2" charset="0"/>
              </a:rPr>
              <a:t>কী বুঝ? কুরআন ও হাদিসের আলোকে বিশ্লেষণ কর। </a:t>
            </a:r>
            <a:r>
              <a:rPr lang="bn-BD" sz="2400" b="1" dirty="0" smtClean="0">
                <a:latin typeface="NikoshBAN" pitchFamily="2" charset="0"/>
              </a:rPr>
              <a:t> </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183433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362200" y="334926"/>
            <a:ext cx="3962400" cy="1676400"/>
          </a:xfrm>
          <a:prstGeom prst="ellipse">
            <a:avLst/>
          </a:prstGeom>
          <a:ln w="38100">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hardEdg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bn-IN" sz="4800" b="1" dirty="0" smtClean="0">
                <a:latin typeface="NikoshBAN" pitchFamily="2" charset="0"/>
                <a:cs typeface="NikoshBAN" pitchFamily="2" charset="0"/>
              </a:rPr>
              <a:t>দলগত কাজ</a:t>
            </a:r>
            <a:endParaRPr lang="en-US" sz="1050" b="1" dirty="0">
              <a:latin typeface="NikoshBAN" pitchFamily="2" charset="0"/>
              <a:cs typeface="NikoshBAN" pitchFamily="2" charset="0"/>
            </a:endParaRPr>
          </a:p>
        </p:txBody>
      </p:sp>
      <p:sp>
        <p:nvSpPr>
          <p:cNvPr id="5" name="Rectangle 4"/>
          <p:cNvSpPr/>
          <p:nvPr/>
        </p:nvSpPr>
        <p:spPr>
          <a:xfrm>
            <a:off x="630416" y="3048000"/>
            <a:ext cx="7827784" cy="584775"/>
          </a:xfrm>
          <a:prstGeom prst="rect">
            <a:avLst/>
          </a:prstGeom>
          <a:solidFill>
            <a:schemeClr val="accent1"/>
          </a:solidFill>
          <a:ln w="38100">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txBody>
          <a:bodyPr wrap="none">
            <a:spAutoFit/>
          </a:bodyPr>
          <a:lstStyle/>
          <a:p>
            <a:r>
              <a:rPr lang="bn-BD" sz="3200" b="1" dirty="0">
                <a:latin typeface="NikoshBAN" pitchFamily="2" charset="0"/>
                <a:cs typeface="NikoshBAN" pitchFamily="2" charset="0"/>
              </a:rPr>
              <a:t>১। </a:t>
            </a:r>
            <a:r>
              <a:rPr lang="bn-IN" sz="3200" b="1" dirty="0">
                <a:latin typeface="NikoshBAN" pitchFamily="2" charset="0"/>
                <a:cs typeface="NikoshBAN" pitchFamily="2" charset="0"/>
              </a:rPr>
              <a:t>সুরা আল-ইমরানের ৭ নং আয়াতের মুল বক্তব্য ব্যাখ্যা কর।</a:t>
            </a:r>
            <a:endParaRPr lang="en-US" sz="2400" b="1" dirty="0">
              <a:latin typeface="NikoshBAN" pitchFamily="2" charset="0"/>
              <a:cs typeface="NikoshBAN" pitchFamily="2" charset="0"/>
            </a:endParaRPr>
          </a:p>
        </p:txBody>
      </p:sp>
    </p:spTree>
    <p:extLst>
      <p:ext uri="{BB962C8B-B14F-4D97-AF65-F5344CB8AC3E}">
        <p14:creationId xmlns:p14="http://schemas.microsoft.com/office/powerpoint/2010/main" val="134119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1905000" y="693774"/>
            <a:ext cx="4886566" cy="1143000"/>
          </a:xfrm>
          <a:prstGeom prst="flowChartAlternateProcess">
            <a:avLst/>
          </a:prstGeom>
          <a:solidFill>
            <a:schemeClr val="accent3">
              <a:lumMod val="40000"/>
              <a:lumOff val="60000"/>
            </a:schemeClr>
          </a:solidFill>
          <a:ln w="38100">
            <a:solidFill>
              <a:srgbClr val="7030A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solidFill>
                  <a:schemeClr val="tx1"/>
                </a:solidFill>
                <a:latin typeface="NikoshBAN" pitchFamily="2" charset="0"/>
                <a:cs typeface="NikoshBAN" pitchFamily="2" charset="0"/>
              </a:rPr>
              <a:t>ধন্যবাদ</a:t>
            </a:r>
            <a:endParaRPr lang="en-US" sz="900" b="1" dirty="0">
              <a:solidFill>
                <a:schemeClr val="tx1"/>
              </a:solidFill>
              <a:latin typeface="NikoshBAN" pitchFamily="2" charset="0"/>
              <a:cs typeface="NikoshBAN"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2295524"/>
            <a:ext cx="4886566" cy="3634868"/>
          </a:xfrm>
          <a:prstGeom prst="snip2DiagRect">
            <a:avLst/>
          </a:prstGeom>
          <a:solidFill>
            <a:srgbClr val="00B050"/>
          </a:solidFill>
          <a:ln w="88900" cap="sq">
            <a:solidFill>
              <a:srgbClr val="7030A0"/>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2392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5486400" cy="3429000"/>
          </a:xfrm>
          <a:solidFill>
            <a:schemeClr val="accent1">
              <a:lumMod val="60000"/>
              <a:lumOff val="40000"/>
            </a:schemeClr>
          </a:solidFill>
          <a:ln w="38100">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a:normAutofit fontScale="90000"/>
          </a:bodyPr>
          <a:lstStyle/>
          <a:p>
            <a:pPr algn="l"/>
            <a:r>
              <a:rPr lang="bn-BD" sz="5300" b="1" dirty="0" smtClean="0">
                <a:solidFill>
                  <a:srgbClr val="00B050"/>
                </a:solidFill>
                <a:latin typeface="NikoshBAN" pitchFamily="2" charset="0"/>
                <a:cs typeface="NikoshBAN" pitchFamily="2" charset="0"/>
              </a:rPr>
              <a:t>মোঃআঃহালিম</a:t>
            </a:r>
            <a:r>
              <a:rPr lang="bn-BD" sz="5300" b="1" dirty="0" smtClean="0">
                <a:solidFill>
                  <a:schemeClr val="accent4">
                    <a:lumMod val="50000"/>
                  </a:schemeClr>
                </a:solidFill>
                <a:latin typeface="NikoshBAN" pitchFamily="2" charset="0"/>
                <a:cs typeface="NikoshBAN" pitchFamily="2" charset="0"/>
              </a:rPr>
              <a:t/>
            </a:r>
            <a:br>
              <a:rPr lang="bn-BD" sz="5300" b="1" dirty="0" smtClean="0">
                <a:solidFill>
                  <a:schemeClr val="accent4">
                    <a:lumMod val="50000"/>
                  </a:schemeClr>
                </a:solidFill>
                <a:latin typeface="NikoshBAN" pitchFamily="2" charset="0"/>
                <a:cs typeface="NikoshBAN" pitchFamily="2" charset="0"/>
              </a:rPr>
            </a:br>
            <a:r>
              <a:rPr lang="bn-BD" sz="4900" b="1" dirty="0" smtClean="0">
                <a:solidFill>
                  <a:schemeClr val="accent3">
                    <a:lumMod val="75000"/>
                  </a:schemeClr>
                </a:solidFill>
                <a:latin typeface="NikoshBAN" pitchFamily="2" charset="0"/>
                <a:cs typeface="NikoshBAN" pitchFamily="2" charset="0"/>
              </a:rPr>
              <a:t>সহকারী সুপার</a:t>
            </a:r>
            <a:r>
              <a:rPr lang="bn-BD" sz="5400" b="1" dirty="0" smtClean="0">
                <a:solidFill>
                  <a:schemeClr val="accent4">
                    <a:lumMod val="50000"/>
                  </a:schemeClr>
                </a:solidFill>
                <a:latin typeface="NikoshBAN" pitchFamily="2" charset="0"/>
                <a:cs typeface="NikoshBAN" pitchFamily="2" charset="0"/>
              </a:rPr>
              <a:t/>
            </a:r>
            <a:br>
              <a:rPr lang="bn-BD" sz="5400" b="1" dirty="0" smtClean="0">
                <a:solidFill>
                  <a:schemeClr val="accent4">
                    <a:lumMod val="50000"/>
                  </a:schemeClr>
                </a:solidFill>
                <a:latin typeface="NikoshBAN" pitchFamily="2" charset="0"/>
                <a:cs typeface="NikoshBAN" pitchFamily="2" charset="0"/>
              </a:rPr>
            </a:br>
            <a:r>
              <a:rPr lang="bn-BD" sz="4000" b="1" dirty="0" smtClean="0">
                <a:solidFill>
                  <a:srgbClr val="7030A0"/>
                </a:solidFill>
                <a:latin typeface="NikoshBAN" pitchFamily="2" charset="0"/>
                <a:cs typeface="NikoshBAN" pitchFamily="2" charset="0"/>
              </a:rPr>
              <a:t>আমরাইল সিদ্দিকিয়া দাখিল মাদ্‌রাসা </a:t>
            </a:r>
            <a:r>
              <a:rPr lang="bn-BD" sz="5400" b="1" dirty="0" smtClean="0">
                <a:solidFill>
                  <a:schemeClr val="accent6">
                    <a:lumMod val="75000"/>
                  </a:schemeClr>
                </a:solidFill>
                <a:latin typeface="NikoshBAN" pitchFamily="2" charset="0"/>
                <a:cs typeface="NikoshBAN" pitchFamily="2" charset="0"/>
              </a:rPr>
              <a:t/>
            </a:r>
            <a:br>
              <a:rPr lang="bn-BD" sz="5400" b="1" dirty="0" smtClean="0">
                <a:solidFill>
                  <a:schemeClr val="accent6">
                    <a:lumMod val="75000"/>
                  </a:schemeClr>
                </a:solidFill>
                <a:latin typeface="NikoshBAN" pitchFamily="2" charset="0"/>
                <a:cs typeface="NikoshBAN" pitchFamily="2" charset="0"/>
              </a:rPr>
            </a:br>
            <a:r>
              <a:rPr lang="bn-BD" sz="4000" b="1" dirty="0" smtClean="0">
                <a:latin typeface="NikoshBAN" pitchFamily="2" charset="0"/>
                <a:cs typeface="NikoshBAN" pitchFamily="2" charset="0"/>
              </a:rPr>
              <a:t>যাদবপুর</a:t>
            </a:r>
            <a:r>
              <a:rPr lang="en-US" sz="4000" b="1" dirty="0" smtClean="0">
                <a:latin typeface="NikoshBAN" pitchFamily="2" charset="0"/>
                <a:cs typeface="NikoshBAN" pitchFamily="2" charset="0"/>
              </a:rPr>
              <a:t>-</a:t>
            </a:r>
            <a:r>
              <a:rPr lang="bn-BD" sz="4000" b="1" dirty="0" smtClean="0">
                <a:latin typeface="NikoshBAN" pitchFamily="2" charset="0"/>
                <a:cs typeface="NikoshBAN" pitchFamily="2" charset="0"/>
              </a:rPr>
              <a:t>ধামরাই</a:t>
            </a:r>
            <a:r>
              <a:rPr lang="en-US" sz="4000" b="1" dirty="0" smtClean="0">
                <a:latin typeface="NikoshBAN" pitchFamily="2" charset="0"/>
                <a:cs typeface="NikoshBAN" pitchFamily="2" charset="0"/>
              </a:rPr>
              <a:t>-</a:t>
            </a:r>
            <a:r>
              <a:rPr lang="bn-BD" sz="4000" b="1" dirty="0" smtClean="0">
                <a:latin typeface="NikoshBAN" pitchFamily="2" charset="0"/>
                <a:cs typeface="NikoshBAN" pitchFamily="2" charset="0"/>
              </a:rPr>
              <a:t>ঢাকা</a:t>
            </a:r>
            <a:r>
              <a:rPr lang="en-US" sz="4000" b="1" dirty="0" smtClean="0">
                <a:latin typeface="NikoshBAN" pitchFamily="2" charset="0"/>
                <a:cs typeface="NikoshBAN" pitchFamily="2" charset="0"/>
              </a:rPr>
              <a:t> </a:t>
            </a:r>
            <a:r>
              <a:rPr lang="bn-BD" sz="4000" b="1" dirty="0" smtClean="0">
                <a:solidFill>
                  <a:schemeClr val="accent6">
                    <a:lumMod val="75000"/>
                  </a:schemeClr>
                </a:solidFill>
                <a:latin typeface="NikoshBAN" pitchFamily="2" charset="0"/>
                <a:cs typeface="NikoshBAN" pitchFamily="2" charset="0"/>
              </a:rPr>
              <a:t> </a:t>
            </a:r>
            <a:r>
              <a:rPr lang="en-US" sz="2200" b="1" dirty="0" smtClean="0">
                <a:solidFill>
                  <a:srgbClr val="C00000"/>
                </a:solidFill>
                <a:latin typeface="Times New Roman" pitchFamily="18" charset="0"/>
                <a:cs typeface="Times New Roman" pitchFamily="18" charset="0"/>
              </a:rPr>
              <a:t>abdulhalim19711944@gmail.com</a:t>
            </a:r>
            <a:r>
              <a:rPr lang="en-US" b="1" dirty="0" smtClean="0">
                <a:solidFill>
                  <a:srgbClr val="C00000"/>
                </a:solidFill>
                <a:latin typeface="Times New Roman" pitchFamily="18" charset="0"/>
                <a:cs typeface="Times New Roman" pitchFamily="18" charset="0"/>
              </a:rPr>
              <a:t/>
            </a:r>
            <a:br>
              <a:rPr lang="en-US" b="1" dirty="0" smtClean="0">
                <a:solidFill>
                  <a:srgbClr val="C00000"/>
                </a:solidFill>
                <a:latin typeface="Times New Roman" pitchFamily="18" charset="0"/>
                <a:cs typeface="Times New Roman" pitchFamily="18" charset="0"/>
              </a:rPr>
            </a:br>
            <a:r>
              <a:rPr lang="en-US" sz="2200" b="1" dirty="0" smtClean="0">
                <a:solidFill>
                  <a:srgbClr val="C00000"/>
                </a:solidFill>
                <a:latin typeface="Times New Roman" pitchFamily="18" charset="0"/>
                <a:cs typeface="Times New Roman" pitchFamily="18" charset="0"/>
              </a:rPr>
              <a:t>abdulhalim197153@yahoo.com</a:t>
            </a:r>
            <a:endParaRPr lang="en-US" sz="5400" b="1" dirty="0">
              <a:solidFill>
                <a:srgbClr val="C00000"/>
              </a:solidFill>
              <a:latin typeface="Times New Roman" pitchFamily="18" charset="0"/>
              <a:cs typeface="Times New Roman" pitchFamily="18" charset="0"/>
            </a:endParaRPr>
          </a:p>
        </p:txBody>
      </p:sp>
      <p:sp>
        <p:nvSpPr>
          <p:cNvPr id="5" name="TextBox 4"/>
          <p:cNvSpPr txBox="1"/>
          <p:nvPr/>
        </p:nvSpPr>
        <p:spPr>
          <a:xfrm>
            <a:off x="1695450" y="3886200"/>
            <a:ext cx="4857750" cy="2554545"/>
          </a:xfrm>
          <a:prstGeom prst="rect">
            <a:avLst/>
          </a:prstGeom>
          <a:solidFill>
            <a:schemeClr val="accent1">
              <a:lumMod val="60000"/>
              <a:lumOff val="40000"/>
            </a:schemeClr>
          </a:solidFill>
          <a:ln w="57150">
            <a:solidFill>
              <a:schemeClr val="tx1"/>
            </a:solidFill>
          </a:ln>
          <a:effectLst/>
          <a:scene3d>
            <a:camera prst="orthographicFront">
              <a:rot lat="0" lon="0" rev="0"/>
            </a:camera>
            <a:lightRig rig="glow" dir="t">
              <a:rot lat="0" lon="0" rev="14100000"/>
            </a:lightRig>
          </a:scene3d>
          <a:sp3d prstMaterial="softEdge">
            <a:bevelT w="127000" prst="angle"/>
          </a:sp3d>
        </p:spPr>
        <p:txBody>
          <a:bodyPr wrap="square" rtlCol="0">
            <a:spAutoFit/>
          </a:bodyPr>
          <a:lstStyle/>
          <a:p>
            <a:r>
              <a:rPr lang="bn-BD" sz="4000" b="1" dirty="0" smtClean="0">
                <a:solidFill>
                  <a:srgbClr val="7030A0"/>
                </a:solidFill>
                <a:latin typeface="NikoshBAN" pitchFamily="2" charset="0"/>
                <a:cs typeface="NikoshBAN" pitchFamily="2" charset="0"/>
              </a:rPr>
              <a:t>শ্রেণী-নবম</a:t>
            </a:r>
          </a:p>
          <a:p>
            <a:r>
              <a:rPr lang="bn-BD" sz="4000" b="1" dirty="0" smtClean="0">
                <a:solidFill>
                  <a:srgbClr val="7030A0"/>
                </a:solidFill>
                <a:latin typeface="NikoshBAN" pitchFamily="2" charset="0"/>
                <a:cs typeface="NikoshBAN" pitchFamily="2" charset="0"/>
              </a:rPr>
              <a:t>বিষয়-আয়াতের প্রকারভেদ</a:t>
            </a:r>
          </a:p>
          <a:p>
            <a:r>
              <a:rPr lang="en-US" sz="4000" b="1" dirty="0" smtClean="0">
                <a:solidFill>
                  <a:srgbClr val="7030A0"/>
                </a:solidFill>
                <a:latin typeface="NikoshBAN" pitchFamily="2" charset="0"/>
                <a:cs typeface="NikoshBAN" pitchFamily="2" charset="0"/>
              </a:rPr>
              <a:t>৬ষ্ঠ </a:t>
            </a:r>
            <a:r>
              <a:rPr lang="bn-BD" sz="4000" b="1" dirty="0" smtClean="0">
                <a:solidFill>
                  <a:srgbClr val="7030A0"/>
                </a:solidFill>
                <a:latin typeface="NikoshBAN" pitchFamily="2" charset="0"/>
                <a:cs typeface="NikoshBAN" pitchFamily="2" charset="0"/>
              </a:rPr>
              <a:t>পাঠ</a:t>
            </a:r>
          </a:p>
          <a:p>
            <a:r>
              <a:rPr lang="bn-BD" sz="4000" b="1" dirty="0">
                <a:solidFill>
                  <a:srgbClr val="7030A0"/>
                </a:solidFill>
                <a:latin typeface="NikoshBAN" pitchFamily="2" charset="0"/>
                <a:cs typeface="NikoshBAN" pitchFamily="2" charset="0"/>
              </a:rPr>
              <a:t>সময়-৪৫ মিনিট</a:t>
            </a:r>
            <a:endParaRPr lang="en-US" sz="2800" dirty="0">
              <a:solidFill>
                <a:srgbClr val="7030A0"/>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600" y="228600"/>
            <a:ext cx="2733364" cy="3048000"/>
          </a:xfrm>
          <a:prstGeom prst="ellipse">
            <a:avLst/>
          </a:prstGeom>
          <a:ln w="38100">
            <a:solidFill>
              <a:srgbClr val="7030A0"/>
            </a:solidFill>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4594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945006"/>
            <a:ext cx="3505200" cy="2322194"/>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pic>
      <p:sp>
        <p:nvSpPr>
          <p:cNvPr id="3" name="Snip Same Side Corner Rectangle 2"/>
          <p:cNvSpPr/>
          <p:nvPr/>
        </p:nvSpPr>
        <p:spPr>
          <a:xfrm>
            <a:off x="1676400" y="457200"/>
            <a:ext cx="4466106" cy="1066800"/>
          </a:xfrm>
          <a:prstGeom prst="snip2SameRect">
            <a:avLst/>
          </a:prstGeom>
          <a:solidFill>
            <a:schemeClr val="accent3">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b="1" dirty="0" smtClean="0">
                <a:solidFill>
                  <a:srgbClr val="002060"/>
                </a:solidFill>
                <a:latin typeface="NikoshBAN" pitchFamily="2" charset="0"/>
                <a:cs typeface="NikoshBAN" pitchFamily="2" charset="0"/>
              </a:rPr>
              <a:t>পাঠ ঘোষণা </a:t>
            </a:r>
            <a:endParaRPr lang="en-US" sz="1050" b="1" dirty="0">
              <a:solidFill>
                <a:srgbClr val="002060"/>
              </a:solidFill>
              <a:latin typeface="NikoshBAN" pitchFamily="2" charset="0"/>
              <a:cs typeface="NikoshBAN" pitchFamily="2"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4535" y="2195255"/>
            <a:ext cx="2667000" cy="1777433"/>
          </a:xfrm>
          <a:prstGeom prst="rect">
            <a:avLst/>
          </a:prstGeom>
          <a:ln>
            <a:noFill/>
          </a:ln>
          <a:effectLst>
            <a:outerShdw blurRad="190500" algn="tl" rotWithShape="0">
              <a:srgbClr val="000000">
                <a:alpha val="70000"/>
              </a:srgbClr>
            </a:outerShdw>
          </a:effec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91400" y="2111570"/>
            <a:ext cx="1334386" cy="1861118"/>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olSlant"/>
            <a:contourClr>
              <a:srgbClr val="FFFFFF"/>
            </a:contourClr>
          </a:sp3d>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83270" y="4708451"/>
            <a:ext cx="2327197" cy="1463749"/>
          </a:xfrm>
          <a:prstGeom prst="rect">
            <a:avLst/>
          </a:prstGeom>
          <a:solidFill>
            <a:schemeClr val="accent3">
              <a:lumMod val="20000"/>
              <a:lumOff val="80000"/>
            </a:schemeClr>
          </a:solidFill>
          <a:ln>
            <a:noFill/>
          </a:ln>
          <a:effectLst/>
          <a:scene3d>
            <a:camera prst="orthographicFront">
              <a:rot lat="0" lon="0" rev="0"/>
            </a:camera>
            <a:lightRig rig="contrasting" dir="t">
              <a:rot lat="0" lon="0" rev="7800000"/>
            </a:lightRig>
          </a:scene3d>
          <a:sp3d>
            <a:bevelT w="139700" h="139700" prst="hardEdge"/>
          </a:sp3d>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8329" y="4648200"/>
            <a:ext cx="2441122" cy="1371600"/>
          </a:xfrm>
          <a:prstGeom prst="rect">
            <a:avLst/>
          </a:prstGeom>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pic>
    </p:spTree>
    <p:extLst>
      <p:ext uri="{BB962C8B-B14F-4D97-AF65-F5344CB8AC3E}">
        <p14:creationId xmlns:p14="http://schemas.microsoft.com/office/powerpoint/2010/main" val="1788336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2895600"/>
          </a:xfrm>
          <a:solidFill>
            <a:schemeClr val="accent1">
              <a:lumMod val="60000"/>
              <a:lumOff val="40000"/>
            </a:schemeClr>
          </a:solidFill>
          <a:ln>
            <a:solidFill>
              <a:srgbClr val="FF0000"/>
            </a:solidFill>
          </a:ln>
          <a:effectLst>
            <a:glow rad="101600">
              <a:schemeClr val="accent5">
                <a:satMod val="175000"/>
                <a:alpha val="40000"/>
              </a:schemeClr>
            </a:glow>
            <a:softEdge rad="31750"/>
          </a:effectLst>
          <a:scene3d>
            <a:camera prst="orthographicFront"/>
            <a:lightRig rig="threePt" dir="t"/>
          </a:scene3d>
          <a:sp3d>
            <a:bevelT w="114300" prst="hardEdge"/>
          </a:sp3d>
        </p:spPr>
        <p:txBody>
          <a:bodyPr>
            <a:normAutofit/>
          </a:bodyPr>
          <a:lstStyle/>
          <a:p>
            <a:pPr algn="l"/>
            <a:r>
              <a:rPr lang="bn-BD" sz="3600" b="1" dirty="0" smtClean="0">
                <a:latin typeface="NikoshBAN" pitchFamily="2" charset="0"/>
                <a:cs typeface="NikoshBAN" pitchFamily="2" charset="0"/>
              </a:rPr>
              <a:t>এই পাঠ শেষে  শিক্ষার্থীরা---</a:t>
            </a:r>
            <a:br>
              <a:rPr lang="bn-BD" sz="3600" b="1" dirty="0" smtClean="0">
                <a:latin typeface="NikoshBAN" pitchFamily="2" charset="0"/>
                <a:cs typeface="NikoshBAN" pitchFamily="2" charset="0"/>
              </a:rPr>
            </a:br>
            <a:r>
              <a:rPr lang="bn-BD" sz="3600" b="1" dirty="0" smtClean="0">
                <a:latin typeface="NikoshBAN" pitchFamily="2" charset="0"/>
                <a:cs typeface="NikoshBAN" pitchFamily="2" charset="0"/>
              </a:rPr>
              <a:t>১। আয়াত</a:t>
            </a:r>
            <a:r>
              <a:rPr lang="bn-IN" sz="3600" b="1" dirty="0" smtClean="0">
                <a:latin typeface="NikoshBAN" pitchFamily="2" charset="0"/>
                <a:cs typeface="NikoshBAN" pitchFamily="2" charset="0"/>
              </a:rPr>
              <a:t> কী তা </a:t>
            </a:r>
            <a:r>
              <a:rPr lang="bn-BD" sz="3600" b="1" dirty="0" smtClean="0">
                <a:latin typeface="NikoshBAN" pitchFamily="2" charset="0"/>
                <a:cs typeface="NikoshBAN" pitchFamily="2" charset="0"/>
              </a:rPr>
              <a:t>বলতে পারবে</a:t>
            </a:r>
            <a:br>
              <a:rPr lang="bn-BD" sz="3600" b="1" dirty="0" smtClean="0">
                <a:latin typeface="NikoshBAN" pitchFamily="2" charset="0"/>
                <a:cs typeface="NikoshBAN" pitchFamily="2" charset="0"/>
              </a:rPr>
            </a:br>
            <a:r>
              <a:rPr lang="bn-BD" sz="3600" b="1" dirty="0" smtClean="0">
                <a:latin typeface="NikoshBAN" pitchFamily="2" charset="0"/>
                <a:cs typeface="NikoshBAN" pitchFamily="2" charset="0"/>
              </a:rPr>
              <a:t>২। </a:t>
            </a:r>
            <a:r>
              <a:rPr lang="bn-IN" sz="3600" b="1" dirty="0" smtClean="0">
                <a:latin typeface="NikoshBAN" pitchFamily="2" charset="0"/>
                <a:cs typeface="NikoshBAN" pitchFamily="2" charset="0"/>
              </a:rPr>
              <a:t>আয়াতের প্রকারভেদ বর্ণনা করতে </a:t>
            </a:r>
            <a:r>
              <a:rPr lang="bn-BD" sz="3600" b="1" dirty="0" smtClean="0">
                <a:latin typeface="NikoshBAN" pitchFamily="2" charset="0"/>
                <a:cs typeface="NikoshBAN" pitchFamily="2" charset="0"/>
              </a:rPr>
              <a:t>পারবে</a:t>
            </a:r>
            <a:br>
              <a:rPr lang="bn-BD" sz="3600" b="1" dirty="0" smtClean="0">
                <a:latin typeface="NikoshBAN" pitchFamily="2" charset="0"/>
                <a:cs typeface="NikoshBAN" pitchFamily="2" charset="0"/>
              </a:rPr>
            </a:br>
            <a:r>
              <a:rPr lang="bn-BD" sz="3600" b="1" dirty="0" smtClean="0">
                <a:latin typeface="NikoshBAN" pitchFamily="2" charset="0"/>
                <a:cs typeface="NikoshBAN" pitchFamily="2" charset="0"/>
              </a:rPr>
              <a:t>৩। </a:t>
            </a:r>
            <a:r>
              <a:rPr lang="bn-IN" sz="3600" b="1" dirty="0" smtClean="0">
                <a:latin typeface="NikoshBAN" pitchFamily="2" charset="0"/>
                <a:cs typeface="NikoshBAN" pitchFamily="2" charset="0"/>
              </a:rPr>
              <a:t>মুহকাম ও মুতাশাবিহ </a:t>
            </a:r>
            <a:r>
              <a:rPr lang="bn-BD" sz="3600" b="1" dirty="0" smtClean="0">
                <a:latin typeface="NikoshBAN" pitchFamily="2" charset="0"/>
                <a:cs typeface="NikoshBAN" pitchFamily="2" charset="0"/>
              </a:rPr>
              <a:t>আয়াত</a:t>
            </a:r>
            <a:r>
              <a:rPr lang="bn-IN" sz="3600" b="1" dirty="0" smtClean="0">
                <a:latin typeface="NikoshBAN" pitchFamily="2" charset="0"/>
                <a:cs typeface="NikoshBAN" pitchFamily="2" charset="0"/>
              </a:rPr>
              <a:t> কী</a:t>
            </a:r>
            <a:r>
              <a:rPr lang="bn-BD" sz="3600" b="1" dirty="0" smtClean="0">
                <a:latin typeface="NikoshBAN" pitchFamily="2" charset="0"/>
                <a:cs typeface="NikoshBAN" pitchFamily="2" charset="0"/>
              </a:rPr>
              <a:t> বর্ণনা করতে পারবে</a:t>
            </a:r>
            <a:r>
              <a:rPr lang="bn-IN" sz="3600" b="1" dirty="0" smtClean="0">
                <a:latin typeface="NikoshBAN" pitchFamily="2" charset="0"/>
                <a:cs typeface="NikoshBAN" pitchFamily="2" charset="0"/>
              </a:rPr>
              <a:t/>
            </a:r>
            <a:br>
              <a:rPr lang="bn-IN" sz="3600" b="1" dirty="0" smtClean="0">
                <a:latin typeface="NikoshBAN" pitchFamily="2" charset="0"/>
                <a:cs typeface="NikoshBAN" pitchFamily="2" charset="0"/>
              </a:rPr>
            </a:br>
            <a:r>
              <a:rPr lang="bn-IN" sz="3600" b="1" dirty="0" smtClean="0">
                <a:latin typeface="NikoshBAN" pitchFamily="2" charset="0"/>
                <a:cs typeface="NikoshBAN" pitchFamily="2" charset="0"/>
              </a:rPr>
              <a:t>৪। আয়াতের হুকুম ব্যাখ্যা করতে পারবে </a:t>
            </a:r>
            <a:r>
              <a:rPr lang="bn-BD" sz="3600" b="1" dirty="0" smtClean="0">
                <a:latin typeface="NikoshBAN" pitchFamily="2" charset="0"/>
                <a:cs typeface="NikoshBAN" pitchFamily="2" charset="0"/>
              </a:rPr>
              <a:t> </a:t>
            </a:r>
            <a:r>
              <a:rPr lang="bn-BD" sz="3200" b="1" dirty="0" smtClean="0">
                <a:latin typeface="NikoshBAN" pitchFamily="2" charset="0"/>
                <a:cs typeface="NikoshBAN" pitchFamily="2" charset="0"/>
              </a:rPr>
              <a:t> </a:t>
            </a:r>
            <a:endParaRPr lang="en-US" sz="3200" b="1" dirty="0">
              <a:latin typeface="NikoshBAN" pitchFamily="2" charset="0"/>
              <a:cs typeface="NikoshBAN" pitchFamily="2" charset="0"/>
            </a:endParaRPr>
          </a:p>
        </p:txBody>
      </p:sp>
      <p:sp>
        <p:nvSpPr>
          <p:cNvPr id="4" name="Oval Callout 3"/>
          <p:cNvSpPr/>
          <p:nvPr/>
        </p:nvSpPr>
        <p:spPr>
          <a:xfrm>
            <a:off x="2819400" y="609600"/>
            <a:ext cx="3124200" cy="1524000"/>
          </a:xfrm>
          <a:prstGeom prst="wedgeEllipseCallou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solidFill>
                  <a:srgbClr val="FF0000"/>
                </a:solidFill>
                <a:latin typeface="NikoshBAN" pitchFamily="2" charset="0"/>
                <a:cs typeface="NikoshBAN" pitchFamily="2" charset="0"/>
              </a:rPr>
              <a:t>শিখনফল</a:t>
            </a:r>
            <a:endParaRPr lang="en-US" sz="1200" b="1"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328369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091148"/>
            <a:ext cx="7848600" cy="3785652"/>
          </a:xfrm>
          <a:prstGeom prst="rect">
            <a:avLst/>
          </a:prstGeom>
          <a:solidFill>
            <a:schemeClr val="accent3">
              <a:lumMod val="60000"/>
              <a:lumOff val="40000"/>
            </a:schemeClr>
          </a:solidFill>
          <a:ln w="38100">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divot"/>
            <a:contourClr>
              <a:srgbClr val="FFFFFF"/>
            </a:contourClr>
          </a:sp3d>
        </p:spPr>
        <p:txBody>
          <a:bodyPr wrap="square" rtlCol="0">
            <a:spAutoFit/>
          </a:bodyPr>
          <a:lstStyle/>
          <a:p>
            <a:pPr algn="just" rtl="1"/>
            <a:r>
              <a:rPr lang="ar-SA" sz="4000" b="1" dirty="0">
                <a:latin typeface="NikoshBAN" pitchFamily="2" charset="0"/>
                <a:cs typeface="+mj-cs"/>
              </a:rPr>
              <a:t>هُوَ الَّذِيَ أَنزَلَ عَلَيْكَ الْكِتَابَ مِنْهُ آيَاتٌ مُّحْكَمَاتٌ هُنَّ أُمُّ الْكِتَابِ وَأُخَرُ مُتَشَابِهَاتٌ فَأَمَّا الَّذِينَ في قُلُوبِهِمْ زَيْغٌ فَيَتَّبِعُونَ مَا تَشَابَهَ مِنْهُ ابْتِغَاء الْفِتْنَةِ وَابْتِغَاء تَأْوِيلِهِ وَمَا يَعْلَمُ تَأْوِيلَهُ إِلاَّ اللّهُ وَالرَّاسِخُونَ فِي الْعِلْمِ يَقُولُونَ آمَنَّا بِهِ كُلٌّ مِّنْ عِندِ رَبِّنَا وَمَا يَذَّكَّرُ إِلاَّ أُوْلُواْ الألْبَابِ {7</a:t>
            </a:r>
            <a:r>
              <a:rPr lang="ar-SA" sz="4000" b="1" dirty="0" smtClean="0">
                <a:latin typeface="NikoshBAN" pitchFamily="2" charset="0"/>
                <a:cs typeface="+mj-cs"/>
              </a:rPr>
              <a:t>}</a:t>
            </a:r>
            <a:endParaRPr lang="en-US" sz="2800" b="1" dirty="0">
              <a:latin typeface="NikoshBAN" pitchFamily="2" charset="0"/>
              <a:cs typeface="NikoshBAN" pitchFamily="2" charset="0"/>
            </a:endParaRPr>
          </a:p>
        </p:txBody>
      </p:sp>
    </p:spTree>
    <p:extLst>
      <p:ext uri="{BB962C8B-B14F-4D97-AF65-F5344CB8AC3E}">
        <p14:creationId xmlns:p14="http://schemas.microsoft.com/office/powerpoint/2010/main" val="16548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76200"/>
            <a:ext cx="8305800" cy="5632311"/>
          </a:xfrm>
          <a:prstGeom prst="rect">
            <a:avLst/>
          </a:prstGeom>
          <a:solidFill>
            <a:schemeClr val="accent1">
              <a:lumMod val="40000"/>
              <a:lumOff val="60000"/>
            </a:schemeClr>
          </a:solidFill>
          <a:ln w="28575">
            <a:solidFill>
              <a:schemeClr val="tx1"/>
            </a:solidFill>
          </a:ln>
          <a:effectLst>
            <a:outerShdw blurRad="50800" dist="38100" dir="5400000" algn="t" rotWithShape="0">
              <a:prstClr val="black">
                <a:alpha val="40000"/>
              </a:prstClr>
            </a:outerShdw>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r>
              <a:rPr lang="bn-BD" sz="4000" b="1" dirty="0" smtClean="0">
                <a:solidFill>
                  <a:srgbClr val="00B050"/>
                </a:solidFill>
                <a:latin typeface="NikoshBAN" pitchFamily="2" charset="0"/>
                <a:cs typeface="NikoshBAN" pitchFamily="2" charset="0"/>
              </a:rPr>
              <a:t>অনুবাদ</a:t>
            </a:r>
            <a:r>
              <a:rPr lang="en-US" sz="4000" b="1" dirty="0" smtClean="0">
                <a:solidFill>
                  <a:srgbClr val="00B050"/>
                </a:solidFill>
                <a:latin typeface="NikoshBAN" pitchFamily="2" charset="0"/>
                <a:cs typeface="NikoshBAN" pitchFamily="2" charset="0"/>
              </a:rPr>
              <a:t>ঃ</a:t>
            </a:r>
          </a:p>
          <a:p>
            <a:pPr algn="just"/>
            <a:r>
              <a:rPr lang="bn-BD" sz="3200" dirty="0">
                <a:latin typeface="NikoshBAN" pitchFamily="2" charset="0"/>
                <a:cs typeface="NikoshBAN" pitchFamily="2" charset="0"/>
              </a:rPr>
              <a:t>৭। তিনি সেই সত্তা, যিনি আপনার প্রতি (এ) পূর্ণাংগ গ্রন্থটি অবতীর্ণ করলেন</a:t>
            </a:r>
            <a:r>
              <a:rPr lang="hi-IN" sz="3200" dirty="0">
                <a:latin typeface="NikoshBAN" pitchFamily="2" charset="0"/>
                <a:cs typeface="NikoshBAN" pitchFamily="2" charset="0"/>
              </a:rPr>
              <a:t>। </a:t>
            </a:r>
            <a:r>
              <a:rPr lang="bn-IN" sz="3200" dirty="0">
                <a:latin typeface="NikoshBAN" pitchFamily="2" charset="0"/>
                <a:cs typeface="NikoshBAN" pitchFamily="2" charset="0"/>
              </a:rPr>
              <a:t>উহার মধ্য থেকে কতক আয়াত অনড় সুদৃঢ় অর</a:t>
            </a:r>
            <a:r>
              <a:rPr lang="bn-BD" sz="3200" dirty="0">
                <a:latin typeface="NikoshBAN" pitchFamily="2" charset="0"/>
                <a:cs typeface="NikoshBAN" pitchFamily="2" charset="0"/>
              </a:rPr>
              <a:t>্থ সম্পন্ন, সেগুলোই কিতাবের মূল</a:t>
            </a:r>
            <a:r>
              <a:rPr lang="hi-IN" sz="3200" dirty="0">
                <a:latin typeface="NikoshBAN" pitchFamily="2" charset="0"/>
                <a:cs typeface="NikoshBAN" pitchFamily="2" charset="0"/>
              </a:rPr>
              <a:t>। </a:t>
            </a:r>
            <a:r>
              <a:rPr lang="bn-BD" sz="3200" dirty="0">
                <a:latin typeface="NikoshBAN" pitchFamily="2" charset="0"/>
                <a:cs typeface="NikoshBAN" pitchFamily="2" charset="0"/>
              </a:rPr>
              <a:t>আর অন্যগূলো অস্পষ্ট মর্মবিশিষ্ট</a:t>
            </a:r>
            <a:r>
              <a:rPr lang="hi-IN" sz="3200" dirty="0">
                <a:latin typeface="NikoshBAN" pitchFamily="2" charset="0"/>
                <a:cs typeface="NikoshBAN" pitchFamily="2" charset="0"/>
              </a:rPr>
              <a:t>। </a:t>
            </a:r>
            <a:r>
              <a:rPr lang="bn-IN" sz="3200" dirty="0">
                <a:latin typeface="NikoshBAN" pitchFamily="2" charset="0"/>
                <a:cs typeface="NikoshBAN" pitchFamily="2" charset="0"/>
              </a:rPr>
              <a:t>সুতরাং যাদের অন্তকরণে বক্রতা রয়েছে তারা বিশৃঙ্খলা সৃষ্টির উদ্দেশ্যে এবং </a:t>
            </a:r>
            <a:r>
              <a:rPr lang="bn-BD" sz="3200" dirty="0">
                <a:latin typeface="NikoshBAN" pitchFamily="2" charset="0"/>
                <a:cs typeface="NikoshBAN" pitchFamily="2" charset="0"/>
              </a:rPr>
              <a:t>উহার (বিকৃত) ব্যাখ্যা তালাশের লক্ষ্যে ঐ সকল আয়াতের অনুসরণ করে যেগুলোর অর্থ অস্পষ্ট</a:t>
            </a:r>
            <a:r>
              <a:rPr lang="hi-IN" sz="3200" dirty="0">
                <a:latin typeface="NikoshBAN" pitchFamily="2" charset="0"/>
                <a:cs typeface="NikoshBAN" pitchFamily="2" charset="0"/>
              </a:rPr>
              <a:t>। </a:t>
            </a:r>
            <a:r>
              <a:rPr lang="bn-IN" sz="3200" dirty="0">
                <a:latin typeface="NikoshBAN" pitchFamily="2" charset="0"/>
                <a:cs typeface="NikoshBAN" pitchFamily="2" charset="0"/>
              </a:rPr>
              <a:t>অথচ সেগুলোর ব্যাখ্</a:t>
            </a:r>
            <a:r>
              <a:rPr lang="bn-BD" sz="3200" dirty="0">
                <a:latin typeface="NikoshBAN" pitchFamily="2" charset="0"/>
                <a:cs typeface="NikoshBAN" pitchFamily="2" charset="0"/>
              </a:rPr>
              <a:t>যা আল্লাহ ব্যতীত আর কেউ জানে না</a:t>
            </a:r>
            <a:r>
              <a:rPr lang="hi-IN" sz="3200" dirty="0">
                <a:latin typeface="NikoshBAN" pitchFamily="2" charset="0"/>
                <a:cs typeface="NikoshBAN" pitchFamily="2" charset="0"/>
              </a:rPr>
              <a:t>। </a:t>
            </a:r>
            <a:r>
              <a:rPr lang="bn-IN" sz="3200" dirty="0">
                <a:latin typeface="NikoshBAN" pitchFamily="2" charset="0"/>
                <a:cs typeface="NikoshBAN" pitchFamily="2" charset="0"/>
              </a:rPr>
              <a:t>অনন্তর জ্ঞান</a:t>
            </a:r>
            <a:r>
              <a:rPr lang="bn-BD" sz="3200" dirty="0">
                <a:latin typeface="NikoshBAN" pitchFamily="2" charset="0"/>
                <a:cs typeface="NikoshBAN" pitchFamily="2" charset="0"/>
              </a:rPr>
              <a:t>-বুদ্ধিতে পরিপক্ব ব্যক্তিগণ বলেন,আমরা তৎপ্রতি ঈমান আনলাম। (মুহকাম,মুতাশাবিহ) এসব-ই আমাদের প্রতিপালকের পক্ষ থেকে (অবতারিত)</a:t>
            </a:r>
            <a:r>
              <a:rPr lang="hi-IN" sz="3200" dirty="0">
                <a:latin typeface="NikoshBAN" pitchFamily="2" charset="0"/>
                <a:cs typeface="NikoshBAN" pitchFamily="2" charset="0"/>
              </a:rPr>
              <a:t>। </a:t>
            </a:r>
            <a:r>
              <a:rPr lang="bn-IN" sz="3200" dirty="0">
                <a:latin typeface="NikoshBAN" pitchFamily="2" charset="0"/>
                <a:cs typeface="NikoshBAN" pitchFamily="2" charset="0"/>
              </a:rPr>
              <a:t>আর প্রজ্ঞাবান লোকেরা ব্যতীত কেউ</a:t>
            </a:r>
            <a:r>
              <a:rPr lang="bn-BD" sz="3200" dirty="0">
                <a:latin typeface="NikoshBAN" pitchFamily="2" charset="0"/>
                <a:cs typeface="NikoshBAN" pitchFamily="2" charset="0"/>
              </a:rPr>
              <a:t>-ই উপদেশ গ্রহণ করে না</a:t>
            </a:r>
            <a:r>
              <a:rPr lang="hi-IN" sz="3200" dirty="0">
                <a:latin typeface="NikoshBAN" pitchFamily="2" charset="0"/>
                <a:cs typeface="NikoshBAN" pitchFamily="2" charset="0"/>
              </a:rPr>
              <a:t>। </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344396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308312"/>
            <a:ext cx="8153400" cy="6370975"/>
          </a:xfrm>
          <a:prstGeom prst="rect">
            <a:avLst/>
          </a:prstGeom>
          <a:solidFill>
            <a:schemeClr val="accent5">
              <a:lumMod val="60000"/>
              <a:lumOff val="40000"/>
            </a:schemeClr>
          </a:solidFill>
          <a:ln w="38100">
            <a:solidFill>
              <a:srgbClr val="FF0000"/>
            </a:solidFill>
          </a:ln>
          <a:effectLst/>
          <a:scene3d>
            <a:camera prst="orthographicFront">
              <a:rot lat="0" lon="0" rev="0"/>
            </a:camera>
            <a:lightRig rig="glow" dir="t">
              <a:rot lat="0" lon="0" rev="14100000"/>
            </a:lightRig>
          </a:scene3d>
          <a:sp3d prstMaterial="softEdge">
            <a:bevelT w="127000" prst="angle"/>
          </a:sp3d>
        </p:spPr>
        <p:txBody>
          <a:bodyPr wrap="square" rtlCol="0">
            <a:spAutoFit/>
          </a:bodyPr>
          <a:lstStyle/>
          <a:p>
            <a:r>
              <a:rPr lang="bn-BD" sz="4400" b="1" dirty="0" smtClean="0">
                <a:solidFill>
                  <a:srgbClr val="7030A0"/>
                </a:solidFill>
                <a:latin typeface="NikoshBAN" pitchFamily="2" charset="0"/>
                <a:cs typeface="NikoshBAN" pitchFamily="2" charset="0"/>
              </a:rPr>
              <a:t>শাব্দিক অনুবাদ</a:t>
            </a:r>
            <a:r>
              <a:rPr lang="en-US" sz="4400" b="1" dirty="0" smtClean="0">
                <a:solidFill>
                  <a:srgbClr val="7030A0"/>
                </a:solidFill>
                <a:latin typeface="NikoshBAN" pitchFamily="2" charset="0"/>
                <a:cs typeface="NikoshBAN" pitchFamily="2" charset="0"/>
              </a:rPr>
              <a:t>ঃ </a:t>
            </a:r>
            <a:endParaRPr lang="en-US" sz="3600" b="1" dirty="0" smtClean="0">
              <a:latin typeface="NikoshBAN" pitchFamily="2" charset="0"/>
              <a:cs typeface="NikoshBAN" pitchFamily="2" charset="0"/>
            </a:endParaRPr>
          </a:p>
          <a:p>
            <a:pPr algn="just"/>
            <a:r>
              <a:rPr lang="bn-IN" sz="2800" b="1" dirty="0">
                <a:latin typeface="NikoshBAN" pitchFamily="2" charset="0"/>
                <a:cs typeface="NikoshBAN" pitchFamily="2" charset="0"/>
              </a:rPr>
              <a:t>৭। </a:t>
            </a:r>
            <a:r>
              <a:rPr lang="ar-SA" sz="2800" b="1" dirty="0">
                <a:latin typeface="NikoshBAN" pitchFamily="2" charset="0"/>
              </a:rPr>
              <a:t>هُوَ</a:t>
            </a:r>
            <a:r>
              <a:rPr lang="bn-IN" sz="2800" b="1" dirty="0">
                <a:latin typeface="NikoshBAN" pitchFamily="2" charset="0"/>
                <a:cs typeface="NikoshBAN" pitchFamily="2" charset="0"/>
              </a:rPr>
              <a:t>-তিনি সেই সত্তা</a:t>
            </a:r>
            <a:r>
              <a:rPr lang="bn-IN" sz="2800" b="1" dirty="0" smtClean="0">
                <a:latin typeface="NikoshBAN" pitchFamily="2" charset="0"/>
                <a:cs typeface="NikoshBAN" pitchFamily="2" charset="0"/>
              </a:rPr>
              <a:t>, </a:t>
            </a:r>
            <a:r>
              <a:rPr lang="ar-SA" sz="2800" b="1" dirty="0">
                <a:latin typeface="NikoshBAN" pitchFamily="2" charset="0"/>
              </a:rPr>
              <a:t>الَّذِيَ</a:t>
            </a:r>
            <a:r>
              <a:rPr lang="bn-IN" sz="2800" b="1" dirty="0">
                <a:latin typeface="NikoshBAN" pitchFamily="2" charset="0"/>
                <a:cs typeface="NikoshBAN" pitchFamily="2" charset="0"/>
              </a:rPr>
              <a:t>-যিনি</a:t>
            </a:r>
            <a:r>
              <a:rPr lang="bn-IN" sz="2800" b="1" dirty="0" smtClean="0">
                <a:latin typeface="NikoshBAN" pitchFamily="2" charset="0"/>
                <a:cs typeface="NikoshBAN" pitchFamily="2" charset="0"/>
              </a:rPr>
              <a:t>, </a:t>
            </a:r>
            <a:r>
              <a:rPr lang="ar-SA" sz="2800" b="1" dirty="0">
                <a:latin typeface="NikoshBAN" pitchFamily="2" charset="0"/>
              </a:rPr>
              <a:t>أَنزَلَ عَلَيْكَ</a:t>
            </a:r>
            <a:r>
              <a:rPr lang="bn-IN" sz="2800" b="1" dirty="0">
                <a:latin typeface="NikoshBAN" pitchFamily="2" charset="0"/>
                <a:cs typeface="NikoshBAN" pitchFamily="2" charset="0"/>
              </a:rPr>
              <a:t>-আপনার প্রতি অবতীর্ণ করলেন, </a:t>
            </a:r>
            <a:r>
              <a:rPr lang="ar-SA" sz="2800" b="1" dirty="0">
                <a:latin typeface="NikoshBAN" pitchFamily="2" charset="0"/>
              </a:rPr>
              <a:t>الْكِتَابَ</a:t>
            </a:r>
            <a:r>
              <a:rPr lang="bn-IN" sz="2800" b="1" dirty="0">
                <a:latin typeface="NikoshBAN" pitchFamily="2" charset="0"/>
                <a:cs typeface="NikoshBAN" pitchFamily="2" charset="0"/>
              </a:rPr>
              <a:t>-কিতাবটি, </a:t>
            </a:r>
            <a:r>
              <a:rPr lang="ar-SA" sz="2800" b="1" dirty="0">
                <a:latin typeface="NikoshBAN" pitchFamily="2" charset="0"/>
              </a:rPr>
              <a:t>مِنْهُ</a:t>
            </a:r>
            <a:r>
              <a:rPr lang="bn-IN" sz="2800" b="1" dirty="0">
                <a:latin typeface="NikoshBAN" pitchFamily="2" charset="0"/>
                <a:cs typeface="NikoshBAN" pitchFamily="2" charset="0"/>
              </a:rPr>
              <a:t>-উহার মধ্য থেকে কতক, </a:t>
            </a:r>
            <a:r>
              <a:rPr lang="ar-SA" sz="2800" b="1" dirty="0">
                <a:latin typeface="NikoshBAN" pitchFamily="2" charset="0"/>
              </a:rPr>
              <a:t>آيَاتٌ مُّحْكَمَاتٌ</a:t>
            </a:r>
            <a:r>
              <a:rPr lang="bn-IN" sz="2800" b="1" dirty="0">
                <a:latin typeface="NikoshBAN" pitchFamily="2" charset="0"/>
                <a:cs typeface="NikoshBAN" pitchFamily="2" charset="0"/>
              </a:rPr>
              <a:t>-অনড় সুদৃঢ় মমার্থ সম্পন্ন আয়াত, </a:t>
            </a:r>
            <a:r>
              <a:rPr lang="ar-SA" sz="2800" b="1" dirty="0">
                <a:latin typeface="NikoshBAN" pitchFamily="2" charset="0"/>
              </a:rPr>
              <a:t>هُنَّ</a:t>
            </a:r>
            <a:r>
              <a:rPr lang="bn-IN" sz="2800" b="1" dirty="0">
                <a:latin typeface="NikoshBAN" pitchFamily="2" charset="0"/>
                <a:cs typeface="NikoshBAN" pitchFamily="2" charset="0"/>
              </a:rPr>
              <a:t>-সেগুলো হচ্ছে,</a:t>
            </a:r>
            <a:r>
              <a:rPr lang="ar-SA" sz="2800" b="1" dirty="0">
                <a:latin typeface="NikoshBAN" pitchFamily="2" charset="0"/>
              </a:rPr>
              <a:t>أُمُّ الْكِتَابِ </a:t>
            </a:r>
            <a:r>
              <a:rPr lang="bn-IN" sz="2800" b="1" dirty="0">
                <a:latin typeface="NikoshBAN" pitchFamily="2" charset="0"/>
                <a:cs typeface="NikoshBAN" pitchFamily="2" charset="0"/>
              </a:rPr>
              <a:t>-কিতাবের মুল, </a:t>
            </a:r>
            <a:r>
              <a:rPr lang="ar-SA" sz="2800" b="1" dirty="0">
                <a:latin typeface="NikoshBAN" pitchFamily="2" charset="0"/>
              </a:rPr>
              <a:t>وَأُخَرُ</a:t>
            </a:r>
            <a:r>
              <a:rPr lang="bn-IN" sz="2800" b="1" dirty="0">
                <a:latin typeface="NikoshBAN" pitchFamily="2" charset="0"/>
                <a:cs typeface="NikoshBAN" pitchFamily="2" charset="0"/>
              </a:rPr>
              <a:t>-আর অন্যগুলো, </a:t>
            </a:r>
            <a:r>
              <a:rPr lang="ar-SA" sz="2800" b="1" dirty="0">
                <a:latin typeface="NikoshBAN" pitchFamily="2" charset="0"/>
              </a:rPr>
              <a:t>مُتَشَابِهَاتٌ</a:t>
            </a:r>
            <a:r>
              <a:rPr lang="bn-IN" sz="2800" b="1" dirty="0">
                <a:latin typeface="NikoshBAN" pitchFamily="2" charset="0"/>
                <a:cs typeface="NikoshBAN" pitchFamily="2" charset="0"/>
              </a:rPr>
              <a:t>-মর্ম অস্পষ্ট আয়াত, </a:t>
            </a:r>
            <a:r>
              <a:rPr lang="ar-SA" sz="2800" b="1" dirty="0">
                <a:latin typeface="NikoshBAN" pitchFamily="2" charset="0"/>
              </a:rPr>
              <a:t>فَأَمَّا</a:t>
            </a:r>
            <a:r>
              <a:rPr lang="bn-IN" sz="2800" b="1" dirty="0">
                <a:latin typeface="NikoshBAN" pitchFamily="2" charset="0"/>
                <a:cs typeface="NikoshBAN" pitchFamily="2" charset="0"/>
              </a:rPr>
              <a:t>-সুতরাং,  </a:t>
            </a:r>
            <a:r>
              <a:rPr lang="ar-SA" sz="2800" b="1" dirty="0">
                <a:latin typeface="NikoshBAN" pitchFamily="2" charset="0"/>
              </a:rPr>
              <a:t>الَّذِينَ في قُلُوبِهِمْ</a:t>
            </a:r>
            <a:r>
              <a:rPr lang="bn-IN" sz="2800" b="1" dirty="0">
                <a:latin typeface="NikoshBAN" pitchFamily="2" charset="0"/>
                <a:cs typeface="NikoshBAN" pitchFamily="2" charset="0"/>
              </a:rPr>
              <a:t>- যাদের উন্তরে রয়েছে, </a:t>
            </a:r>
            <a:r>
              <a:rPr lang="ar-SA" sz="2800" b="1" dirty="0">
                <a:latin typeface="NikoshBAN" pitchFamily="2" charset="0"/>
              </a:rPr>
              <a:t>زَيْغٌ</a:t>
            </a:r>
            <a:r>
              <a:rPr lang="bn-IN" sz="2800" b="1" dirty="0">
                <a:latin typeface="NikoshBAN" pitchFamily="2" charset="0"/>
                <a:cs typeface="NikoshBAN" pitchFamily="2" charset="0"/>
              </a:rPr>
              <a:t>-বক্রতা, </a:t>
            </a:r>
            <a:r>
              <a:rPr lang="ar-SA" sz="2800" b="1" dirty="0">
                <a:latin typeface="NikoshBAN" pitchFamily="2" charset="0"/>
              </a:rPr>
              <a:t>فَيَتَّبِعُونَ</a:t>
            </a:r>
            <a:r>
              <a:rPr lang="bn-IN" sz="2800" b="1" dirty="0">
                <a:latin typeface="NikoshBAN" pitchFamily="2" charset="0"/>
                <a:cs typeface="NikoshBAN" pitchFamily="2" charset="0"/>
              </a:rPr>
              <a:t>-কেবল তারাই খুজে বেড়াই, </a:t>
            </a:r>
            <a:r>
              <a:rPr lang="ar-SA" sz="2800" b="1" dirty="0">
                <a:latin typeface="NikoshBAN" pitchFamily="2" charset="0"/>
              </a:rPr>
              <a:t>مَا تَشَابَهَ</a:t>
            </a:r>
            <a:r>
              <a:rPr lang="bn-IN" sz="2800" b="1" dirty="0">
                <a:latin typeface="NikoshBAN" pitchFamily="2" charset="0"/>
                <a:cs typeface="NikoshBAN" pitchFamily="2" charset="0"/>
              </a:rPr>
              <a:t>-ঐগুলোকে যার মর্ম অস্পষ্ট, </a:t>
            </a:r>
            <a:r>
              <a:rPr lang="ar-SA" sz="2800" b="1" dirty="0">
                <a:latin typeface="NikoshBAN" pitchFamily="2" charset="0"/>
              </a:rPr>
              <a:t>مِنْهُ</a:t>
            </a:r>
            <a:r>
              <a:rPr lang="bn-IN" sz="2800" b="1" dirty="0">
                <a:latin typeface="NikoshBAN" pitchFamily="2" charset="0"/>
                <a:cs typeface="NikoshBAN" pitchFamily="2" charset="0"/>
              </a:rPr>
              <a:t>-উহার মধ্য থকে, </a:t>
            </a:r>
            <a:r>
              <a:rPr lang="ar-SA" sz="2800" b="1" dirty="0">
                <a:latin typeface="NikoshBAN" pitchFamily="2" charset="0"/>
              </a:rPr>
              <a:t>ابْتِغَاء</a:t>
            </a:r>
            <a:r>
              <a:rPr lang="bn-IN" sz="2800" b="1" dirty="0">
                <a:latin typeface="NikoshBAN" pitchFamily="2" charset="0"/>
                <a:cs typeface="NikoshBAN" pitchFamily="2" charset="0"/>
              </a:rPr>
              <a:t>-উদ্দেশ্যে, </a:t>
            </a:r>
            <a:r>
              <a:rPr lang="ar-SA" sz="2800" b="1" dirty="0">
                <a:latin typeface="NikoshBAN" pitchFamily="2" charset="0"/>
              </a:rPr>
              <a:t>الْفِتْنَةِ</a:t>
            </a:r>
            <a:r>
              <a:rPr lang="bn-IN" sz="2800" b="1" dirty="0">
                <a:latin typeface="NikoshBAN" pitchFamily="2" charset="0"/>
                <a:cs typeface="NikoshBAN" pitchFamily="2" charset="0"/>
              </a:rPr>
              <a:t>-বিশৃংখলার, </a:t>
            </a:r>
            <a:r>
              <a:rPr lang="ar-SA" sz="2800" b="1" dirty="0">
                <a:latin typeface="NikoshBAN" pitchFamily="2" charset="0"/>
              </a:rPr>
              <a:t>وَابْتِغَاء</a:t>
            </a:r>
            <a:r>
              <a:rPr lang="bn-IN" sz="2800" b="1" dirty="0">
                <a:latin typeface="NikoshBAN" pitchFamily="2" charset="0"/>
                <a:cs typeface="NikoshBAN" pitchFamily="2" charset="0"/>
              </a:rPr>
              <a:t>-আর তালাশের লক্ষ্যে,   </a:t>
            </a:r>
            <a:r>
              <a:rPr lang="ar-SA" sz="2800" b="1" dirty="0">
                <a:latin typeface="NikoshBAN" pitchFamily="2" charset="0"/>
              </a:rPr>
              <a:t>تَأْوِيلِهِ</a:t>
            </a:r>
            <a:r>
              <a:rPr lang="bn-IN" sz="2800" b="1" dirty="0">
                <a:latin typeface="NikoshBAN" pitchFamily="2" charset="0"/>
                <a:cs typeface="NikoshBAN" pitchFamily="2" charset="0"/>
              </a:rPr>
              <a:t>- উহার ব্যাখ্যা,</a:t>
            </a:r>
            <a:r>
              <a:rPr lang="ar-SA" sz="2800" b="1" dirty="0">
                <a:latin typeface="NikoshBAN" pitchFamily="2" charset="0"/>
              </a:rPr>
              <a:t>وَمَا يَعْلَمُ </a:t>
            </a:r>
            <a:r>
              <a:rPr lang="bn-IN" sz="2800" b="1" dirty="0">
                <a:latin typeface="NikoshBAN" pitchFamily="2" charset="0"/>
                <a:cs typeface="NikoshBAN" pitchFamily="2" charset="0"/>
              </a:rPr>
              <a:t>- অথচ জানে না কেউ, </a:t>
            </a:r>
            <a:r>
              <a:rPr lang="ar-SA" sz="2800" b="1" dirty="0">
                <a:latin typeface="NikoshBAN" pitchFamily="2" charset="0"/>
              </a:rPr>
              <a:t>تَأْوِيلَهُ</a:t>
            </a:r>
            <a:r>
              <a:rPr lang="bn-IN" sz="2800" b="1" dirty="0">
                <a:latin typeface="NikoshBAN" pitchFamily="2" charset="0"/>
                <a:cs typeface="NikoshBAN" pitchFamily="2" charset="0"/>
              </a:rPr>
              <a:t>-উহার যথার্থ ব্যাখ্যা, </a:t>
            </a:r>
            <a:r>
              <a:rPr lang="ar-SA" sz="2800" b="1" dirty="0">
                <a:latin typeface="NikoshBAN" pitchFamily="2" charset="0"/>
              </a:rPr>
              <a:t>إِلاَّ اللّهُ</a:t>
            </a:r>
            <a:r>
              <a:rPr lang="bn-IN" sz="2800" b="1" dirty="0">
                <a:latin typeface="NikoshBAN" pitchFamily="2" charset="0"/>
                <a:cs typeface="NikoshBAN" pitchFamily="2" charset="0"/>
              </a:rPr>
              <a:t>-আল্লাহ ছাড়া, </a:t>
            </a:r>
            <a:r>
              <a:rPr lang="ar-SA" sz="2800" b="1" dirty="0">
                <a:latin typeface="NikoshBAN" pitchFamily="2" charset="0"/>
              </a:rPr>
              <a:t>وَالرَّاسِخُونَ فِي الْعِلْمِ</a:t>
            </a:r>
            <a:r>
              <a:rPr lang="bn-IN" sz="2800" b="1" dirty="0">
                <a:latin typeface="NikoshBAN" pitchFamily="2" charset="0"/>
                <a:cs typeface="NikoshBAN" pitchFamily="2" charset="0"/>
              </a:rPr>
              <a:t>-আর যারা জ্ঞানবুদ্ধিতে পরিপক্ক, </a:t>
            </a:r>
            <a:r>
              <a:rPr lang="ar-SA" sz="2800" b="1" dirty="0">
                <a:latin typeface="NikoshBAN" pitchFamily="2" charset="0"/>
              </a:rPr>
              <a:t>يَقُولُونَ</a:t>
            </a:r>
            <a:r>
              <a:rPr lang="bn-IN" sz="2800" b="1" dirty="0">
                <a:latin typeface="NikoshBAN" pitchFamily="2" charset="0"/>
                <a:cs typeface="NikoshBAN" pitchFamily="2" charset="0"/>
              </a:rPr>
              <a:t>-তারা বলে, </a:t>
            </a:r>
            <a:r>
              <a:rPr lang="ar-SA" sz="2800" b="1" dirty="0">
                <a:latin typeface="NikoshBAN" pitchFamily="2" charset="0"/>
              </a:rPr>
              <a:t>آمَنَّا بِهِ</a:t>
            </a:r>
            <a:r>
              <a:rPr lang="bn-IN" sz="2800" b="1" dirty="0">
                <a:latin typeface="NikoshBAN" pitchFamily="2" charset="0"/>
                <a:cs typeface="NikoshBAN" pitchFamily="2" charset="0"/>
              </a:rPr>
              <a:t>-আমরা তৎপ্রতি ঈমান আনলাম</a:t>
            </a:r>
            <a:r>
              <a:rPr lang="bn-IN" sz="2800" b="1" dirty="0" smtClean="0">
                <a:latin typeface="NikoshBAN" pitchFamily="2" charset="0"/>
                <a:cs typeface="NikoshBAN" pitchFamily="2" charset="0"/>
              </a:rPr>
              <a:t>, </a:t>
            </a:r>
            <a:r>
              <a:rPr lang="ar-SA" sz="2800" b="1" dirty="0">
                <a:latin typeface="NikoshBAN" pitchFamily="2" charset="0"/>
              </a:rPr>
              <a:t>كُلٌّ مِّنْ عِندِ رَبِّنَا</a:t>
            </a:r>
            <a:r>
              <a:rPr lang="bn-IN" sz="2800" b="1" dirty="0">
                <a:latin typeface="NikoshBAN" pitchFamily="2" charset="0"/>
                <a:cs typeface="NikoshBAN" pitchFamily="2" charset="0"/>
              </a:rPr>
              <a:t>-সবই আমাদের প্রতিপালকের পক্ষ থেকে, </a:t>
            </a:r>
            <a:r>
              <a:rPr lang="ar-SA" sz="2800" b="1" dirty="0">
                <a:latin typeface="NikoshBAN" pitchFamily="2" charset="0"/>
              </a:rPr>
              <a:t>وَمَا يَذَّكَّرُ</a:t>
            </a:r>
            <a:r>
              <a:rPr lang="bn-IN" sz="2800" b="1" dirty="0">
                <a:latin typeface="NikoshBAN" pitchFamily="2" charset="0"/>
                <a:cs typeface="NikoshBAN" pitchFamily="2" charset="0"/>
              </a:rPr>
              <a:t>-অনন্তর কেউই উপদেশ গ্রহণ করে না, </a:t>
            </a:r>
            <a:r>
              <a:rPr lang="ar-SA" sz="2800" b="1" dirty="0">
                <a:latin typeface="NikoshBAN" pitchFamily="2" charset="0"/>
              </a:rPr>
              <a:t>إِلاَّ أُوْلُواْ الألْبَابِ</a:t>
            </a:r>
            <a:r>
              <a:rPr lang="bn-IN" sz="2800" b="1" dirty="0">
                <a:latin typeface="NikoshBAN" pitchFamily="2" charset="0"/>
                <a:cs typeface="NikoshBAN" pitchFamily="2" charset="0"/>
              </a:rPr>
              <a:t>-একমাত্র জ্ঞানবান ব্যক্তিগণ ব্যতীত।  </a:t>
            </a:r>
            <a:endParaRPr lang="en-US" sz="2800" b="1" dirty="0">
              <a:latin typeface="NikoshBAN" pitchFamily="2" charset="0"/>
              <a:cs typeface="NikoshBAN" pitchFamily="2" charset="0"/>
            </a:endParaRPr>
          </a:p>
        </p:txBody>
      </p:sp>
    </p:spTree>
    <p:extLst>
      <p:ext uri="{BB962C8B-B14F-4D97-AF65-F5344CB8AC3E}">
        <p14:creationId xmlns:p14="http://schemas.microsoft.com/office/powerpoint/2010/main" val="110710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457200"/>
            <a:ext cx="5105400" cy="990600"/>
          </a:xfrm>
          <a:solidFill>
            <a:schemeClr val="accent3">
              <a:lumMod val="60000"/>
              <a:lumOff val="40000"/>
            </a:schemeClr>
          </a:solidFill>
          <a:ln w="28575">
            <a:solidFill>
              <a:srgbClr val="7030A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r>
              <a:rPr lang="bn-IN" sz="4800" b="1" dirty="0" smtClean="0">
                <a:solidFill>
                  <a:srgbClr val="00B050"/>
                </a:solidFill>
                <a:latin typeface="NikoshBAN" pitchFamily="2" charset="0"/>
                <a:cs typeface="NikoshBAN" pitchFamily="2" charset="0"/>
              </a:rPr>
              <a:t>আ</a:t>
            </a:r>
            <a:r>
              <a:rPr lang="bn-BD" sz="4800" b="1" dirty="0" smtClean="0">
                <a:solidFill>
                  <a:srgbClr val="00B050"/>
                </a:solidFill>
                <a:latin typeface="NikoshBAN" pitchFamily="2" charset="0"/>
                <a:cs typeface="NikoshBAN" pitchFamily="2" charset="0"/>
              </a:rPr>
              <a:t>য়াতের </a:t>
            </a:r>
            <a:r>
              <a:rPr lang="bn-IN" sz="4800" b="1" dirty="0" smtClean="0">
                <a:solidFill>
                  <a:srgbClr val="00B050"/>
                </a:solidFill>
                <a:latin typeface="NikoshBAN" pitchFamily="2" charset="0"/>
                <a:cs typeface="NikoshBAN" pitchFamily="2" charset="0"/>
              </a:rPr>
              <a:t>পরিচয়</a:t>
            </a:r>
            <a:endParaRPr lang="en-US" sz="4800" b="1" dirty="0">
              <a:latin typeface="NikoshBAN" pitchFamily="2" charset="0"/>
              <a:cs typeface="NikoshBAN" pitchFamily="2" charset="0"/>
            </a:endParaRPr>
          </a:p>
        </p:txBody>
      </p:sp>
      <p:sp>
        <p:nvSpPr>
          <p:cNvPr id="3" name="TextBox 2"/>
          <p:cNvSpPr txBox="1"/>
          <p:nvPr/>
        </p:nvSpPr>
        <p:spPr>
          <a:xfrm>
            <a:off x="457200" y="2000071"/>
            <a:ext cx="8229600" cy="1200329"/>
          </a:xfrm>
          <a:prstGeom prst="rect">
            <a:avLst/>
          </a:prstGeom>
          <a:solidFill>
            <a:schemeClr val="accent5">
              <a:lumMod val="40000"/>
              <a:lumOff val="60000"/>
            </a:schemeClr>
          </a:solidFill>
          <a:ln w="28575">
            <a:solidFill>
              <a:srgbClr val="FF0000"/>
            </a:solidFill>
          </a:ln>
          <a:effectLst/>
          <a:scene3d>
            <a:camera prst="orthographicFront">
              <a:rot lat="0" lon="0" rev="0"/>
            </a:camera>
            <a:lightRig rig="glow" dir="t">
              <a:rot lat="0" lon="0" rev="14100000"/>
            </a:lightRig>
          </a:scene3d>
          <a:sp3d prstMaterial="softEdge">
            <a:bevelT w="127000" prst="cross"/>
          </a:sp3d>
        </p:spPr>
        <p:txBody>
          <a:bodyPr wrap="square" rtlCol="0">
            <a:spAutoFit/>
          </a:bodyPr>
          <a:lstStyle/>
          <a:p>
            <a:r>
              <a:rPr lang="ar-SA" sz="3600" b="1" dirty="0" smtClean="0">
                <a:solidFill>
                  <a:schemeClr val="accent5">
                    <a:lumMod val="50000"/>
                  </a:schemeClr>
                </a:solidFill>
                <a:latin typeface="NikoshBAN" pitchFamily="2" charset="0"/>
                <a:cs typeface="NikoshBAN" pitchFamily="2" charset="0"/>
              </a:rPr>
              <a:t>اية </a:t>
            </a:r>
            <a:r>
              <a:rPr lang="bn-IN" sz="3600" b="1" dirty="0" smtClean="0">
                <a:solidFill>
                  <a:schemeClr val="accent5">
                    <a:lumMod val="50000"/>
                  </a:schemeClr>
                </a:solidFill>
                <a:latin typeface="NikoshBAN" pitchFamily="2" charset="0"/>
                <a:cs typeface="NikoshBAN" pitchFamily="2" charset="0"/>
              </a:rPr>
              <a:t> শব্দটি একবচন, বহুবচনে</a:t>
            </a:r>
            <a:r>
              <a:rPr lang="ar-SA" sz="3600" b="1" dirty="0" smtClean="0">
                <a:solidFill>
                  <a:schemeClr val="accent5">
                    <a:lumMod val="50000"/>
                  </a:schemeClr>
                </a:solidFill>
                <a:latin typeface="NikoshBAN" pitchFamily="2" charset="0"/>
                <a:cs typeface="NikoshBAN" pitchFamily="2" charset="0"/>
              </a:rPr>
              <a:t> ايات </a:t>
            </a:r>
            <a:r>
              <a:rPr lang="bn-IN" sz="3600" b="1" dirty="0" smtClean="0">
                <a:solidFill>
                  <a:schemeClr val="accent5">
                    <a:lumMod val="50000"/>
                  </a:schemeClr>
                </a:solidFill>
                <a:latin typeface="NikoshBAN" pitchFamily="2" charset="0"/>
                <a:cs typeface="NikoshBAN" pitchFamily="2" charset="0"/>
              </a:rPr>
              <a:t> অর্থ হলো- </a:t>
            </a:r>
            <a:r>
              <a:rPr lang="ar-SA" sz="3600" b="1" dirty="0" smtClean="0">
                <a:solidFill>
                  <a:schemeClr val="accent5">
                    <a:lumMod val="50000"/>
                  </a:schemeClr>
                </a:solidFill>
                <a:latin typeface="NikoshBAN" pitchFamily="2" charset="0"/>
                <a:cs typeface="NikoshBAN" pitchFamily="2" charset="0"/>
              </a:rPr>
              <a:t>العلامة</a:t>
            </a:r>
            <a:r>
              <a:rPr lang="bn-IN" sz="3600" b="1" dirty="0" smtClean="0">
                <a:solidFill>
                  <a:schemeClr val="accent5">
                    <a:lumMod val="50000"/>
                  </a:schemeClr>
                </a:solidFill>
                <a:latin typeface="NikoshBAN" pitchFamily="2" charset="0"/>
                <a:cs typeface="NikoshBAN" pitchFamily="2" charset="0"/>
              </a:rPr>
              <a:t> (নিদর্শন) </a:t>
            </a:r>
            <a:r>
              <a:rPr lang="ar-SA" sz="3600" b="1" dirty="0" smtClean="0">
                <a:solidFill>
                  <a:schemeClr val="accent5">
                    <a:lumMod val="50000"/>
                  </a:schemeClr>
                </a:solidFill>
                <a:latin typeface="NikoshBAN" pitchFamily="2" charset="0"/>
                <a:cs typeface="NikoshBAN" pitchFamily="2" charset="0"/>
              </a:rPr>
              <a:t>الامارة</a:t>
            </a:r>
            <a:r>
              <a:rPr lang="bn-IN" sz="3600" b="1" dirty="0" smtClean="0">
                <a:solidFill>
                  <a:schemeClr val="accent5">
                    <a:lumMod val="50000"/>
                  </a:schemeClr>
                </a:solidFill>
                <a:latin typeface="NikoshBAN" pitchFamily="2" charset="0"/>
                <a:cs typeface="NikoshBAN" pitchFamily="2" charset="0"/>
              </a:rPr>
              <a:t> (চিহ্ন) </a:t>
            </a:r>
            <a:endParaRPr lang="en-US" sz="3600" b="1" dirty="0">
              <a:solidFill>
                <a:schemeClr val="accent5">
                  <a:lumMod val="50000"/>
                </a:schemeClr>
              </a:solidFill>
              <a:latin typeface="NikoshBAN" pitchFamily="2" charset="0"/>
              <a:cs typeface="NikoshBAN" pitchFamily="2" charset="0"/>
            </a:endParaRPr>
          </a:p>
        </p:txBody>
      </p:sp>
      <p:sp>
        <p:nvSpPr>
          <p:cNvPr id="4" name="TextBox 3"/>
          <p:cNvSpPr txBox="1"/>
          <p:nvPr/>
        </p:nvSpPr>
        <p:spPr>
          <a:xfrm>
            <a:off x="457200" y="3805297"/>
            <a:ext cx="8229600" cy="2308324"/>
          </a:xfrm>
          <a:prstGeom prst="rect">
            <a:avLst/>
          </a:prstGeom>
          <a:solidFill>
            <a:schemeClr val="accent1">
              <a:lumMod val="75000"/>
            </a:schemeClr>
          </a:solidFill>
          <a:ln w="38100">
            <a:solidFill>
              <a:schemeClr val="tx1"/>
            </a:solidFill>
          </a:ln>
          <a:effectLst/>
          <a:scene3d>
            <a:camera prst="orthographicFront">
              <a:rot lat="0" lon="0" rev="0"/>
            </a:camera>
            <a:lightRig rig="glow" dir="t">
              <a:rot lat="0" lon="0" rev="14100000"/>
            </a:lightRig>
          </a:scene3d>
          <a:sp3d prstMaterial="softEdge">
            <a:bevelT w="127000" prst="slope"/>
          </a:sp3d>
        </p:spPr>
        <p:txBody>
          <a:bodyPr wrap="square" rtlCol="0">
            <a:spAutoFit/>
          </a:bodyPr>
          <a:lstStyle/>
          <a:p>
            <a:pPr algn="just"/>
            <a:r>
              <a:rPr lang="bn-IN" sz="3600" b="1" dirty="0" smtClean="0">
                <a:latin typeface="NikoshBAN" pitchFamily="2" charset="0"/>
                <a:cs typeface="NikoshBAN" pitchFamily="2" charset="0"/>
              </a:rPr>
              <a:t>পারিভাষিক অর্থ হলো- </a:t>
            </a:r>
            <a:r>
              <a:rPr lang="ar-SA" sz="3600" b="1" dirty="0" smtClean="0">
                <a:solidFill>
                  <a:srgbClr val="FF0000"/>
                </a:solidFill>
                <a:latin typeface="NikoshBAN" pitchFamily="2" charset="0"/>
                <a:cs typeface="NikoshBAN" pitchFamily="2" charset="0"/>
              </a:rPr>
              <a:t>الاية هي الجملة من كلام الله المندرجة في سورة من القران</a:t>
            </a:r>
            <a:r>
              <a:rPr lang="en-US" sz="3600" b="1" dirty="0" smtClean="0">
                <a:solidFill>
                  <a:srgbClr val="FF0000"/>
                </a:solidFill>
                <a:latin typeface="NikoshBAN" pitchFamily="2" charset="0"/>
                <a:cs typeface="NikoshBAN" pitchFamily="2" charset="0"/>
              </a:rPr>
              <a:t> </a:t>
            </a:r>
            <a:r>
              <a:rPr lang="bn-IN" sz="3600" b="1" dirty="0" smtClean="0">
                <a:latin typeface="NikoshBAN" pitchFamily="2" charset="0"/>
                <a:cs typeface="NikoshBAN" pitchFamily="2" charset="0"/>
              </a:rPr>
              <a:t>অর্থাৎ আয়াত হলো- আল্লাহ তায়ালার কালাম থেকে পবিত্র কুরআনের সুরা সমুহের অন্তর্ভুক্ত একটি বাক্যকে আয়াত বলে। </a:t>
            </a:r>
            <a:endParaRPr lang="en-US" sz="3600" b="1" dirty="0">
              <a:latin typeface="NikoshBAN" pitchFamily="2" charset="0"/>
              <a:cs typeface="NikoshBAN" pitchFamily="2" charset="0"/>
            </a:endParaRPr>
          </a:p>
        </p:txBody>
      </p:sp>
    </p:spTree>
    <p:extLst>
      <p:ext uri="{BB962C8B-B14F-4D97-AF65-F5344CB8AC3E}">
        <p14:creationId xmlns:p14="http://schemas.microsoft.com/office/powerpoint/2010/main" val="2374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57200" y="228600"/>
            <a:ext cx="8229600" cy="2209800"/>
            <a:chOff x="457200" y="1219200"/>
            <a:chExt cx="8229600" cy="2286000"/>
          </a:xfrm>
        </p:grpSpPr>
        <p:sp>
          <p:nvSpPr>
            <p:cNvPr id="5" name="Rectangle 4"/>
            <p:cNvSpPr/>
            <p:nvPr/>
          </p:nvSpPr>
          <p:spPr>
            <a:xfrm>
              <a:off x="762000" y="1219200"/>
              <a:ext cx="7467600" cy="9144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a:solidFill>
                    <a:srgbClr val="0070C0"/>
                  </a:solidFill>
                  <a:latin typeface="NikoshBAN" pitchFamily="2" charset="0"/>
                  <a:cs typeface="NikoshBAN" pitchFamily="2" charset="0"/>
                </a:rPr>
                <a:t>আয়াতের প্রকারভেদ </a:t>
              </a:r>
              <a:endParaRPr lang="en-US" sz="4800" b="1" dirty="0">
                <a:solidFill>
                  <a:srgbClr val="0070C0"/>
                </a:solidFill>
                <a:latin typeface="NikoshBAN" pitchFamily="2" charset="0"/>
                <a:cs typeface="NikoshBAN" pitchFamily="2" charset="0"/>
              </a:endParaRPr>
            </a:p>
          </p:txBody>
        </p:sp>
        <p:sp>
          <p:nvSpPr>
            <p:cNvPr id="7" name="Down Arrow 6"/>
            <p:cNvSpPr/>
            <p:nvPr/>
          </p:nvSpPr>
          <p:spPr>
            <a:xfrm>
              <a:off x="457200" y="2133600"/>
              <a:ext cx="1295400" cy="895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7315200" y="2133600"/>
              <a:ext cx="12192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648200" y="3048000"/>
              <a:ext cx="4038600" cy="4572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SA" sz="2800" b="1" dirty="0" smtClean="0">
                  <a:solidFill>
                    <a:srgbClr val="7030A0"/>
                  </a:solidFill>
                  <a:latin typeface="NikoshBAN" pitchFamily="2" charset="0"/>
                  <a:cs typeface="NikoshBAN" pitchFamily="2" charset="0"/>
                </a:rPr>
                <a:t>الايات المتشابهات</a:t>
              </a:r>
              <a:r>
                <a:rPr lang="en-US" sz="2800" b="1" dirty="0" smtClean="0">
                  <a:solidFill>
                    <a:srgbClr val="7030A0"/>
                  </a:solidFill>
                  <a:latin typeface="NikoshBAN" pitchFamily="2" charset="0"/>
                  <a:cs typeface="NikoshBAN" pitchFamily="2" charset="0"/>
                </a:rPr>
                <a:t> (</a:t>
              </a:r>
              <a:r>
                <a:rPr lang="bn-IN" sz="2800" b="1" dirty="0" smtClean="0">
                  <a:solidFill>
                    <a:srgbClr val="7030A0"/>
                  </a:solidFill>
                  <a:latin typeface="NikoshBAN" pitchFamily="2" charset="0"/>
                  <a:cs typeface="NikoshBAN" pitchFamily="2" charset="0"/>
                </a:rPr>
                <a:t>অস্পষ্ট আয়াত</a:t>
              </a:r>
              <a:r>
                <a:rPr lang="en-US" sz="2800" b="1" dirty="0" smtClean="0">
                  <a:solidFill>
                    <a:srgbClr val="7030A0"/>
                  </a:solidFill>
                  <a:latin typeface="NikoshBAN" pitchFamily="2" charset="0"/>
                  <a:cs typeface="NikoshBAN" pitchFamily="2" charset="0"/>
                </a:rPr>
                <a:t>) </a:t>
              </a:r>
              <a:r>
                <a:rPr lang="bn-IN" sz="2800" b="1" dirty="0" smtClean="0">
                  <a:solidFill>
                    <a:srgbClr val="7030A0"/>
                  </a:solidFill>
                  <a:latin typeface="NikoshBAN" pitchFamily="2" charset="0"/>
                  <a:cs typeface="NikoshBAN" pitchFamily="2" charset="0"/>
                </a:rPr>
                <a:t> </a:t>
              </a:r>
              <a:endParaRPr lang="en-US" sz="2800" b="1" dirty="0">
                <a:solidFill>
                  <a:srgbClr val="7030A0"/>
                </a:solidFill>
                <a:latin typeface="NikoshBAN" pitchFamily="2" charset="0"/>
                <a:cs typeface="NikoshBAN" pitchFamily="2" charset="0"/>
              </a:endParaRPr>
            </a:p>
          </p:txBody>
        </p:sp>
        <p:sp>
          <p:nvSpPr>
            <p:cNvPr id="12" name="Rectangle 11"/>
            <p:cNvSpPr/>
            <p:nvPr/>
          </p:nvSpPr>
          <p:spPr>
            <a:xfrm>
              <a:off x="457200" y="3028950"/>
              <a:ext cx="4038600" cy="47625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SA" sz="2800" b="1" dirty="0" smtClean="0">
                  <a:solidFill>
                    <a:srgbClr val="FF0000"/>
                  </a:solidFill>
                  <a:latin typeface="NikoshBAN" pitchFamily="2" charset="0"/>
                  <a:cs typeface="NikoshBAN" pitchFamily="2" charset="0"/>
                </a:rPr>
                <a:t>الايات المحكمات</a:t>
              </a:r>
              <a:r>
                <a:rPr lang="en-US" sz="2800" b="1" dirty="0" smtClean="0">
                  <a:solidFill>
                    <a:srgbClr val="FF0000"/>
                  </a:solidFill>
                  <a:latin typeface="NikoshBAN" pitchFamily="2" charset="0"/>
                  <a:cs typeface="NikoshBAN" pitchFamily="2" charset="0"/>
                </a:rPr>
                <a:t> </a:t>
              </a:r>
              <a:r>
                <a:rPr lang="bn-IN" sz="2800" b="1" dirty="0" smtClean="0">
                  <a:solidFill>
                    <a:srgbClr val="FF0000"/>
                  </a:solidFill>
                  <a:latin typeface="NikoshBAN" pitchFamily="2" charset="0"/>
                  <a:cs typeface="NikoshBAN" pitchFamily="2" charset="0"/>
                </a:rPr>
                <a:t>(স্পষ্ট আয়াত)</a:t>
              </a:r>
              <a:endParaRPr lang="en-US" sz="2800" b="1" dirty="0">
                <a:solidFill>
                  <a:srgbClr val="FF0000"/>
                </a:solidFill>
                <a:latin typeface="NikoshBAN" pitchFamily="2" charset="0"/>
                <a:cs typeface="NikoshBAN" pitchFamily="2" charset="0"/>
              </a:endParaRPr>
            </a:p>
          </p:txBody>
        </p:sp>
      </p:grpSp>
      <p:sp>
        <p:nvSpPr>
          <p:cNvPr id="13" name="Rectangle 12"/>
          <p:cNvSpPr/>
          <p:nvPr/>
        </p:nvSpPr>
        <p:spPr>
          <a:xfrm>
            <a:off x="2133600" y="2590800"/>
            <a:ext cx="4724400" cy="752475"/>
          </a:xfrm>
          <a:prstGeom prst="rect">
            <a:avLst/>
          </a:prstGeom>
          <a:solidFill>
            <a:schemeClr val="accent4">
              <a:lumMod val="75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solidFill>
                  <a:srgbClr val="FFFF00"/>
                </a:solidFill>
                <a:latin typeface="NikoshBAN" pitchFamily="2" charset="0"/>
                <a:cs typeface="NikoshBAN" pitchFamily="2" charset="0"/>
              </a:rPr>
              <a:t>মুহকামের পরিচয়</a:t>
            </a:r>
            <a:endParaRPr lang="en-US" sz="4800" b="1" dirty="0">
              <a:solidFill>
                <a:srgbClr val="FFFF00"/>
              </a:solidFill>
              <a:latin typeface="NikoshBAN" pitchFamily="2" charset="0"/>
              <a:cs typeface="NikoshBAN" pitchFamily="2" charset="0"/>
            </a:endParaRPr>
          </a:p>
        </p:txBody>
      </p:sp>
      <p:sp>
        <p:nvSpPr>
          <p:cNvPr id="15" name="TextBox 14"/>
          <p:cNvSpPr txBox="1"/>
          <p:nvPr/>
        </p:nvSpPr>
        <p:spPr>
          <a:xfrm>
            <a:off x="457200" y="3429000"/>
            <a:ext cx="8229600" cy="1569660"/>
          </a:xfrm>
          <a:prstGeom prst="rect">
            <a:avLst/>
          </a:prstGeom>
          <a:solidFill>
            <a:schemeClr val="accent3">
              <a:lumMod val="60000"/>
              <a:lumOff val="40000"/>
            </a:schemeClr>
          </a:solidFill>
          <a:ln w="38100">
            <a:solidFill>
              <a:schemeClr val="tx1"/>
            </a:solidFill>
          </a:ln>
        </p:spPr>
        <p:txBody>
          <a:bodyPr wrap="square" rtlCol="0">
            <a:spAutoFit/>
          </a:bodyPr>
          <a:lstStyle/>
          <a:p>
            <a:r>
              <a:rPr lang="bn-IN" sz="3200" b="1" dirty="0" smtClean="0">
                <a:latin typeface="NikoshBAN" pitchFamily="2" charset="0"/>
                <a:cs typeface="NikoshBAN" pitchFamily="2" charset="0"/>
              </a:rPr>
              <a:t>মুহকাম শব্দটি </a:t>
            </a:r>
            <a:r>
              <a:rPr lang="ar-SA" sz="3200" b="1" dirty="0" smtClean="0">
                <a:latin typeface="NikoshBAN" pitchFamily="2" charset="0"/>
                <a:cs typeface="NikoshBAN" pitchFamily="2" charset="0"/>
              </a:rPr>
              <a:t>الاحكام</a:t>
            </a:r>
            <a:r>
              <a:rPr lang="en-US" sz="3200" b="1" dirty="0" smtClean="0">
                <a:latin typeface="NikoshBAN" pitchFamily="2" charset="0"/>
                <a:cs typeface="NikoshBAN" pitchFamily="2" charset="0"/>
              </a:rPr>
              <a:t> </a:t>
            </a:r>
            <a:r>
              <a:rPr lang="bn-IN" sz="3200" b="1" dirty="0" smtClean="0">
                <a:latin typeface="NikoshBAN" pitchFamily="2" charset="0"/>
                <a:cs typeface="NikoshBAN" pitchFamily="2" charset="0"/>
              </a:rPr>
              <a:t>মাসদার থেকে বাবে </a:t>
            </a:r>
            <a:r>
              <a:rPr lang="ar-SA" sz="3200" b="1" dirty="0" smtClean="0">
                <a:latin typeface="NikoshBAN" pitchFamily="2" charset="0"/>
                <a:cs typeface="NikoshBAN" pitchFamily="2" charset="0"/>
              </a:rPr>
              <a:t>افعال</a:t>
            </a:r>
            <a:r>
              <a:rPr lang="en-US" sz="3200" b="1" dirty="0" smtClean="0">
                <a:latin typeface="NikoshBAN" pitchFamily="2" charset="0"/>
                <a:cs typeface="NikoshBAN" pitchFamily="2" charset="0"/>
              </a:rPr>
              <a:t> </a:t>
            </a:r>
            <a:r>
              <a:rPr lang="bn-IN" sz="3200" b="1" dirty="0" smtClean="0">
                <a:latin typeface="NikoshBAN" pitchFamily="2" charset="0"/>
                <a:cs typeface="NikoshBAN" pitchFamily="2" charset="0"/>
              </a:rPr>
              <a:t>এর </a:t>
            </a:r>
            <a:r>
              <a:rPr lang="ar-SA" sz="3200" b="1" dirty="0" smtClean="0">
                <a:latin typeface="NikoshBAN" pitchFamily="2" charset="0"/>
                <a:cs typeface="NikoshBAN" pitchFamily="2" charset="0"/>
              </a:rPr>
              <a:t>اسم مفعول</a:t>
            </a:r>
            <a:r>
              <a:rPr lang="en-US" sz="3200" b="1" dirty="0" smtClean="0">
                <a:latin typeface="NikoshBAN" pitchFamily="2" charset="0"/>
                <a:cs typeface="NikoshBAN" pitchFamily="2" charset="0"/>
              </a:rPr>
              <a:t> </a:t>
            </a:r>
            <a:r>
              <a:rPr lang="bn-IN" sz="3200" b="1" dirty="0" smtClean="0">
                <a:latin typeface="NikoshBAN" pitchFamily="2" charset="0"/>
                <a:cs typeface="NikoshBAN" pitchFamily="2" charset="0"/>
              </a:rPr>
              <a:t>এর ছিগাহ। এর আভিধানিক অর্থ হলো- </a:t>
            </a:r>
            <a:r>
              <a:rPr lang="ar-SA" sz="3200" b="1" dirty="0" smtClean="0">
                <a:latin typeface="NikoshBAN" pitchFamily="2" charset="0"/>
                <a:cs typeface="NikoshBAN" pitchFamily="2" charset="0"/>
              </a:rPr>
              <a:t>الموثق</a:t>
            </a:r>
            <a:r>
              <a:rPr lang="en-US" sz="3200" b="1" dirty="0" smtClean="0">
                <a:latin typeface="NikoshBAN" pitchFamily="2" charset="0"/>
                <a:cs typeface="NikoshBAN" pitchFamily="2" charset="0"/>
              </a:rPr>
              <a:t> </a:t>
            </a:r>
            <a:r>
              <a:rPr lang="bn-IN" sz="3200" b="1" dirty="0" smtClean="0">
                <a:latin typeface="NikoshBAN" pitchFamily="2" charset="0"/>
                <a:cs typeface="NikoshBAN" pitchFamily="2" charset="0"/>
              </a:rPr>
              <a:t>(মজবুত) </a:t>
            </a:r>
            <a:r>
              <a:rPr lang="ar-SA" sz="3200" b="1" dirty="0" smtClean="0">
                <a:latin typeface="NikoshBAN" pitchFamily="2" charset="0"/>
                <a:cs typeface="NikoshBAN" pitchFamily="2" charset="0"/>
              </a:rPr>
              <a:t>المتقن</a:t>
            </a:r>
            <a:r>
              <a:rPr lang="en-US" sz="3200" b="1" dirty="0" smtClean="0">
                <a:latin typeface="NikoshBAN" pitchFamily="2" charset="0"/>
                <a:cs typeface="NikoshBAN" pitchFamily="2" charset="0"/>
              </a:rPr>
              <a:t> </a:t>
            </a:r>
            <a:r>
              <a:rPr lang="bn-IN" sz="3200" b="1" dirty="0" smtClean="0">
                <a:latin typeface="NikoshBAN" pitchFamily="2" charset="0"/>
                <a:cs typeface="NikoshBAN" pitchFamily="2" charset="0"/>
              </a:rPr>
              <a:t>(সুদৃঢ়) </a:t>
            </a:r>
            <a:r>
              <a:rPr lang="ar-SA" sz="3200" b="1" dirty="0" smtClean="0">
                <a:latin typeface="NikoshBAN" pitchFamily="2" charset="0"/>
                <a:cs typeface="NikoshBAN" pitchFamily="2" charset="0"/>
              </a:rPr>
              <a:t>الثابت</a:t>
            </a:r>
            <a:r>
              <a:rPr lang="en-US" sz="3200" b="1" dirty="0" smtClean="0">
                <a:latin typeface="NikoshBAN" pitchFamily="2" charset="0"/>
                <a:cs typeface="NikoshBAN" pitchFamily="2" charset="0"/>
              </a:rPr>
              <a:t> </a:t>
            </a:r>
            <a:r>
              <a:rPr lang="bn-IN" sz="3200" b="1" dirty="0" smtClean="0">
                <a:latin typeface="NikoshBAN" pitchFamily="2" charset="0"/>
                <a:cs typeface="NikoshBAN" pitchFamily="2" charset="0"/>
              </a:rPr>
              <a:t>(অটল)</a:t>
            </a:r>
            <a:endParaRPr lang="en-US" sz="3200" b="1" dirty="0">
              <a:latin typeface="NikoshBAN" pitchFamily="2" charset="0"/>
              <a:cs typeface="NikoshBAN" pitchFamily="2" charset="0"/>
            </a:endParaRPr>
          </a:p>
        </p:txBody>
      </p:sp>
      <p:sp>
        <p:nvSpPr>
          <p:cNvPr id="16" name="TextBox 15"/>
          <p:cNvSpPr txBox="1"/>
          <p:nvPr/>
        </p:nvSpPr>
        <p:spPr>
          <a:xfrm>
            <a:off x="457200" y="5124271"/>
            <a:ext cx="8229600" cy="1200329"/>
          </a:xfrm>
          <a:prstGeom prst="rect">
            <a:avLst/>
          </a:prstGeom>
          <a:solidFill>
            <a:schemeClr val="accent3">
              <a:lumMod val="40000"/>
              <a:lumOff val="60000"/>
            </a:schemeClr>
          </a:solidFill>
          <a:ln w="28575">
            <a:solidFill>
              <a:srgbClr val="C00000"/>
            </a:solidFill>
          </a:ln>
        </p:spPr>
        <p:txBody>
          <a:bodyPr wrap="square" rtlCol="0">
            <a:spAutoFit/>
          </a:bodyPr>
          <a:lstStyle/>
          <a:p>
            <a:r>
              <a:rPr lang="en-US" sz="3600" dirty="0" err="1" smtClean="0">
                <a:latin typeface="NikoshBAN" pitchFamily="2" charset="0"/>
                <a:cs typeface="NikoshBAN" pitchFamily="2" charset="0"/>
              </a:rPr>
              <a:t>পারিভাষিক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অর্থ</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হলো</a:t>
            </a:r>
            <a:r>
              <a:rPr lang="en-US" sz="3600" dirty="0" smtClean="0">
                <a:latin typeface="NikoshBAN" pitchFamily="2" charset="0"/>
                <a:cs typeface="NikoshBAN" pitchFamily="2" charset="0"/>
              </a:rPr>
              <a:t>- </a:t>
            </a:r>
            <a:r>
              <a:rPr lang="bn-IN" sz="3600" dirty="0" smtClean="0">
                <a:latin typeface="NikoshBAN" pitchFamily="2" charset="0"/>
                <a:cs typeface="NikoshBAN" pitchFamily="2" charset="0"/>
              </a:rPr>
              <a:t>মুহকাম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সেই</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আয়াত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যার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মর্মার্থ</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সুনির্দিষ্টভাবে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জানা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যায়</a:t>
            </a:r>
            <a:r>
              <a:rPr lang="en-US" sz="3600" dirty="0" smtClean="0">
                <a:latin typeface="NikoshBAN" pitchFamily="2" charset="0"/>
                <a:cs typeface="NikoshBAN" pitchFamily="2" charset="0"/>
              </a:rPr>
              <a:t>।</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995565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barn(inVertical)">
                                      <p:cBhvr>
                                        <p:cTn id="2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Lst>
  </p:timing>
</p:sld>
</file>

<file path=ppt/theme/theme1.xml><?xml version="1.0" encoding="utf-8"?>
<a:theme xmlns:a="http://schemas.openxmlformats.org/drawingml/2006/main" name="Office Them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840</TotalTime>
  <Words>861</Words>
  <Application>Microsoft Office PowerPoint</Application>
  <PresentationFormat>On-screen Show (4:3)</PresentationFormat>
  <Paragraphs>51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মোঃআঃহালিম সহকারী সুপার আমরাইল সিদ্দিকিয়া দাখিল মাদ্‌রাসা  যাদবপুর-ধামরাই-ঢাকা  abdulhalim19711944@gmail.com abdulhalim197153@yahoo.com</vt:lpstr>
      <vt:lpstr>PowerPoint Presentation</vt:lpstr>
      <vt:lpstr>এই পাঠ শেষে  শিক্ষার্থীরা--- ১। আয়াত কী তা বলতে পারবে ২। আয়াতের প্রকারভেদ বর্ণনা করতে পারবে ৩। মুহকাম ও মুতাশাবিহ আয়াত কী বর্ণনা করতে পারবে ৪। আয়াতের হুকুম ব্যাখ্যা করতে পারবে   </vt:lpstr>
      <vt:lpstr>PowerPoint Presentation</vt:lpstr>
      <vt:lpstr>PowerPoint Presentation</vt:lpstr>
      <vt:lpstr>PowerPoint Presentation</vt:lpstr>
      <vt:lpstr>আয়াতের পরিচয়</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TSS</dc:creator>
  <cp:lastModifiedBy>User</cp:lastModifiedBy>
  <cp:revision>83</cp:revision>
  <dcterms:created xsi:type="dcterms:W3CDTF">2015-12-07T05:52:05Z</dcterms:created>
  <dcterms:modified xsi:type="dcterms:W3CDTF">2020-10-14T12:15:21Z</dcterms:modified>
</cp:coreProperties>
</file>