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9" r:id="rId10"/>
    <p:sldId id="271" r:id="rId11"/>
    <p:sldId id="263" r:id="rId12"/>
    <p:sldId id="270" r:id="rId13"/>
    <p:sldId id="264" r:id="rId14"/>
    <p:sldId id="265" r:id="rId15"/>
    <p:sldId id="273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D522-FE21-4E43-A83B-3A6AC47AAFE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4ED3ABA-0F17-46A3-994F-BEC85A59C4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D522-FE21-4E43-A83B-3A6AC47AAFE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3ABA-0F17-46A3-994F-BEC85A59C4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D522-FE21-4E43-A83B-3A6AC47AAFE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3ABA-0F17-46A3-994F-BEC85A59C4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D522-FE21-4E43-A83B-3A6AC47AAFE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4ED3ABA-0F17-46A3-994F-BEC85A59C4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D522-FE21-4E43-A83B-3A6AC47AAFE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3ABA-0F17-46A3-994F-BEC85A59C4A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D522-FE21-4E43-A83B-3A6AC47AAFE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3ABA-0F17-46A3-994F-BEC85A59C4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D522-FE21-4E43-A83B-3A6AC47AAFE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4ED3ABA-0F17-46A3-994F-BEC85A59C4A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D522-FE21-4E43-A83B-3A6AC47AAFE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3ABA-0F17-46A3-994F-BEC85A59C4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D522-FE21-4E43-A83B-3A6AC47AAFE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3ABA-0F17-46A3-994F-BEC85A59C4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D522-FE21-4E43-A83B-3A6AC47AAFE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3ABA-0F17-46A3-994F-BEC85A59C4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D522-FE21-4E43-A83B-3A6AC47AAFE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3ABA-0F17-46A3-994F-BEC85A59C4A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AD7D522-FE21-4E43-A83B-3A6AC47AAFE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4ED3ABA-0F17-46A3-994F-BEC85A59C4A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855"/>
            <a:ext cx="7772400" cy="914399"/>
          </a:xfrm>
        </p:spPr>
        <p:txBody>
          <a:bodyPr>
            <a:no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49191"/>
            <a:ext cx="8534400" cy="57359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38200"/>
          </a:xfrm>
        </p:spPr>
        <p:txBody>
          <a:bodyPr>
            <a:no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রকেটের ত্বরণ </a:t>
            </a:r>
            <a:endParaRPr lang="en-SG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066800"/>
                <a:ext cx="8763000" cy="5562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কোন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মুহুর্তে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রকেটের ভর 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M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ঐ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মুহুর্তে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রকেটের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ত্বরণ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হবে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, </a:t>
                </a:r>
              </a:p>
              <a:p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cs typeface="NikoshBAN" pitchFamily="2" charset="0"/>
                      </a:rPr>
                      <m:t>a</m:t>
                    </m:r>
                    <m:r>
                      <a:rPr lang="en-US" b="0" i="0" smtClean="0">
                        <a:latin typeface="Cambria Math"/>
                        <a:cs typeface="NikoshBAN" pitchFamily="2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cs typeface="NikoshBAN" pitchFamily="2" charset="0"/>
                          </a:rPr>
                          <m:t>F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cs typeface="NikoshBAN" pitchFamily="2" charset="0"/>
                          </a:rPr>
                          <m:t>M</m:t>
                        </m:r>
                      </m:den>
                    </m:f>
                    <m:r>
                      <a:rPr lang="en-US" b="0" i="0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endParaRPr lang="en-US" b="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    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a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cs typeface="NikoshBAN" pitchFamily="2" charset="0"/>
                          </a:rPr>
                          <m:t>M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b="0" i="0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m</m:t>
                            </m:r>
                          </m:num>
                          <m:den>
                            <m:r>
                              <a:rPr lang="en-US" b="0" i="0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t</m:t>
                            </m:r>
                          </m:den>
                        </m:f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cs typeface="NikoshBAN" pitchFamily="2" charset="0"/>
                      </a:rPr>
                      <m:t>v</m:t>
                    </m:r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…………….</a:t>
                </a:r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4</a:t>
                </a:r>
              </a:p>
              <a:p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উপরের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সমীকরণ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দেখা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যায়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, </a:t>
                </a:r>
              </a:p>
              <a:p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রকেটের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ত্বরণ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বাড়াতে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গ্যাস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নির্গমনের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হার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বাড়াতে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হবে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রকেটের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ভর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কমালে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ত্বরণ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বাড়বে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গ্যাসের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আপেক্ষিক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বেগ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বাড়ালে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ত্বরণ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বাড়বে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।</a:t>
                </a:r>
              </a:p>
              <a:p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অভিকর্ষজ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ত্বরণ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বিবেচনায়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আনলে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, </a:t>
                </a:r>
                <a:r>
                  <a:rPr lang="en-US" dirty="0">
                    <a:solidFill>
                      <a:srgbClr val="4E3B30"/>
                    </a:solidFill>
                    <a:latin typeface="Calibri" pitchFamily="34" charset="0"/>
                    <a:cs typeface="Calibri" pitchFamily="34" charset="0"/>
                  </a:rPr>
                  <a:t>a</a:t>
                </a:r>
                <a:r>
                  <a:rPr lang="en-US" dirty="0">
                    <a:solidFill>
                      <a:srgbClr val="4E3B30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M</m:t>
                        </m:r>
                      </m:den>
                    </m:f>
                    <m:d>
                      <m:dPr>
                        <m:ctrlPr>
                          <a:rPr lang="en-US" i="1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4E3B3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solidFill>
                                  <a:srgbClr val="4E3B3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4E3B3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m</m:t>
                            </m:r>
                          </m:num>
                          <m:den>
                            <m:r>
                              <a:rPr lang="en-US">
                                <a:solidFill>
                                  <a:srgbClr val="4E3B3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4E3B3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t</m:t>
                            </m:r>
                          </m:den>
                        </m:f>
                      </m:e>
                    </m:d>
                    <m:r>
                      <m:rPr>
                        <m:sty m:val="p"/>
                      </m:rPr>
                      <a:rPr lang="en-US">
                        <a:solidFill>
                          <a:srgbClr val="4E3B30"/>
                        </a:solidFill>
                        <a:latin typeface="Cambria Math"/>
                        <a:cs typeface="NikoshBAN" pitchFamily="2" charset="0"/>
                      </a:rPr>
                      <m:t>v</m:t>
                    </m:r>
                  </m:oMath>
                </a14:m>
                <a:r>
                  <a:rPr lang="en-US" dirty="0">
                    <a:solidFill>
                      <a:srgbClr val="4E3B3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dirty="0" smtClean="0">
                    <a:solidFill>
                      <a:srgbClr val="4E3B30"/>
                    </a:solidFill>
                    <a:latin typeface="NikoshBAN" pitchFamily="2" charset="0"/>
                    <a:cs typeface="NikoshBAN" pitchFamily="2" charset="0"/>
                  </a:rPr>
                  <a:t>–</a:t>
                </a:r>
                <a:r>
                  <a:rPr lang="en-US" dirty="0" smtClean="0">
                    <a:solidFill>
                      <a:srgbClr val="4E3B3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smtClean="0">
                    <a:solidFill>
                      <a:srgbClr val="4E3B30"/>
                    </a:solidFill>
                    <a:latin typeface="Calibri" pitchFamily="34" charset="0"/>
                    <a:cs typeface="NikoshBAN" pitchFamily="2" charset="0"/>
                  </a:rPr>
                  <a:t>g </a:t>
                </a:r>
              </a:p>
              <a:p>
                <a:endParaRPr lang="en-US" dirty="0" smtClean="0">
                  <a:solidFill>
                    <a:srgbClr val="4E3B30"/>
                  </a:solidFill>
                  <a:latin typeface="Calibri" pitchFamily="34" charset="0"/>
                  <a:cs typeface="NikoshBAN" pitchFamily="2" charset="0"/>
                </a:endParaRPr>
              </a:p>
              <a:p>
                <a:endParaRPr lang="en-US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en-SG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066800"/>
                <a:ext cx="8763000" cy="5562600"/>
              </a:xfrm>
              <a:blipFill rotWithShape="1">
                <a:blip r:embed="rId2"/>
                <a:stretch>
                  <a:fillRect l="-765" t="-1424" b="-3417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558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927"/>
            <a:ext cx="8686800" cy="838200"/>
          </a:xfrm>
        </p:spPr>
        <p:txBody>
          <a:bodyPr>
            <a:no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রকেটে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ব্যবহ্নত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জ্বালানি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রকেট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নিউটনের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সূত্রানুসারে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ধো</a:t>
            </a:r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কতৃক রকেটের উপর প্রযুক্ত বলকে কি বলে ? </a:t>
            </a:r>
            <a:endParaRPr lang="en-US" sz="40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2004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927"/>
            <a:ext cx="8686800" cy="838200"/>
          </a:xfrm>
        </p:spPr>
        <p:txBody>
          <a:bodyPr>
            <a:no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গাণিতিক সমস্যা ও সমাধান </a:t>
            </a:r>
            <a:endParaRPr lang="en-SG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4860925"/>
          </a:xfrm>
        </p:spPr>
        <p:txBody>
          <a:bodyPr/>
          <a:lstStyle/>
          <a:p>
            <a:pPr algn="just"/>
            <a:r>
              <a:rPr lang="en-US" dirty="0" smtClean="0">
                <a:latin typeface="Calibri" pitchFamily="34" charset="0"/>
                <a:cs typeface="Calibri" pitchFamily="34" charset="0"/>
              </a:rPr>
              <a:t>2000kg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রকেট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মিনিটে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180kg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জ্বালানি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রকেটের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সাপাক্ষে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নির্গত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বেগ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200m/s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রকেটের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ধাক্কা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pPr algn="just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সমাধানঃ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S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3048000"/>
            <a:ext cx="3962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জ্বালানির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l-GR" sz="3200" dirty="0">
                <a:solidFill>
                  <a:srgbClr val="4E3B30"/>
                </a:solidFill>
                <a:latin typeface="NikoshBAN" pitchFamily="2" charset="0"/>
                <a:cs typeface="NikoshBAN" pitchFamily="2" charset="0"/>
              </a:rPr>
              <a:t>Δ</a:t>
            </a:r>
            <a:r>
              <a:rPr lang="en-US" sz="3200" dirty="0" smtClean="0">
                <a:solidFill>
                  <a:srgbClr val="4E3B30"/>
                </a:solidFill>
                <a:latin typeface="NikoshBAN" pitchFamily="2" charset="0"/>
                <a:cs typeface="NikoshBAN" pitchFamily="2" charset="0"/>
              </a:rPr>
              <a:t>m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=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180kg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l-GR" sz="3200" dirty="0" smtClean="0">
                <a:solidFill>
                  <a:srgbClr val="4E3B30"/>
                </a:solidFill>
                <a:latin typeface="NikoshBAN" pitchFamily="2" charset="0"/>
                <a:cs typeface="NikoshBAN" pitchFamily="2" charset="0"/>
              </a:rPr>
              <a:t>Δ</a:t>
            </a:r>
            <a:r>
              <a:rPr lang="en-US" sz="3200" dirty="0" smtClean="0">
                <a:solidFill>
                  <a:srgbClr val="4E3B30"/>
                </a:solidFill>
                <a:latin typeface="NikoshBAN" pitchFamily="2" charset="0"/>
                <a:cs typeface="NikoshBAN" pitchFamily="2" charset="0"/>
              </a:rPr>
              <a:t>t = </a:t>
            </a:r>
            <a:r>
              <a:rPr lang="en-US" sz="3200" dirty="0" smtClean="0">
                <a:solidFill>
                  <a:srgbClr val="4E3B30"/>
                </a:solidFill>
                <a:latin typeface="Calibri" pitchFamily="34" charset="0"/>
                <a:cs typeface="Calibri" pitchFamily="34" charset="0"/>
              </a:rPr>
              <a:t>60s </a:t>
            </a:r>
            <a:r>
              <a:rPr lang="en-US" sz="3200" dirty="0" smtClean="0">
                <a:solidFill>
                  <a:srgbClr val="4E3B3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 v    =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200m/s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ধাক্কা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 F   </a:t>
            </a:r>
            <a:r>
              <a:rPr lang="en-US" dirty="0" smtClean="0"/>
              <a:t>=  ? 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" y="3276600"/>
                <a:ext cx="4190999" cy="334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আমরা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জানি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, </a:t>
                </a:r>
              </a:p>
              <a:p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solidFill>
                      <a:srgbClr val="4E3B30"/>
                    </a:solidFill>
                    <a:latin typeface="Calibri" pitchFamily="34" charset="0"/>
                    <a:cs typeface="Calibri" pitchFamily="34" charset="0"/>
                  </a:rPr>
                  <a:t>F =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4E3B30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3200" dirty="0">
                            <a:solidFill>
                              <a:srgbClr val="4E3B30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m:t>Δ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4E3B30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3200" dirty="0">
                            <a:solidFill>
                              <a:srgbClr val="4E3B30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m:t>Δ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4E3B30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m:t>t</m:t>
                        </m:r>
                      </m:den>
                    </m:f>
                  </m:oMath>
                </a14:m>
                <a:r>
                  <a:rPr lang="en-SG" sz="32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) </a:t>
                </a:r>
                <a:r>
                  <a:rPr lang="en-SG" sz="3200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v</a:t>
                </a:r>
                <a:r>
                  <a:rPr lang="bn-IN" sz="3200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endParaRPr lang="bn-IN" sz="3200" dirty="0">
                  <a:solidFill>
                    <a:prstClr val="black"/>
                  </a:solidFill>
                  <a:latin typeface="Calibri" pitchFamily="34" charset="0"/>
                  <a:cs typeface="NikoshBAN" pitchFamily="2" charset="0"/>
                </a:endParaRPr>
              </a:p>
              <a:p>
                <a:pPr lvl="0"/>
                <a:r>
                  <a:rPr lang="bn-IN" sz="3200" dirty="0" smtClean="0">
                    <a:solidFill>
                      <a:prstClr val="black"/>
                    </a:solidFill>
                    <a:latin typeface="Calibri" pitchFamily="34" charset="0"/>
                    <a:cs typeface="NikoshBAN" pitchFamily="2" charset="0"/>
                  </a:rPr>
                  <a:t>   = </a:t>
                </a:r>
                <a:r>
                  <a:rPr lang="en-US" sz="3200" dirty="0">
                    <a:solidFill>
                      <a:srgbClr val="4E3B30"/>
                    </a:solidFill>
                    <a:latin typeface="Calibri" pitchFamily="34" charset="0"/>
                    <a:cs typeface="Calibri" pitchFamily="34" charset="0"/>
                  </a:rPr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4E3B30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rgbClr val="4E3B30"/>
                            </a:solidFill>
                            <a:latin typeface="Cambria Math"/>
                            <a:cs typeface="Calibri" pitchFamily="34" charset="0"/>
                          </a:rPr>
                          <m:t>180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dirty="0" smtClean="0">
                            <a:solidFill>
                              <a:srgbClr val="4E3B30"/>
                            </a:solidFill>
                            <a:latin typeface="Cambria Math"/>
                            <a:cs typeface="Calibri" pitchFamily="34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SG" sz="32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) </a:t>
                </a:r>
                <a:r>
                  <a:rPr lang="en-SG" sz="3200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200</a:t>
                </a:r>
              </a:p>
              <a:p>
                <a:pPr lvl="0"/>
                <a:r>
                  <a:rPr lang="en-SG" sz="32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SG" sz="3200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 =</a:t>
                </a:r>
                <a:r>
                  <a:rPr lang="bn-IN" sz="3200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200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600N </a:t>
                </a:r>
                <a:endParaRPr lang="bn-IN" sz="3200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endParaRPr lang="en-SG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276600"/>
                <a:ext cx="4190999" cy="3342966"/>
              </a:xfrm>
              <a:prstGeom prst="rect">
                <a:avLst/>
              </a:prstGeom>
              <a:blipFill rotWithShape="1">
                <a:blip r:embed="rId2"/>
                <a:stretch>
                  <a:fillRect l="-3639" t="-1642" b="-182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461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38200"/>
          </a:xfrm>
        </p:spPr>
        <p:txBody>
          <a:bodyPr>
            <a:no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143000"/>
                <a:ext cx="8915400" cy="5486400"/>
              </a:xfrm>
            </p:spPr>
            <p:txBody>
              <a:bodyPr/>
              <a:lstStyle/>
              <a:p>
                <a:pPr algn="just"/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রকেট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তার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উড্ডয়নের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১ম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সেকেন্ড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তার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ভরের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ভাগ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ভর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2400m/s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বেগে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বের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দেয়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রকেটের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ত্বরণ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কত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? </a:t>
                </a:r>
              </a:p>
              <a:p>
                <a:pPr algn="just"/>
                <a:endParaRPr lang="en-US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en-US" sz="36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রকেট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প্রতি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সেকেন্ডে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7.4kg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জ্বালানি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খরচ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রকেট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থেকে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নির্গত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গ্যাসের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বেগ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5</m:t>
                    </m:r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𝑚</m:t>
                    </m:r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/</m:t>
                    </m:r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𝑠</m:t>
                    </m:r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রকেটের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উপর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ক্রিয়া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? </a:t>
                </a:r>
              </a:p>
              <a:p>
                <a:pPr algn="just"/>
                <a:endParaRPr lang="en-US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endParaRPr lang="en-US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143000"/>
                <a:ext cx="8915400" cy="5486400"/>
              </a:xfrm>
              <a:blipFill rotWithShape="1">
                <a:blip r:embed="rId2"/>
                <a:stretch>
                  <a:fillRect l="-958" r="-328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022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4800" y="1143000"/>
                <a:ext cx="5029200" cy="37798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এখানে</a:t>
                </a:r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endParaRPr lang="en-SG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রকেটের </a:t>
                </a:r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ভর = 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M</a:t>
                </a:r>
              </a:p>
              <a:p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ব্যবহ্নত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জ্বালানির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ভর,dm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𝑀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60</m:t>
                        </m:r>
                      </m:den>
                    </m:f>
                  </m:oMath>
                </a14:m>
                <a:endParaRPr lang="en-US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জ্বালানি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ব্যবহারের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হার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𝑑𝑚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𝑀</m:t>
                        </m:r>
                      </m:num>
                      <m:den>
                        <m:r>
                          <a:rPr lang="en-US" i="1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60</m:t>
                        </m:r>
                      </m:den>
                    </m:f>
                    <m:r>
                      <a:rPr lang="en-US" i="1">
                        <a:solidFill>
                          <a:srgbClr val="4E3B30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নির্গত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গ্যাসের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বেগ,v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2400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m/s</a:t>
                </a:r>
              </a:p>
              <a:p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অভিকর্ষজ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ত্বরণ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, </a:t>
                </a:r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g = 9.8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>
                    <a:solidFill>
                      <a:srgbClr val="4E3B30"/>
                    </a:solidFill>
                    <a:latin typeface="Calibri" pitchFamily="34" charset="0"/>
                    <a:cs typeface="NikoshBAN" pitchFamily="2" charset="0"/>
                  </a:rPr>
                  <a:t>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রকেটের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ত্বরণ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, a = ? 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4800" y="1143000"/>
                <a:ext cx="5029200" cy="3779838"/>
              </a:xfrm>
              <a:blipFill rotWithShape="1">
                <a:blip r:embed="rId2"/>
                <a:stretch>
                  <a:fillRect l="-970" t="-3871" b="-64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85800" y="87592"/>
            <a:ext cx="24449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s-IN" sz="5400" dirty="0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-১ </a:t>
            </a:r>
            <a:endParaRPr lang="en-SG" sz="5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524000"/>
                <a:ext cx="4114800" cy="4213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আমরা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জানি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,</a:t>
                </a:r>
              </a:p>
              <a:p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solidFill>
                      <a:srgbClr val="4E3B30"/>
                    </a:solidFill>
                    <a:latin typeface="Calibri" pitchFamily="34" charset="0"/>
                    <a:cs typeface="Calibri" pitchFamily="34" charset="0"/>
                  </a:rPr>
                  <a:t>a</a:t>
                </a:r>
                <a:r>
                  <a:rPr lang="en-US" sz="3200" dirty="0" smtClean="0">
                    <a:solidFill>
                      <a:srgbClr val="4E3B3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solidFill>
                      <a:srgbClr val="4E3B30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M</m:t>
                        </m:r>
                      </m:den>
                    </m:f>
                    <m:d>
                      <m:dPr>
                        <m:ctrlPr>
                          <a:rPr lang="en-US" sz="3200" i="1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f>
                          <m:fPr>
                            <m:ctrlPr>
                              <a:rPr lang="en-US" sz="3200" i="1">
                                <a:solidFill>
                                  <a:srgbClr val="4E3B3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4E3B3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d</m:t>
                            </m:r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4E3B3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m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4E3B3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𝑑𝑡</m:t>
                            </m:r>
                          </m:den>
                        </m:f>
                      </m:e>
                    </m:d>
                    <m:r>
                      <m:rPr>
                        <m:sty m:val="p"/>
                      </m:rPr>
                      <a:rPr lang="en-US" sz="3200">
                        <a:solidFill>
                          <a:srgbClr val="4E3B30"/>
                        </a:solidFill>
                        <a:latin typeface="Cambria Math"/>
                        <a:cs typeface="NikoshBAN" pitchFamily="2" charset="0"/>
                      </a:rPr>
                      <m:t>v</m:t>
                    </m:r>
                  </m:oMath>
                </a14:m>
                <a:r>
                  <a:rPr lang="en-US" sz="3200" dirty="0">
                    <a:solidFill>
                      <a:srgbClr val="4E3B3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>
                    <a:solidFill>
                      <a:srgbClr val="4E3B30"/>
                    </a:solidFill>
                    <a:latin typeface="NikoshBAN" pitchFamily="2" charset="0"/>
                    <a:cs typeface="NikoshBAN" pitchFamily="2" charset="0"/>
                  </a:rPr>
                  <a:t>–</a:t>
                </a:r>
                <a:r>
                  <a:rPr lang="en-US" sz="3200" dirty="0">
                    <a:solidFill>
                      <a:srgbClr val="4E3B3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solidFill>
                      <a:srgbClr val="4E3B30"/>
                    </a:solidFill>
                    <a:latin typeface="Calibri" pitchFamily="34" charset="0"/>
                    <a:cs typeface="NikoshBAN" pitchFamily="2" charset="0"/>
                  </a:rPr>
                  <a:t>g</a:t>
                </a:r>
                <a:endParaRPr lang="en-US" sz="3200" dirty="0">
                  <a:solidFill>
                    <a:srgbClr val="4E3B30"/>
                  </a:solidFill>
                  <a:latin typeface="Calibri" pitchFamily="34" charset="0"/>
                  <a:cs typeface="NikoshBAN" pitchFamily="2" charset="0"/>
                </a:endParaRPr>
              </a:p>
              <a:p>
                <a:r>
                  <a:rPr lang="en-US" sz="3200" dirty="0" smtClean="0">
                    <a:solidFill>
                      <a:srgbClr val="4E3B30"/>
                    </a:solidFill>
                    <a:latin typeface="Calibri" pitchFamily="34" charset="0"/>
                    <a:cs typeface="NikoshBAN" pitchFamily="2" charset="0"/>
                  </a:rPr>
                  <a:t>       </a:t>
                </a:r>
                <a:r>
                  <a:rPr lang="bn-IN" sz="3200" dirty="0" smtClean="0">
                    <a:solidFill>
                      <a:srgbClr val="4E3B30"/>
                    </a:solidFill>
                    <a:latin typeface="Calibri" pitchFamily="34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M</m:t>
                        </m:r>
                      </m:den>
                    </m:f>
                    <m:d>
                      <m:dPr>
                        <m:ctrlPr>
                          <a:rPr lang="en-US" sz="3200" i="1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f>
                          <m:fPr>
                            <m:ctrlPr>
                              <a:rPr lang="en-US" sz="3200" i="1">
                                <a:solidFill>
                                  <a:srgbClr val="4E3B3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4E3B3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M</m:t>
                            </m:r>
                          </m:num>
                          <m:den>
                            <m:r>
                              <a:rPr lang="en-US" sz="3200" b="0" i="0" smtClean="0">
                                <a:solidFill>
                                  <a:srgbClr val="4E3B3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60</m:t>
                            </m:r>
                          </m:den>
                        </m:f>
                      </m:e>
                    </m:d>
                    <m:r>
                      <a:rPr lang="en-US" sz="3200" b="0" i="1" smtClean="0">
                        <a:solidFill>
                          <a:srgbClr val="4E3B3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2400</m:t>
                    </m:r>
                  </m:oMath>
                </a14:m>
                <a:r>
                  <a:rPr lang="en-US" sz="3200" dirty="0" smtClean="0">
                    <a:solidFill>
                      <a:srgbClr val="4E3B30"/>
                    </a:solidFill>
                    <a:latin typeface="NikoshBAN" pitchFamily="2" charset="0"/>
                    <a:cs typeface="NikoshBAN" pitchFamily="2" charset="0"/>
                  </a:rPr>
                  <a:t>-</a:t>
                </a:r>
                <a:r>
                  <a:rPr lang="en-US" sz="3200" dirty="0" smtClean="0">
                    <a:solidFill>
                      <a:srgbClr val="4E3B30"/>
                    </a:solidFill>
                    <a:latin typeface="Calibri" pitchFamily="34" charset="0"/>
                    <a:cs typeface="NikoshBAN" pitchFamily="2" charset="0"/>
                  </a:rPr>
                  <a:t>9.8</a:t>
                </a:r>
              </a:p>
              <a:p>
                <a:r>
                  <a:rPr lang="en-US" sz="3200" dirty="0">
                    <a:solidFill>
                      <a:srgbClr val="4E3B30"/>
                    </a:solidFill>
                    <a:latin typeface="Calibri" pitchFamily="34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solidFill>
                      <a:srgbClr val="4E3B30"/>
                    </a:solidFill>
                    <a:latin typeface="Calibri" pitchFamily="34" charset="0"/>
                    <a:cs typeface="NikoshBAN" pitchFamily="2" charset="0"/>
                  </a:rPr>
                  <a:t>      = 40-9.8</a:t>
                </a:r>
              </a:p>
              <a:p>
                <a:r>
                  <a:rPr lang="en-US" sz="3200" dirty="0">
                    <a:solidFill>
                      <a:srgbClr val="4E3B30"/>
                    </a:solidFill>
                    <a:latin typeface="Calibri" pitchFamily="34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solidFill>
                      <a:srgbClr val="4E3B30"/>
                    </a:solidFill>
                    <a:latin typeface="Calibri" pitchFamily="34" charset="0"/>
                    <a:cs typeface="NikoshBAN" pitchFamily="2" charset="0"/>
                  </a:rPr>
                  <a:t>      = 30.2 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𝑠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SG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নির্ণেয়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ত্বরণ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solidFill>
                      <a:srgbClr val="4E3B30"/>
                    </a:solidFill>
                    <a:latin typeface="Calibri" pitchFamily="34" charset="0"/>
                    <a:cs typeface="NikoshBAN" pitchFamily="2" charset="0"/>
                  </a:rPr>
                  <a:t>30.2 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𝑠</m:t>
                        </m:r>
                      </m:e>
                      <m:sup>
                        <m:r>
                          <a:rPr lang="en-US" sz="3200" i="1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SG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24000"/>
                <a:ext cx="4114800" cy="4213205"/>
              </a:xfrm>
              <a:prstGeom prst="rect">
                <a:avLst/>
              </a:prstGeom>
              <a:blipFill rotWithShape="1">
                <a:blip r:embed="rId3"/>
                <a:stretch>
                  <a:fillRect l="-4444" t="-2171" r="-2074" b="-463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16310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8136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সমাধান -২ </a:t>
            </a:r>
            <a:endParaRPr lang="en-SG" sz="60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12918" y="685801"/>
                <a:ext cx="6002482" cy="2709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এখানে , </a:t>
                </a:r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জ্বালানি ব্যবহারের হার</a:t>
                </a:r>
                <a:r>
                  <a:rPr lang="bn-IN" sz="3200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𝑑𝑚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SG" sz="3200" dirty="0" smtClean="0"/>
                  <a:t> =7.4kg /s</a:t>
                </a:r>
              </a:p>
              <a:p>
                <a:pPr lvl="0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নির্গত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গ্যাসের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বেগ,</a:t>
                </a:r>
                <a:r>
                  <a:rPr lang="en-US" sz="3200" dirty="0" err="1" smtClean="0">
                    <a:latin typeface="Calibri" pitchFamily="34" charset="0"/>
                    <a:cs typeface="Calibri" pitchFamily="34" charset="0"/>
                  </a:rPr>
                  <a:t>v</a:t>
                </a:r>
                <a:r>
                  <a:rPr lang="en-US" sz="3200" dirty="0" smtClean="0">
                    <a:latin typeface="Calibri" pitchFamily="34" charset="0"/>
                    <a:cs typeface="Calibri" pitchFamily="34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Calibri" pitchFamily="34" charset="0"/>
                      </a:rPr>
                      <m:t>2</m:t>
                    </m:r>
                    <m:r>
                      <a:rPr lang="en-US" sz="3200" b="0" i="1" smtClean="0">
                        <a:latin typeface="Cambria Math"/>
                        <a:cs typeface="Calibri" pitchFamily="34" charset="0"/>
                      </a:rPr>
                      <m:t>.</m:t>
                    </m:r>
                    <m:r>
                      <a:rPr lang="en-US" sz="3200" b="0" i="1" smtClean="0">
                        <a:latin typeface="Cambria Math"/>
                        <a:cs typeface="Calibri" pitchFamily="34" charset="0"/>
                      </a:rPr>
                      <m:t>5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×</m:t>
                    </m:r>
                    <m:sSup>
                      <m:sSupPr>
                        <m:ctrlPr>
                          <a:rPr lang="en-US" sz="3200" b="0" i="1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SG" sz="3200" dirty="0" smtClean="0">
                    <a:solidFill>
                      <a:prstClr val="black"/>
                    </a:solidFill>
                  </a:rPr>
                  <a:t>m/s</a:t>
                </a:r>
              </a:p>
              <a:p>
                <a:pPr lvl="0"/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:r>
                  <a:rPr lang="en-US" sz="3200" dirty="0" smtClean="0">
                    <a:solidFill>
                      <a:prstClr val="black"/>
                    </a:solidFill>
                  </a:rPr>
                  <a:t> 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রকেটের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উপর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প্রযুক্ত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বল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200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F = ? </a:t>
                </a:r>
                <a:endParaRPr lang="en-SG" sz="3200" dirty="0">
                  <a:solidFill>
                    <a:prstClr val="black"/>
                  </a:solidFill>
                </a:endParaRPr>
              </a:p>
              <a:p>
                <a:endParaRPr lang="en-SG" sz="28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918" y="685801"/>
                <a:ext cx="6002482" cy="2709844"/>
              </a:xfrm>
              <a:prstGeom prst="rect">
                <a:avLst/>
              </a:prstGeom>
              <a:blipFill rotWithShape="1">
                <a:blip r:embed="rId2"/>
                <a:stretch>
                  <a:fillRect l="-2640" t="-2928" b="-540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81545" y="3505200"/>
                <a:ext cx="7848600" cy="2246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আমরা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জানি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               </a:t>
                </a:r>
                <a:r>
                  <a:rPr lang="en-US" sz="3200" dirty="0" smtClean="0">
                    <a:solidFill>
                      <a:srgbClr val="4E3B30"/>
                    </a:solidFill>
                    <a:latin typeface="Calibri" pitchFamily="34" charset="0"/>
                    <a:cs typeface="Calibri" pitchFamily="34" charset="0"/>
                  </a:rPr>
                  <a:t>F </a:t>
                </a:r>
                <a:r>
                  <a:rPr lang="en-US" sz="3200" dirty="0">
                    <a:solidFill>
                      <a:srgbClr val="4E3B30"/>
                    </a:solidFill>
                    <a:latin typeface="Calibri" pitchFamily="34" charset="0"/>
                    <a:cs typeface="Calibri" pitchFamily="34" charset="0"/>
                  </a:rPr>
                  <a:t>=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4E3B30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rgbClr val="4E3B30"/>
                            </a:solidFill>
                            <a:latin typeface="Cambria Math"/>
                            <a:cs typeface="Calibri" pitchFamily="34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4E3B30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dirty="0" smtClean="0">
                            <a:solidFill>
                              <a:srgbClr val="4E3B30"/>
                            </a:solidFill>
                            <a:latin typeface="Cambria Math"/>
                            <a:cs typeface="Calibri" pitchFamily="34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4E3B30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m:t>t</m:t>
                        </m:r>
                      </m:den>
                    </m:f>
                  </m:oMath>
                </a14:m>
                <a:r>
                  <a:rPr lang="en-SG" sz="32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) </a:t>
                </a:r>
                <a:r>
                  <a:rPr lang="en-SG" sz="3200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v</a:t>
                </a:r>
              </a:p>
              <a:p>
                <a:r>
                  <a:rPr lang="en-US" sz="32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200" dirty="0">
                    <a:solidFill>
                      <a:srgbClr val="4E3B3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200" dirty="0" smtClean="0">
                    <a:solidFill>
                      <a:srgbClr val="4E3B30"/>
                    </a:solidFill>
                    <a:latin typeface="Calibri" pitchFamily="34" charset="0"/>
                    <a:cs typeface="Calibri" pitchFamily="34" charset="0"/>
                  </a:rPr>
                  <a:t>                  = 7.4 x</a:t>
                </a:r>
                <a:r>
                  <a:rPr lang="en-SG" sz="3200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cs typeface="Calibri" pitchFamily="34" charset="0"/>
                      </a:rPr>
                      <m:t>2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cs typeface="Calibri" pitchFamily="34" charset="0"/>
                      </a:rPr>
                      <m:t>.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cs typeface="Calibri" pitchFamily="34" charset="0"/>
                      </a:rPr>
                      <m:t>5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SG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                  = </a:t>
                </a:r>
                <a:r>
                  <a:rPr lang="en-US" sz="2800" dirty="0" smtClean="0">
                    <a:latin typeface="Calibri" pitchFamily="34" charset="0"/>
                    <a:cs typeface="Calibri" pitchFamily="34" charset="0"/>
                  </a:rPr>
                  <a:t>18.5x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SG" sz="2800" dirty="0" smtClean="0">
                    <a:latin typeface="NikoshBAN" pitchFamily="2" charset="0"/>
                    <a:cs typeface="NikoshBAN" pitchFamily="2" charset="0"/>
                  </a:rPr>
                  <a:t> N </a:t>
                </a:r>
                <a:endParaRPr lang="en-SG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545" y="3505200"/>
                <a:ext cx="7848600" cy="2246834"/>
              </a:xfrm>
              <a:prstGeom prst="rect">
                <a:avLst/>
              </a:prstGeom>
              <a:blipFill rotWithShape="1">
                <a:blip r:embed="rId3"/>
                <a:stretch>
                  <a:fillRect l="-1941" t="-2439" b="-704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292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54162"/>
            <a:ext cx="8915400" cy="4525963"/>
          </a:xfrm>
        </p:spPr>
        <p:txBody>
          <a:bodyPr/>
          <a:lstStyle/>
          <a:p>
            <a:r>
              <a:rPr lang="en-US" sz="4000" dirty="0" err="1" smtClean="0">
                <a:latin typeface="NikoshBAN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dirty="0" smtClean="0"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anose="02000000000000000000" pitchFamily="2" charset="0"/>
              </a:rPr>
              <a:t>রকেটের</a:t>
            </a:r>
            <a:r>
              <a:rPr lang="en-US" sz="4000" dirty="0" smtClean="0"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anose="02000000000000000000" pitchFamily="2" charset="0"/>
              </a:rPr>
              <a:t>ত্বরণ</a:t>
            </a:r>
            <a:r>
              <a:rPr lang="en-US" sz="4000" dirty="0" smtClean="0"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anose="02000000000000000000" pitchFamily="2" charset="0"/>
              </a:rPr>
              <a:t>বাড়ানো</a:t>
            </a:r>
            <a:r>
              <a:rPr lang="en-US" sz="4000" dirty="0" smtClean="0"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রকেটের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ত্বরণ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অভিকর্ষজ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ত্বরণের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রকেটের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pPr marL="0" indent="0">
              <a:buNone/>
            </a:pP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5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782"/>
            <a:ext cx="8686800" cy="838200"/>
          </a:xfrm>
        </p:spPr>
        <p:txBody>
          <a:bodyPr>
            <a:no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636" y="1143000"/>
                <a:ext cx="9109364" cy="4525963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অ্যাপোলো ও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স্কাইল্যাব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মিশনের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মহাশূণ্যযানগুলো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উ</a:t>
                </a:r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ৎক্ষেপণের জন্য ব্যবহ্নত সাটার্ন -</a:t>
                </a:r>
                <a:r>
                  <a:rPr lang="en-US" dirty="0" smtClean="0">
                    <a:latin typeface="Calibri" pitchFamily="34" charset="0"/>
                    <a:cs typeface="NikoshBAN" pitchFamily="2" charset="0"/>
                  </a:rPr>
                  <a:t>5 </a:t>
                </a:r>
                <a:r>
                  <a:rPr lang="en-US" dirty="0" err="1" smtClean="0">
                    <a:latin typeface="Calibri" pitchFamily="34" charset="0"/>
                    <a:cs typeface="NikoshBAN" pitchFamily="2" charset="0"/>
                  </a:rPr>
                  <a:t>রকেটের</a:t>
                </a:r>
                <a:r>
                  <a:rPr lang="en-US" dirty="0" smtClean="0">
                    <a:latin typeface="Calibri" pitchFamily="34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Calibri" pitchFamily="34" charset="0"/>
                    <a:cs typeface="NikoshBAN" pitchFamily="2" charset="0"/>
                  </a:rPr>
                  <a:t>জ্বালানি</a:t>
                </a:r>
                <a:r>
                  <a:rPr lang="en-US" dirty="0" smtClean="0">
                    <a:latin typeface="Calibri" pitchFamily="34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Calibri" pitchFamily="34" charset="0"/>
                    <a:cs typeface="NikoshBAN" pitchFamily="2" charset="0"/>
                  </a:rPr>
                  <a:t>নির্গমনের</a:t>
                </a:r>
                <a:r>
                  <a:rPr lang="en-US" dirty="0" smtClean="0">
                    <a:latin typeface="Calibri" pitchFamily="34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Calibri" pitchFamily="34" charset="0"/>
                    <a:cs typeface="NikoshBAN" pitchFamily="2" charset="0"/>
                  </a:rPr>
                  <a:t>বেগ</a:t>
                </a:r>
                <a:r>
                  <a:rPr lang="en-US" dirty="0" smtClean="0">
                    <a:latin typeface="Calibri" pitchFamily="34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NikoshBAN" pitchFamily="2" charset="0"/>
                      </a:rPr>
                      <m:t>3</m:t>
                    </m:r>
                    <m:r>
                      <a:rPr lang="en-US" b="0" i="1" smtClean="0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b="0" i="1" smtClean="0">
                        <a:latin typeface="Cambria Math"/>
                        <a:cs typeface="NikoshBAN" pitchFamily="2" charset="0"/>
                      </a:rPr>
                      <m:t>10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m/s ।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মহাশূন্যযানসহ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রকেটের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ভর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b="0" i="1" smtClean="0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b="0" i="1" smtClean="0">
                        <a:latin typeface="Cambria Math"/>
                        <a:cs typeface="NikoshBAN" pitchFamily="2" charset="0"/>
                      </a:rPr>
                      <m:t>45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kg ,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যার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b="0" i="1" smtClean="0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b="0" i="1" smtClean="0">
                        <a:latin typeface="Cambria Math"/>
                        <a:cs typeface="NikoshBAN" pitchFamily="2" charset="0"/>
                      </a:rPr>
                      <m:t>70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kg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জ্বালানির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ভর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। </a:t>
                </a:r>
              </a:p>
              <a:p>
                <a:pPr marL="0" indent="0" algn="just">
                  <a:buNone/>
                </a:pPr>
                <a:endParaRPr lang="en-US" dirty="0">
                  <a:latin typeface="NikoshBAN" pitchFamily="2" charset="0"/>
                  <a:cs typeface="NikoshBAN" pitchFamily="2" charset="0"/>
                </a:endParaRPr>
              </a:p>
              <a:p>
                <a:pPr marL="0" indent="0" algn="just">
                  <a:buNone/>
                </a:pP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ক)</a:t>
                </a:r>
                <a:r>
                  <a:rPr lang="bn-IN" dirty="0">
                    <a:solidFill>
                      <a:srgbClr val="4E3B30"/>
                    </a:solidFill>
                    <a:latin typeface="NikoshBAN" pitchFamily="2" charset="0"/>
                    <a:cs typeface="NikoshBAN" pitchFamily="2" charset="0"/>
                  </a:rPr>
                  <a:t> সাটার্ন -</a:t>
                </a:r>
                <a:r>
                  <a:rPr lang="en-US" dirty="0" smtClean="0">
                    <a:solidFill>
                      <a:srgbClr val="4E3B30"/>
                    </a:solidFill>
                    <a:latin typeface="Calibri" pitchFamily="34" charset="0"/>
                    <a:cs typeface="NikoshBAN" pitchFamily="2" charset="0"/>
                  </a:rPr>
                  <a:t>5</a:t>
                </a:r>
                <a:r>
                  <a:rPr lang="bn-IN" dirty="0" smtClean="0">
                    <a:solidFill>
                      <a:srgbClr val="4E3B30"/>
                    </a:solidFill>
                    <a:latin typeface="Calibri" pitchFamily="34" charset="0"/>
                    <a:cs typeface="NikoshBAN" pitchFamily="2" charset="0"/>
                  </a:rPr>
                  <a:t> কে 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as-IN" dirty="0" smtClean="0">
                    <a:latin typeface="NikoshBAN" pitchFamily="2" charset="0"/>
                    <a:cs typeface="NikoshBAN" pitchFamily="2" charset="0"/>
                  </a:rPr>
                  <a:t>উৎক্ষেপণ</a:t>
                </a:r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 মঞ্চ থেকে কেবল উত্তোলনের জন্য প্রয়োজনীয় ধাক্কা নির্ণয় কর । </a:t>
                </a:r>
              </a:p>
              <a:p>
                <a:pPr marL="0" indent="0" algn="just">
                  <a:buNone/>
                </a:pPr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খ) এ ধাক্কা অর্জনের জন্য জ্বালানি ব্যবহারের হার নির্ণয় কর । </a:t>
                </a:r>
                <a:endParaRPr lang="en-US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636" y="1143000"/>
                <a:ext cx="9109364" cy="4525963"/>
              </a:xfrm>
              <a:blipFill rotWithShape="1">
                <a:blip r:embed="rId2"/>
                <a:stretch>
                  <a:fillRect l="-1740" t="-1752" r="-281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47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686800" cy="4983162"/>
          </a:xfrm>
        </p:spPr>
        <p:txBody>
          <a:bodyPr>
            <a:noAutofit/>
          </a:bodyPr>
          <a:lstStyle/>
          <a:p>
            <a:r>
              <a:rPr lang="bn-BD" sz="28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87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53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1309914"/>
            <a:ext cx="5867400" cy="4525963"/>
          </a:xfrm>
        </p:spPr>
        <p:txBody>
          <a:bodyPr>
            <a:normAutofit fontScale="40000" lnSpcReduction="20000"/>
          </a:bodyPr>
          <a:lstStyle/>
          <a:p>
            <a:endParaRPr lang="en-SG" dirty="0" smtClean="0">
              <a:solidFill>
                <a:srgbClr val="0070C0"/>
              </a:solidFill>
            </a:endParaRPr>
          </a:p>
          <a:p>
            <a:endParaRPr lang="en-SG" dirty="0">
              <a:solidFill>
                <a:srgbClr val="0070C0"/>
              </a:solidFill>
            </a:endParaRPr>
          </a:p>
          <a:p>
            <a:endParaRPr lang="en-SG" sz="7700" dirty="0" smtClean="0">
              <a:solidFill>
                <a:srgbClr val="0070C0"/>
              </a:solidFill>
            </a:endParaRPr>
          </a:p>
          <a:p>
            <a:endParaRPr lang="en-SG" sz="7700" dirty="0">
              <a:solidFill>
                <a:srgbClr val="0070C0"/>
              </a:solidFill>
            </a:endParaRPr>
          </a:p>
          <a:p>
            <a:r>
              <a:rPr lang="bn-BD" sz="109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মোঃআসলাম </a:t>
            </a:r>
            <a:r>
              <a:rPr lang="bn-BD" sz="109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আলী </a:t>
            </a:r>
            <a:endParaRPr lang="bn-BD" sz="109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109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প্রভাষক,পদার্থবিজ্ঞান</a:t>
            </a:r>
            <a:r>
              <a:rPr lang="bn-IN" sz="1090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বিভাগ </a:t>
            </a:r>
            <a:r>
              <a:rPr lang="bn-BD" sz="109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109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নন্দনগাছী ডিগ্রী কলেজ </a:t>
            </a:r>
          </a:p>
          <a:p>
            <a:r>
              <a:rPr lang="bn-BD" sz="109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চারঘাট,রাজশাহী </a:t>
            </a:r>
            <a:r>
              <a:rPr lang="bn-BD" sz="109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990600"/>
            <a:ext cx="3886200" cy="5638800"/>
          </a:xfrm>
          <a:prstGeom prst="teardrop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4636"/>
            <a:ext cx="8686800" cy="838200"/>
          </a:xfrm>
        </p:spPr>
        <p:txBody>
          <a:bodyPr>
            <a:no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 পদর্থবিজ্ঞান ১ম পত্র</a:t>
            </a:r>
          </a:p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শ্রেণীঃ একাদশ</a:t>
            </a:r>
            <a:endParaRPr lang="bn-IN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অধ্যায়ঃ ৪র্থ(নিউটনীয়ন বল বিদ্যা)</a:t>
            </a:r>
          </a:p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SG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30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মিনিট </a:t>
            </a:r>
          </a:p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SG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13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SG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10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SG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2020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খ্রী। </a:t>
            </a:r>
          </a:p>
          <a:p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66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38200"/>
          </a:xfrm>
        </p:spPr>
        <p:txBody>
          <a:bodyPr>
            <a:no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পূর্ব জ্ঞান </a:t>
            </a:r>
            <a:endParaRPr lang="en-SG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dirty="0" smtClean="0"/>
              <a:t>নিউটনের ৩য় সূত্রের ২টি উদাহরণ দাও ।</a:t>
            </a:r>
          </a:p>
          <a:p>
            <a:r>
              <a:rPr lang="bn-IN" dirty="0" smtClean="0"/>
              <a:t>ভরবেগের একক কি ?</a:t>
            </a:r>
          </a:p>
          <a:p>
            <a:r>
              <a:rPr lang="bn-IN" dirty="0" smtClean="0"/>
              <a:t>ঘাত বল কী ? </a:t>
            </a:r>
          </a:p>
          <a:p>
            <a:r>
              <a:rPr lang="bn-IN" dirty="0" smtClean="0"/>
              <a:t>বলের ঘাতের একক কী ? 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80974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1159972"/>
            <a:ext cx="8229600" cy="1143000"/>
          </a:xfrm>
        </p:spPr>
        <p:txBody>
          <a:bodyPr/>
          <a:lstStyle/>
          <a:p>
            <a:r>
              <a:rPr lang="bn-BD" smtClean="0">
                <a:solidFill>
                  <a:srgbClr val="FF0000"/>
                </a:solidFill>
              </a:rPr>
              <a:t>পূর্বজ্ঞান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015664"/>
            <a:ext cx="8229600" cy="45345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37709" y="5550187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রকেট</a:t>
            </a:r>
            <a:r>
              <a:rPr lang="en-US" dirty="0" smtClean="0"/>
              <a:t> </a:t>
            </a:r>
            <a:endParaRPr lang="en-SG" dirty="0"/>
          </a:p>
        </p:txBody>
      </p:sp>
      <p:sp>
        <p:nvSpPr>
          <p:cNvPr id="11" name="TextBox 10"/>
          <p:cNvSpPr txBox="1"/>
          <p:nvPr/>
        </p:nvSpPr>
        <p:spPr>
          <a:xfrm>
            <a:off x="1752600" y="0"/>
            <a:ext cx="586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SG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2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45" y="34636"/>
            <a:ext cx="8686800" cy="838200"/>
          </a:xfrm>
        </p:spPr>
        <p:txBody>
          <a:bodyPr/>
          <a:lstStyle/>
          <a:p>
            <a:r>
              <a:rPr lang="bn-BD" dirty="0" smtClean="0">
                <a:solidFill>
                  <a:srgbClr val="FF0000"/>
                </a:solidFill>
              </a:rPr>
              <a:t>আজকের পাঠ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63" y="141316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 </a:t>
            </a:r>
          </a:p>
          <a:p>
            <a:pPr lvl="0">
              <a:buClr>
                <a:srgbClr val="F0A22E"/>
              </a:buClr>
              <a:buFont typeface="Arial" charset="0"/>
              <a:buChar char="•"/>
            </a:pPr>
            <a:r>
              <a:rPr lang="en-US" dirty="0" err="1" smtClean="0">
                <a:solidFill>
                  <a:srgbClr val="7030A0"/>
                </a:solidFill>
              </a:rPr>
              <a:t>মহাশূণ্যে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অভিযান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bn-IN" dirty="0" smtClean="0">
                <a:solidFill>
                  <a:srgbClr val="7030A0"/>
                </a:solidFill>
              </a:rPr>
              <a:t>/ </a:t>
            </a:r>
            <a:r>
              <a:rPr lang="en-US" dirty="0" err="1" smtClean="0">
                <a:solidFill>
                  <a:srgbClr val="7030A0"/>
                </a:solidFill>
              </a:rPr>
              <a:t>রকেটের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গতি</a:t>
            </a:r>
            <a:r>
              <a:rPr lang="en-US" dirty="0">
                <a:solidFill>
                  <a:srgbClr val="7030A0"/>
                </a:solidFill>
              </a:rPr>
              <a:t>  </a:t>
            </a:r>
          </a:p>
          <a:p>
            <a:pPr>
              <a:buFont typeface="Arial" charset="0"/>
              <a:buChar char="•"/>
            </a:pPr>
            <a:endParaRPr lang="en-US" dirty="0" smtClean="0">
              <a:solidFill>
                <a:srgbClr val="7030A0"/>
              </a:solidFill>
            </a:endParaRPr>
          </a:p>
          <a:p>
            <a:pPr>
              <a:buFont typeface="Arial" charset="0"/>
              <a:buChar char="•"/>
            </a:pP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0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686800" cy="990600"/>
          </a:xfrm>
        </p:spPr>
        <p:txBody>
          <a:bodyPr/>
          <a:lstStyle/>
          <a:p>
            <a:r>
              <a:rPr lang="bn-BD" dirty="0" smtClean="0">
                <a:solidFill>
                  <a:srgbClr val="FF0000"/>
                </a:solidFill>
              </a:rPr>
              <a:t>শিখন ফল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n-IN" sz="2000" dirty="0" smtClean="0">
                <a:solidFill>
                  <a:srgbClr val="00B0F0"/>
                </a:solidFill>
              </a:rPr>
              <a:t>   *  রকেট কোন সূত্রানুযায়ী চলে তা বলতে পারবে । </a:t>
            </a:r>
          </a:p>
          <a:p>
            <a:pPr marL="0" indent="0">
              <a:buNone/>
            </a:pPr>
            <a:endParaRPr lang="bn-BD" sz="20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bn-IN" sz="2000" dirty="0">
                <a:solidFill>
                  <a:srgbClr val="00B0F0"/>
                </a:solidFill>
              </a:rPr>
              <a:t> </a:t>
            </a:r>
            <a:r>
              <a:rPr lang="bn-IN" sz="2000" dirty="0" smtClean="0">
                <a:solidFill>
                  <a:srgbClr val="00B0F0"/>
                </a:solidFill>
              </a:rPr>
              <a:t>  * রকেটে কি জ্বালানি ব্যবহার হয় তা বলতে </a:t>
            </a:r>
            <a:r>
              <a:rPr lang="bn-BD" sz="2000" dirty="0" smtClean="0">
                <a:solidFill>
                  <a:srgbClr val="00B0F0"/>
                </a:solidFill>
              </a:rPr>
              <a:t> পারবে ।</a:t>
            </a:r>
          </a:p>
          <a:p>
            <a:endParaRPr lang="bn-BD" sz="20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bn-IN" sz="2000" dirty="0">
                <a:solidFill>
                  <a:srgbClr val="00B0F0"/>
                </a:solidFill>
              </a:rPr>
              <a:t> </a:t>
            </a:r>
            <a:r>
              <a:rPr lang="bn-IN" sz="2000" dirty="0" smtClean="0">
                <a:solidFill>
                  <a:srgbClr val="00B0F0"/>
                </a:solidFill>
              </a:rPr>
              <a:t>  * রকেটের ভরবেগ</a:t>
            </a:r>
            <a:r>
              <a:rPr lang="bn-BD" sz="2000" dirty="0" smtClean="0">
                <a:solidFill>
                  <a:srgbClr val="00B0F0"/>
                </a:solidFill>
              </a:rPr>
              <a:t> </a:t>
            </a:r>
            <a:r>
              <a:rPr lang="bn-BD" sz="2000" dirty="0">
                <a:solidFill>
                  <a:srgbClr val="00B0F0"/>
                </a:solidFill>
              </a:rPr>
              <a:t>ব্যাখ্যা করতে পারবে </a:t>
            </a:r>
            <a:r>
              <a:rPr lang="bn-IN" sz="2000" dirty="0" smtClean="0">
                <a:solidFill>
                  <a:srgbClr val="00B0F0"/>
                </a:solidFill>
              </a:rPr>
              <a:t> ।</a:t>
            </a:r>
          </a:p>
          <a:p>
            <a:pPr marL="0" indent="0">
              <a:buNone/>
            </a:pPr>
            <a:endParaRPr lang="bn-IN" sz="20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bn-IN" sz="2000" dirty="0" smtClean="0">
                <a:solidFill>
                  <a:srgbClr val="00B0F0"/>
                </a:solidFill>
              </a:rPr>
              <a:t>   *  রকেটের উপর প্রযুক্ত ধাক্কা ব্যাখ্যা করতে পারবে । </a:t>
            </a:r>
            <a:endParaRPr lang="bn-BD" sz="2000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9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838200"/>
          </a:xfrm>
        </p:spPr>
        <p:txBody>
          <a:bodyPr/>
          <a:lstStyle/>
          <a:p>
            <a:r>
              <a:rPr lang="bn-BD" dirty="0" smtClean="0">
                <a:solidFill>
                  <a:srgbClr val="C00000"/>
                </a:solidFill>
              </a:rPr>
              <a:t>উপস্থাপনা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143000"/>
                <a:ext cx="8686800" cy="5029200"/>
              </a:xfrm>
            </p:spPr>
            <p:txBody>
              <a:bodyPr>
                <a:normAutofit lnSpcReduction="10000"/>
              </a:bodyPr>
              <a:lstStyle/>
              <a:p>
                <a:pPr algn="just"/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রকেটে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জ্বালানি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হিসেবে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তেল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তরল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অক্সিজেন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ব্যবহার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করা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হয়।দহন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প্রকোষ্ঠে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তরল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অক্সিজেনের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সাহায্যে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জ্বালানি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তেল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দহন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করা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,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ফলে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প্রচুর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গ্যাস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উ</a:t>
                </a:r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ৎপন্ন </a:t>
                </a:r>
                <a:r>
                  <a:rPr lang="bn-IN" dirty="0">
                    <a:latin typeface="NikoshBAN" pitchFamily="2" charset="0"/>
                    <a:cs typeface="NikoshBAN" pitchFamily="2" charset="0"/>
                  </a:rPr>
                  <a:t>হয় ।উৎপন্ন </a:t>
                </a:r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গ্যাস প্রচন্ড বেগে পিছন দিয়ে বের হয়ে আসার সময় নিউটনের ৩য় সূত্রানুসারে রকেটের উপর একটি বিপরীতমূখী বল প্রয়োগ করে । এ বলকে ধাক্কা বলে ।এ ধাক্কার ফলেই রকেট মহাশূন্যে চলতে পারে । </a:t>
                </a:r>
              </a:p>
              <a:p>
                <a:pPr algn="just"/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ধরি,রকেটের সাপেক্ষে নির্গত গ্যাসের বেগ 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V </a:t>
                </a:r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এবং </a:t>
                </a:r>
                <a:r>
                  <a:rPr lang="el-GR" dirty="0" smtClean="0">
                    <a:latin typeface="Franklin Gothic Book"/>
                    <a:cs typeface="NikoshBAN" pitchFamily="2" charset="0"/>
                  </a:rPr>
                  <a:t>Δ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t </a:t>
                </a:r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সময়ে নির্গত গ্যাসের ভর 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l-GR" dirty="0" smtClean="0">
                    <a:latin typeface="Franklin Gothic Book"/>
                    <a:cs typeface="NikoshBAN" pitchFamily="2" charset="0"/>
                  </a:rPr>
                  <a:t>Δ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m</a:t>
                </a:r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 । গ্যাস প্রথমে রকেটের সাপেক্ষে স্থির ছিল । সুতরাং রকেটের সাপেক্ষে গ্যাসের ভরবেগের পরিবর্তন</a:t>
                </a:r>
              </a:p>
              <a:p>
                <a:pPr algn="just"/>
                <a:r>
                  <a:rPr lang="bn-IN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smtClean="0">
                    <a:latin typeface="Franklin Gothic Book"/>
                    <a:cs typeface="NikoshBAN" pitchFamily="2" charset="0"/>
                  </a:rPr>
                  <a:t>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cs typeface="NikoshBAN" pitchFamily="2" charset="0"/>
                          </a:rPr>
                          <m:t>P</m:t>
                        </m:r>
                      </m:e>
                      <m:sub>
                        <m:r>
                          <a:rPr lang="en-US" b="0" i="0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= (</a:t>
                </a:r>
                <a:r>
                  <a:rPr lang="el-GR" dirty="0">
                    <a:latin typeface="NikoshBAN" pitchFamily="2" charset="0"/>
                    <a:cs typeface="NikoshBAN" pitchFamily="2" charset="0"/>
                  </a:rPr>
                  <a:t>Δ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m 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) v………………..i</a:t>
                </a:r>
                <a:endParaRPr lang="en-SG" dirty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endParaRPr lang="en-SG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143000"/>
                <a:ext cx="8686800" cy="5029200"/>
              </a:xfrm>
              <a:blipFill rotWithShape="1">
                <a:blip r:embed="rId2"/>
                <a:stretch>
                  <a:fillRect l="-702" t="-2303" r="-2947" b="-775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211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533400"/>
                <a:ext cx="8991600" cy="5049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রকেটের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উপর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যদি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Calibri" pitchFamily="34" charset="0"/>
                    <a:cs typeface="Calibri" pitchFamily="34" charset="0"/>
                  </a:rPr>
                  <a:t>F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মানের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ধাক্কাজনিত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বল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ক্রিয়া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তবে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l-GR" sz="3200" dirty="0">
                    <a:latin typeface="NikoshBAN" pitchFamily="2" charset="0"/>
                    <a:cs typeface="NikoshBAN" pitchFamily="2" charset="0"/>
                  </a:rPr>
                  <a:t>Δ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t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সময়ে রকেটটির ভরবেগের পরিবর্তন বলের ঘাতের সমান । অর্থাৎ </a:t>
                </a:r>
              </a:p>
              <a:p>
                <a:r>
                  <a:rPr lang="bn-IN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solidFill>
                      <a:srgbClr val="4E3B30"/>
                    </a:solidFill>
                    <a:cs typeface="NikoshBAN" pitchFamily="2" charset="0"/>
                  </a:rPr>
                  <a:t>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P</m:t>
                        </m:r>
                      </m:e>
                      <m:sub>
                        <m:r>
                          <a:rPr lang="en-US" sz="3200" b="0" i="0" smtClean="0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IN" sz="3200" dirty="0">
                    <a:solidFill>
                      <a:srgbClr val="4E3B3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dirty="0">
                    <a:solidFill>
                      <a:srgbClr val="4E3B30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3200" dirty="0" smtClean="0">
                    <a:solidFill>
                      <a:srgbClr val="4E3B30"/>
                    </a:solidFill>
                    <a:latin typeface="NikoshBAN" pitchFamily="2" charset="0"/>
                    <a:cs typeface="NikoshBAN" pitchFamily="2" charset="0"/>
                  </a:rPr>
                  <a:t>F </a:t>
                </a:r>
                <a:r>
                  <a:rPr lang="el-GR" sz="3200" dirty="0" smtClean="0">
                    <a:solidFill>
                      <a:srgbClr val="4E3B30"/>
                    </a:solidFill>
                    <a:latin typeface="NikoshBAN" pitchFamily="2" charset="0"/>
                    <a:cs typeface="NikoshBAN" pitchFamily="2" charset="0"/>
                  </a:rPr>
                  <a:t>Δ</a:t>
                </a:r>
                <a:r>
                  <a:rPr lang="en-US" sz="3200" dirty="0">
                    <a:solidFill>
                      <a:srgbClr val="4E3B30"/>
                    </a:solidFill>
                    <a:latin typeface="NikoshBAN" pitchFamily="2" charset="0"/>
                    <a:cs typeface="NikoshBAN" pitchFamily="2" charset="0"/>
                  </a:rPr>
                  <a:t>t</a:t>
                </a:r>
                <a:r>
                  <a:rPr lang="en-US" sz="3200" dirty="0" smtClean="0">
                    <a:solidFill>
                      <a:srgbClr val="4E3B3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solidFill>
                      <a:srgbClr val="4E3B3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3200" dirty="0" smtClean="0">
                    <a:solidFill>
                      <a:srgbClr val="4E3B30"/>
                    </a:solidFill>
                    <a:latin typeface="NikoshBAN" pitchFamily="2" charset="0"/>
                    <a:cs typeface="NikoshBAN" pitchFamily="2" charset="0"/>
                  </a:rPr>
                  <a:t>…………….</a:t>
                </a:r>
                <a:r>
                  <a:rPr lang="en-SG" sz="3200" dirty="0" smtClean="0">
                    <a:solidFill>
                      <a:srgbClr val="4E3B30"/>
                    </a:solidFill>
                    <a:latin typeface="Calibri" pitchFamily="34" charset="0"/>
                    <a:cs typeface="Calibri" pitchFamily="34" charset="0"/>
                  </a:rPr>
                  <a:t>2</a:t>
                </a:r>
              </a:p>
              <a:p>
                <a:r>
                  <a:rPr lang="en-US" sz="3200" dirty="0" err="1" smtClean="0">
                    <a:solidFill>
                      <a:srgbClr val="4E3B30"/>
                    </a:solidFill>
                    <a:latin typeface="NikoshBAN" pitchFamily="2" charset="0"/>
                    <a:cs typeface="NikoshBAN" pitchFamily="2" charset="0"/>
                  </a:rPr>
                  <a:t>ভরবেগের</a:t>
                </a:r>
                <a:r>
                  <a:rPr lang="en-US" sz="3200" dirty="0" smtClean="0">
                    <a:solidFill>
                      <a:srgbClr val="4E3B3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4E3B30"/>
                    </a:solidFill>
                    <a:latin typeface="NikoshBAN" pitchFamily="2" charset="0"/>
                    <a:cs typeface="NikoshBAN" pitchFamily="2" charset="0"/>
                  </a:rPr>
                  <a:t>সংরক্ষণ</a:t>
                </a:r>
                <a:r>
                  <a:rPr lang="en-US" sz="3200" dirty="0" smtClean="0">
                    <a:solidFill>
                      <a:srgbClr val="4E3B3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4E3B30"/>
                    </a:solidFill>
                    <a:latin typeface="NikoshBAN" pitchFamily="2" charset="0"/>
                    <a:cs typeface="NikoshBAN" pitchFamily="2" charset="0"/>
                  </a:rPr>
                  <a:t>নীতি</a:t>
                </a:r>
                <a:r>
                  <a:rPr lang="en-US" sz="3200" dirty="0" smtClean="0">
                    <a:solidFill>
                      <a:srgbClr val="4E3B3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4E3B30"/>
                    </a:solidFill>
                    <a:latin typeface="NikoshBAN" pitchFamily="2" charset="0"/>
                    <a:cs typeface="NikoshBAN" pitchFamily="2" charset="0"/>
                  </a:rPr>
                  <a:t>অনুসারে</a:t>
                </a:r>
                <a:r>
                  <a:rPr lang="en-US" sz="3200" dirty="0" smtClean="0">
                    <a:solidFill>
                      <a:srgbClr val="4E3B3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4E3B30"/>
                    </a:solidFill>
                    <a:latin typeface="NikoshBAN" pitchFamily="2" charset="0"/>
                    <a:cs typeface="NikoshBAN" pitchFamily="2" charset="0"/>
                  </a:rPr>
                  <a:t>লিখতে</a:t>
                </a:r>
                <a:r>
                  <a:rPr lang="en-US" sz="3200" dirty="0" smtClean="0">
                    <a:solidFill>
                      <a:srgbClr val="4E3B3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4E3B30"/>
                    </a:solidFill>
                    <a:latin typeface="NikoshBAN" pitchFamily="2" charset="0"/>
                    <a:cs typeface="NikoshBAN" pitchFamily="2" charset="0"/>
                  </a:rPr>
                  <a:t>পারি</a:t>
                </a:r>
                <a:r>
                  <a:rPr lang="en-US" sz="3200" dirty="0" smtClean="0">
                    <a:solidFill>
                      <a:srgbClr val="4E3B30"/>
                    </a:solidFill>
                    <a:latin typeface="NikoshBAN" pitchFamily="2" charset="0"/>
                    <a:cs typeface="NikoshBAN" pitchFamily="2" charset="0"/>
                  </a:rPr>
                  <a:t> , </a:t>
                </a:r>
              </a:p>
              <a:p>
                <a:r>
                  <a:rPr lang="en-US" sz="3200" dirty="0" smtClean="0">
                    <a:solidFill>
                      <a:srgbClr val="4E3B30"/>
                    </a:solidFill>
                    <a:cs typeface="NikoshBAN" pitchFamily="2" charset="0"/>
                  </a:rPr>
                  <a:t>      </a:t>
                </a:r>
                <a:r>
                  <a:rPr lang="en-US" sz="3200" dirty="0" smtClean="0">
                    <a:solidFill>
                      <a:srgbClr val="4E3B30"/>
                    </a:solidFill>
                    <a:latin typeface="Calibri" pitchFamily="34" charset="0"/>
                    <a:cs typeface="Calibri" pitchFamily="34" charset="0"/>
                  </a:rPr>
                  <a:t>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P</m:t>
                        </m:r>
                      </m:e>
                      <m:sub>
                        <m:r>
                          <a:rPr lang="en-US" sz="3200" b="0" i="0" smtClean="0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bn-IN" sz="3200" dirty="0" smtClean="0">
                    <a:solidFill>
                      <a:srgbClr val="4E3B30"/>
                    </a:solidFill>
                    <a:latin typeface="Calibri" pitchFamily="34" charset="0"/>
                    <a:cs typeface="NikoshBAN" pitchFamily="2" charset="0"/>
                  </a:rPr>
                  <a:t>   -  </a:t>
                </a:r>
                <a:r>
                  <a:rPr lang="en-US" sz="3200" dirty="0" smtClean="0">
                    <a:solidFill>
                      <a:srgbClr val="4E3B30"/>
                    </a:solidFill>
                    <a:latin typeface="Calibri" pitchFamily="34" charset="0"/>
                    <a:cs typeface="Calibri" pitchFamily="34" charset="0"/>
                  </a:rPr>
                  <a:t>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P</m:t>
                        </m:r>
                      </m:e>
                      <m:sub>
                        <m:r>
                          <a:rPr lang="en-US" sz="3200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dirty="0" smtClean="0">
                    <a:latin typeface="Calibri" pitchFamily="34" charset="0"/>
                    <a:cs typeface="Calibri" pitchFamily="34" charset="0"/>
                  </a:rPr>
                  <a:t>= </a:t>
                </a:r>
                <a:r>
                  <a:rPr lang="en-SG" sz="3200" dirty="0" smtClean="0">
                    <a:latin typeface="Calibri" pitchFamily="34" charset="0"/>
                    <a:cs typeface="Calibri" pitchFamily="34" charset="0"/>
                  </a:rPr>
                  <a:t>0</a:t>
                </a:r>
              </a:p>
              <a:p>
                <a:r>
                  <a:rPr lang="en-US" sz="3200" dirty="0" smtClean="0">
                    <a:latin typeface="Calibri" pitchFamily="34" charset="0"/>
                    <a:cs typeface="Calibri" pitchFamily="34" charset="0"/>
                  </a:rPr>
                  <a:t> Or </a:t>
                </a:r>
                <a:r>
                  <a:rPr lang="en-US" sz="3200" dirty="0">
                    <a:solidFill>
                      <a:srgbClr val="4E3B30"/>
                    </a:solidFill>
                    <a:latin typeface="Calibri" pitchFamily="34" charset="0"/>
                    <a:cs typeface="Calibri" pitchFamily="34" charset="0"/>
                  </a:rPr>
                  <a:t>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P</m:t>
                        </m:r>
                      </m:e>
                      <m:sub>
                        <m:r>
                          <a:rPr lang="en-US" sz="3200" b="0" i="0" smtClean="0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IN" sz="3200" dirty="0">
                    <a:solidFill>
                      <a:srgbClr val="4E3B30"/>
                    </a:solidFill>
                    <a:latin typeface="Calibri" pitchFamily="34" charset="0"/>
                    <a:cs typeface="NikoshBAN" pitchFamily="2" charset="0"/>
                  </a:rPr>
                  <a:t>   </a:t>
                </a:r>
                <a:r>
                  <a:rPr lang="en-US" sz="3200" dirty="0" smtClean="0">
                    <a:solidFill>
                      <a:srgbClr val="4E3B30"/>
                    </a:solidFill>
                    <a:latin typeface="Calibri" pitchFamily="34" charset="0"/>
                    <a:cs typeface="Calibri" pitchFamily="34" charset="0"/>
                  </a:rPr>
                  <a:t>=</a:t>
                </a:r>
                <a:r>
                  <a:rPr lang="bn-IN" sz="3200" dirty="0" smtClean="0">
                    <a:solidFill>
                      <a:srgbClr val="4E3B30"/>
                    </a:solidFill>
                    <a:latin typeface="Calibri" pitchFamily="34" charset="0"/>
                    <a:cs typeface="NikoshBAN" pitchFamily="2" charset="0"/>
                  </a:rPr>
                  <a:t>  </a:t>
                </a:r>
                <a:r>
                  <a:rPr lang="en-US" sz="3200" dirty="0">
                    <a:solidFill>
                      <a:srgbClr val="4E3B30"/>
                    </a:solidFill>
                    <a:latin typeface="Calibri" pitchFamily="34" charset="0"/>
                    <a:cs typeface="Calibri" pitchFamily="34" charset="0"/>
                  </a:rPr>
                  <a:t>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P</m:t>
                        </m:r>
                      </m:e>
                      <m:sub>
                        <m:r>
                          <a:rPr lang="en-US" sz="3200" b="0" i="0" smtClean="0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endParaRPr lang="en-SG" sz="3200" dirty="0" smtClean="0">
                  <a:latin typeface="Calibri" pitchFamily="34" charset="0"/>
                  <a:cs typeface="Calibri" pitchFamily="34" charset="0"/>
                </a:endParaRPr>
              </a:p>
              <a:p>
                <a:r>
                  <a:rPr lang="en-US" sz="3200" dirty="0" smtClean="0">
                    <a:latin typeface="Calibri" pitchFamily="34" charset="0"/>
                    <a:cs typeface="Calibri" pitchFamily="34" charset="0"/>
                  </a:rPr>
                  <a:t> Or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solidFill>
                      <a:srgbClr val="4E3B30"/>
                    </a:solidFill>
                    <a:latin typeface="Calibri" pitchFamily="34" charset="0"/>
                    <a:cs typeface="Calibri" pitchFamily="34" charset="0"/>
                  </a:rPr>
                  <a:t>F </a:t>
                </a:r>
                <a:r>
                  <a:rPr lang="el-GR" sz="3200" dirty="0">
                    <a:solidFill>
                      <a:srgbClr val="4E3B30"/>
                    </a:solidFill>
                    <a:latin typeface="Calibri" pitchFamily="34" charset="0"/>
                    <a:cs typeface="Calibri" pitchFamily="34" charset="0"/>
                  </a:rPr>
                  <a:t>Δ</a:t>
                </a:r>
                <a:r>
                  <a:rPr lang="en-US" sz="3200" dirty="0">
                    <a:solidFill>
                      <a:srgbClr val="4E3B30"/>
                    </a:solidFill>
                    <a:latin typeface="Calibri" pitchFamily="34" charset="0"/>
                    <a:cs typeface="Calibri" pitchFamily="34" charset="0"/>
                  </a:rPr>
                  <a:t>t </a:t>
                </a:r>
                <a:r>
                  <a:rPr lang="en-US" sz="3200" dirty="0" smtClean="0">
                    <a:solidFill>
                      <a:srgbClr val="4E3B30"/>
                    </a:solidFill>
                    <a:latin typeface="Calibri" pitchFamily="34" charset="0"/>
                    <a:cs typeface="Calibri" pitchFamily="34" charset="0"/>
                  </a:rPr>
                  <a:t> = </a:t>
                </a:r>
                <a:r>
                  <a:rPr lang="en-US" sz="3200" dirty="0">
                    <a:solidFill>
                      <a:srgbClr val="4E3B30"/>
                    </a:solidFill>
                    <a:latin typeface="Calibri" pitchFamily="34" charset="0"/>
                    <a:cs typeface="Calibri" pitchFamily="34" charset="0"/>
                  </a:rPr>
                  <a:t>(</a:t>
                </a:r>
                <a:r>
                  <a:rPr lang="el-GR" sz="3200" dirty="0">
                    <a:solidFill>
                      <a:srgbClr val="4E3B30"/>
                    </a:solidFill>
                    <a:latin typeface="Calibri" pitchFamily="34" charset="0"/>
                    <a:cs typeface="Calibri" pitchFamily="34" charset="0"/>
                  </a:rPr>
                  <a:t>Δ</a:t>
                </a:r>
                <a:r>
                  <a:rPr lang="en-US" sz="3200" dirty="0" smtClean="0">
                    <a:solidFill>
                      <a:srgbClr val="4E3B30"/>
                    </a:solidFill>
                    <a:latin typeface="Calibri" pitchFamily="34" charset="0"/>
                    <a:cs typeface="Calibri" pitchFamily="34" charset="0"/>
                  </a:rPr>
                  <a:t>m) v </a:t>
                </a:r>
              </a:p>
              <a:p>
                <a:r>
                  <a:rPr lang="en-US" sz="3200" dirty="0" smtClean="0">
                    <a:solidFill>
                      <a:srgbClr val="4E3B30"/>
                    </a:solidFill>
                    <a:latin typeface="Calibri" pitchFamily="34" charset="0"/>
                    <a:cs typeface="Calibri" pitchFamily="34" charset="0"/>
                  </a:rPr>
                  <a:t> Or</a:t>
                </a:r>
                <a:r>
                  <a:rPr lang="en-US" sz="3200" dirty="0" smtClean="0">
                    <a:solidFill>
                      <a:srgbClr val="4E3B3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solidFill>
                      <a:srgbClr val="4E3B30"/>
                    </a:solidFill>
                    <a:latin typeface="Calibri" pitchFamily="34" charset="0"/>
                    <a:cs typeface="Calibri" pitchFamily="34" charset="0"/>
                  </a:rPr>
                  <a:t>F =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4E3B30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3200" dirty="0">
                            <a:solidFill>
                              <a:srgbClr val="4E3B30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m:t>Δ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4E3B30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3200" dirty="0">
                            <a:solidFill>
                              <a:srgbClr val="4E3B30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m:t>Δ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4E3B30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m:t>t</m:t>
                        </m:r>
                      </m:den>
                    </m:f>
                  </m:oMath>
                </a14:m>
                <a:r>
                  <a:rPr lang="en-SG" sz="3200" dirty="0" smtClean="0">
                    <a:latin typeface="Calibri" pitchFamily="34" charset="0"/>
                    <a:cs typeface="Calibri" pitchFamily="34" charset="0"/>
                  </a:rPr>
                  <a:t> ) v ……………………..3</a:t>
                </a:r>
              </a:p>
              <a:p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অর্থা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ৎ,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ধাক্কা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জ্বালানি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ব্যবহারের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হার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x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রকেটের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সাপেক্ষে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নির্গত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গ্যাসের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আপেক্ষিক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বেগ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। </a:t>
                </a:r>
              </a:p>
              <a:p>
                <a:endParaRPr lang="en-SG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3400"/>
                <a:ext cx="8991600" cy="5049011"/>
              </a:xfrm>
              <a:prstGeom prst="rect">
                <a:avLst/>
              </a:prstGeom>
              <a:blipFill rotWithShape="1">
                <a:blip r:embed="rId2"/>
                <a:stretch>
                  <a:fillRect l="-1695" t="-2174" b="-169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315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562</TotalTime>
  <Words>882</Words>
  <Application>Microsoft Office PowerPoint</Application>
  <PresentationFormat>On-screen Show (4:3)</PresentationFormat>
  <Paragraphs>112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Trek</vt:lpstr>
      <vt:lpstr>অনলাইন ক্লাসে স্বাগতম</vt:lpstr>
      <vt:lpstr>শিক্ষক পরিচিতি</vt:lpstr>
      <vt:lpstr>পাঠ পরিচিতি</vt:lpstr>
      <vt:lpstr>পূর্ব জ্ঞান </vt:lpstr>
      <vt:lpstr>পূর্বজ্ঞান</vt:lpstr>
      <vt:lpstr>আজকের পাঠ</vt:lpstr>
      <vt:lpstr>শিখন ফল </vt:lpstr>
      <vt:lpstr>উপস্থাপনা</vt:lpstr>
      <vt:lpstr>PowerPoint Presentation</vt:lpstr>
      <vt:lpstr>রকেটের ত্বরণ </vt:lpstr>
      <vt:lpstr>একক কাজ</vt:lpstr>
      <vt:lpstr>গাণিতিক সমস্যা ও সমাধান </vt:lpstr>
      <vt:lpstr>দলীয় কাজ</vt:lpstr>
      <vt:lpstr>PowerPoint Presentation</vt:lpstr>
      <vt:lpstr>PowerPoint Presentation</vt:lpstr>
      <vt:lpstr>মূল্যায়ন</vt:lpstr>
      <vt:lpstr>বাড়ীর কাজ </vt:lpstr>
      <vt:lpstr>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Asadul</dc:creator>
  <cp:lastModifiedBy>HP</cp:lastModifiedBy>
  <cp:revision>118</cp:revision>
  <dcterms:created xsi:type="dcterms:W3CDTF">2016-05-17T09:22:45Z</dcterms:created>
  <dcterms:modified xsi:type="dcterms:W3CDTF">2020-10-13T01:20:44Z</dcterms:modified>
</cp:coreProperties>
</file>