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3" r:id="rId6"/>
    <p:sldId id="265" r:id="rId7"/>
    <p:sldId id="267" r:id="rId8"/>
    <p:sldId id="266" r:id="rId9"/>
    <p:sldId id="261" r:id="rId10"/>
    <p:sldId id="260" r:id="rId11"/>
    <p:sldId id="269" r:id="rId12"/>
    <p:sldId id="271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73557F-51A9-4430-939D-8644F7ED4B99}">
          <p14:sldIdLst>
            <p14:sldId id="256"/>
            <p14:sldId id="257"/>
            <p14:sldId id="258"/>
            <p14:sldId id="259"/>
            <p14:sldId id="263"/>
            <p14:sldId id="265"/>
            <p14:sldId id="267"/>
            <p14:sldId id="266"/>
            <p14:sldId id="261"/>
            <p14:sldId id="260"/>
            <p14:sldId id="269"/>
          </p14:sldIdLst>
        </p14:section>
        <p14:section name="Untitled Section" id="{62015ED5-1839-45D8-938A-0AF3B06E3541}">
          <p14:sldIdLst>
            <p14:sldId id="271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41" autoAdjust="0"/>
  </p:normalViewPr>
  <p:slideViewPr>
    <p:cSldViewPr>
      <p:cViewPr>
        <p:scale>
          <a:sx n="70" d="100"/>
          <a:sy n="70" d="100"/>
        </p:scale>
        <p:origin x="-510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549A6-CB7C-476A-9EEF-7DFDCB0DCA99}" type="datetimeFigureOut">
              <a:rPr lang="en-US" smtClean="0"/>
              <a:pPr/>
              <a:t>4/11/2020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823D4-D2BA-425A-B307-0E7056F1B6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750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823D4-D2BA-425A-B307-0E7056F1B64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12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823D4-D2BA-425A-B307-0E7056F1B64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19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823D4-D2BA-425A-B307-0E7056F1B64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846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9144000" cy="1828800"/>
          </a:xfrm>
        </p:spPr>
        <p:txBody>
          <a:bodyPr>
            <a:no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66129"/>
            <a:ext cx="8839200" cy="496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204995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3179028"/>
            <a:ext cx="184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5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OuterSpa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514600"/>
            <a:ext cx="4150637" cy="29168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135124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ছবিতে কী দেখা যাচ্ছে?</a:t>
            </a:r>
            <a:endParaRPr lang="en-US" sz="2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5562600"/>
            <a:ext cx="4953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dirty="0" smtClean="0">
                <a:solidFill>
                  <a:srgbClr val="00B050"/>
                </a:solidFill>
              </a:rPr>
              <a:t>মহাবিশ্বেঅবস্থিত অস</a:t>
            </a:r>
            <a:r>
              <a:rPr lang="en-US" sz="2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L¨</a:t>
            </a:r>
            <a:r>
              <a:rPr lang="bn-BD" sz="2000" dirty="0" smtClean="0">
                <a:solidFill>
                  <a:srgbClr val="00B050"/>
                </a:solidFill>
              </a:rPr>
              <a:t> </a:t>
            </a:r>
            <a:r>
              <a:rPr lang="bn-BD" sz="1400" dirty="0" smtClean="0">
                <a:solidFill>
                  <a:srgbClr val="00B050"/>
                </a:solidFill>
              </a:rPr>
              <a:t>বস্তু</a:t>
            </a:r>
            <a:r>
              <a:rPr lang="en-US" sz="1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Kbv</a:t>
            </a:r>
            <a:r>
              <a:rPr lang="en-US" sz="1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0054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6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90600" y="2590800"/>
            <a:ext cx="1828800" cy="1905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3" name="Oval 2"/>
          <p:cNvSpPr/>
          <p:nvPr/>
        </p:nvSpPr>
        <p:spPr>
          <a:xfrm>
            <a:off x="6477000" y="2895600"/>
            <a:ext cx="1219200" cy="1143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905000" y="3429000"/>
            <a:ext cx="51816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7200" y="1981200"/>
            <a:ext cx="31242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  <a:r>
              <a:rPr lang="en-US" sz="16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r>
              <a:rPr lang="bn-BD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=</a:t>
            </a:r>
            <a:r>
              <a:rPr lang="en-U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20 KG</a:t>
            </a:r>
            <a:endParaRPr lang="en-US" sz="1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62600" y="2209800"/>
            <a:ext cx="2971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</a:t>
            </a:r>
            <a:r>
              <a:rPr lang="en-US" sz="1600" b="1" cap="all" spc="0" baseline="-25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</a:t>
            </a:r>
            <a:r>
              <a:rPr lang="en-US" sz="1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= 5 kg</a:t>
            </a:r>
            <a:endParaRPr lang="en-US" sz="1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5200" y="3886200"/>
            <a:ext cx="12073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 = 5m</a:t>
            </a:r>
            <a:endParaRPr lang="en-US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1143000"/>
            <a:ext cx="8382000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তাহলে এই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টি বস্তুর মধ্যে আকর্ষণ বল কত হবে?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7000" y="4800600"/>
            <a:ext cx="4038600" cy="30777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G = 6.673 × 10</a:t>
            </a:r>
            <a:r>
              <a:rPr lang="en-US" sz="1400" baseline="30000" dirty="0" smtClean="0"/>
              <a:t>-11</a:t>
            </a:r>
            <a:r>
              <a:rPr lang="en-US" sz="1400" dirty="0" smtClean="0"/>
              <a:t> Nm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 Kg</a:t>
            </a:r>
            <a:r>
              <a:rPr lang="en-US" sz="1400" baseline="30000" dirty="0" smtClean="0"/>
              <a:t>-2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0"/>
            <a:ext cx="83058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295770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371600"/>
            <a:ext cx="66294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86000"/>
            <a:ext cx="9144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সূর্য এর সাথে পৃথিবী এর আকর্ষণ এবং পৃথিবী এর ভিতর অবস্থানরত 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টি বস্তুর মধ্যে আকর্ষণ উভয়কে কি আমরা মহাকর্ষ বলতে পারব?   </a:t>
            </a:r>
            <a:r>
              <a:rPr lang="bn-BD" sz="2000" dirty="0" smtClean="0">
                <a:solidFill>
                  <a:srgbClr val="7030A0"/>
                </a:solidFill>
              </a:rPr>
              <a:t> 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45599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0.28333 0.27384 L 0.34167 0.26273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00" y="-600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918691"/>
            <a:ext cx="67056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blue-marble-1-tri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3352800"/>
            <a:ext cx="1036320" cy="1066800"/>
          </a:xfrm>
          <a:prstGeom prst="rect">
            <a:avLst/>
          </a:prstGeom>
        </p:spPr>
      </p:pic>
      <p:pic>
        <p:nvPicPr>
          <p:cNvPr id="4" name="Picture 3" descr="sun_white_light_b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2514600"/>
            <a:ext cx="2209800" cy="23622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057400" y="3810000"/>
            <a:ext cx="5410200" cy="76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62000" y="5181600"/>
            <a:ext cx="259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m2= 2× 10</a:t>
            </a:r>
            <a:r>
              <a:rPr lang="en-US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30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kg</a:t>
            </a:r>
            <a:endParaRPr lang="en-US" b="1" baseline="30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38800" y="4876800"/>
            <a:ext cx="297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m1= 6× 10</a:t>
            </a:r>
            <a:r>
              <a:rPr lang="en-US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24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kg</a:t>
            </a:r>
            <a:endParaRPr lang="en-US" b="1" baseline="30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00400" y="4038600"/>
            <a:ext cx="2927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d = 1.5× 10</a:t>
            </a:r>
            <a:r>
              <a:rPr lang="en-US" sz="3200" b="1" baseline="30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m</a:t>
            </a:r>
            <a:endParaRPr lang="en-US" sz="3200" b="1" baseline="300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00200" y="5663625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e¯‘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ywUi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ga¨eZx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AvKl©b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wbb©q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28861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0"/>
            <a:ext cx="845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spc="-3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spc="-3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666999"/>
            <a:ext cx="8001000" cy="3886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421763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52400" y="1066800"/>
            <a:ext cx="1021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3600" b="1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gvnv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¤§`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wRjøyi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ingvb</a:t>
            </a:r>
            <a:endParaRPr lang="en-US" sz="3600" b="1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Kzwgjøv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cwj‡UKwbK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BÝwUwUDU,Kzwgjøv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endParaRPr lang="en-US" sz="3600" b="1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8630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8305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K¬vm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  <a:p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               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Pvi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gqv`x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wW‡cøvgv-Bb-BwÄwbqvwis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wØZxq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e‡l©i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QvÎ-QvÎx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wdwR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·-1 (65912) 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cÂg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Aa¨v‡qi</a:t>
            </a:r>
            <a:endParaRPr lang="en-US" sz="4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                 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gnvKl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© I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AwfK‡l©i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Dci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886171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371600"/>
            <a:ext cx="75438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                      </a:t>
            </a:r>
            <a:r>
              <a:rPr lang="bn-BD" sz="2400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5400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bn-BD" sz="2400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endParaRPr lang="bn-BD" sz="2400" dirty="0" smtClean="0">
              <a:solidFill>
                <a:srgbClr val="00B05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মহাকর্ষ ও অভিকর্ষ কী তা বলতে পারবে।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মহাকর্ষ সূত্র ব্যাখ্যা করতে পারবে।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মহাকর্ষ ধ্রুবক কী তা বলতে পারবে।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মহাকর্ষ সূত্রের সাহায্যে গাণিতিক সমস্যার সমাধান করতে পারবে।</a:t>
            </a:r>
          </a:p>
          <a:p>
            <a:endParaRPr lang="bn-BD" sz="2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3879946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		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345001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505237"/>
            <a:ext cx="8329754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মহাকর্ষঃ মহাবিশ্বে যে কোন দুটি বস্তুর মধ্যবর্তী আকর্ষণ বলকে মহাকর্ষ বলে।</a:t>
            </a:r>
          </a:p>
          <a:p>
            <a:endParaRPr lang="bn-BD" sz="3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4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1" y="2895600"/>
            <a:ext cx="6019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পৃথিবী ও যে কোন বস্তুর মধ্যবর্তী আকর্ষণ বলকে</a:t>
            </a:r>
          </a:p>
          <a:p>
            <a:pPr lvl="0"/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অভিকর্ষ বলে।</a:t>
            </a:r>
            <a:endParaRPr lang="en-US" sz="2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188" y="1910812"/>
            <a:ext cx="85415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bn-BD" sz="32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অভিকর্ষঃ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18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52600" y="2438400"/>
            <a:ext cx="1752600" cy="18288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791200" y="2667000"/>
            <a:ext cx="12954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590800" y="3352800"/>
            <a:ext cx="3886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" y="4419600"/>
            <a:ext cx="9296400" cy="2539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050" dirty="0" smtClean="0">
                <a:latin typeface="NikoshBAN" pitchFamily="2" charset="0"/>
                <a:cs typeface="NikoshBAN" pitchFamily="2" charset="0"/>
              </a:rPr>
              <a:t>মহাবিশ্বের প্রতিটি বস্তুকণা একে অপরকে নিজের দিকে আকর্ষণ করে</a:t>
            </a:r>
            <a:endParaRPr lang="en-US" sz="10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886200" y="2362200"/>
            <a:ext cx="1676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3810000" y="3810000"/>
            <a:ext cx="1752600" cy="228600"/>
          </a:xfrm>
          <a:prstGeom prst="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5334000"/>
            <a:ext cx="9144000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050" dirty="0" smtClean="0">
                <a:latin typeface="NikoshBAN" pitchFamily="2" charset="0"/>
                <a:cs typeface="NikoshBAN" pitchFamily="2" charset="0"/>
              </a:rPr>
              <a:t>এই আকর্ষণ বলের মান </a:t>
            </a:r>
            <a:r>
              <a:rPr lang="bn-BD" sz="1050" dirty="0" smtClean="0">
                <a:latin typeface="SutonnyMJ" pitchFamily="2" charset="0"/>
                <a:cs typeface="NikoshBAN" pitchFamily="2" charset="0"/>
              </a:rPr>
              <a:t>বস্তুকণা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2</a:t>
            </a:r>
            <a:r>
              <a:rPr lang="bn-BD" sz="1050" dirty="0" smtClean="0">
                <a:latin typeface="SutonnyMJ" pitchFamily="2" charset="0"/>
                <a:cs typeface="NikoshBAN" pitchFamily="2" charset="0"/>
              </a:rPr>
              <a:t>টির</a:t>
            </a:r>
            <a:r>
              <a:rPr lang="bn-BD" sz="1050" dirty="0" smtClean="0">
                <a:latin typeface="NikoshBAN" pitchFamily="2" charset="0"/>
                <a:cs typeface="NikoshBAN" pitchFamily="2" charset="0"/>
              </a:rPr>
              <a:t> ভরের গুণফলের সমানুপাতিক</a:t>
            </a:r>
            <a:endParaRPr lang="en-US" sz="10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" y="4953000"/>
            <a:ext cx="9220200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050" dirty="0" smtClean="0">
                <a:latin typeface="NikoshBAN" pitchFamily="2" charset="0"/>
                <a:cs typeface="NikoshBAN" pitchFamily="2" charset="0"/>
              </a:rPr>
              <a:t>এই আকর্ষণ বলের মান এদের মধ্যবর্তী দূরত্বের বর্গের ব্যস্তাণুপাতিক</a:t>
            </a:r>
            <a:endParaRPr lang="en-US" sz="10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5791200"/>
            <a:ext cx="8839200" cy="253916"/>
          </a:xfrm>
          <a:prstGeom prst="rect">
            <a:avLst/>
          </a:prstGeom>
          <a:ln>
            <a:solidFill>
              <a:schemeClr val="dk1">
                <a:alpha val="51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050" dirty="0" smtClean="0">
                <a:latin typeface="NikoshBAN" pitchFamily="2" charset="0"/>
                <a:cs typeface="NikoshBAN" pitchFamily="2" charset="0"/>
              </a:rPr>
              <a:t>এই আকর্ষণ বল বস্তুকণা ২টির সংযোজক সরলরেখা বরাবর ক্রিয়া করে</a:t>
            </a:r>
            <a:endParaRPr lang="en-US" sz="10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943600" y="1905000"/>
            <a:ext cx="134429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m</a:t>
            </a:r>
            <a:r>
              <a:rPr lang="en-US" sz="2000" b="1" cap="all" spc="0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2</a:t>
            </a:r>
            <a:endParaRPr 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105548" y="1725990"/>
            <a:ext cx="43794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M</a:t>
            </a:r>
            <a:r>
              <a:rPr lang="en-US" sz="2000" b="1" cap="none" spc="0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1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307333" y="2514600"/>
            <a:ext cx="29367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d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1348264"/>
            <a:ext cx="87630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নিউটনের মহাকর্ষ সূত্র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2014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  <p:bldP spid="13" grpId="0" animBg="1"/>
      <p:bldP spid="17" grpId="0" animBg="1"/>
      <p:bldP spid="18" grpId="0" animBg="1"/>
      <p:bldP spid="23" grpId="0"/>
      <p:bldP spid="24" grpId="0"/>
      <p:bldP spid="25" grpId="0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38200"/>
            <a:ext cx="91440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মহাকর্ষ ধ্রুবকঃ </a:t>
            </a:r>
            <a:r>
              <a:rPr lang="en-US" sz="5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BD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কেজি ভর বিশিষ্ট</a:t>
            </a:r>
            <a:r>
              <a:rPr lang="bn-BD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BD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টি বস্তু</a:t>
            </a:r>
            <a:r>
              <a:rPr lang="bn-BD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BD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মিটার দুরত্বে থেকে পরস্পরকে যে বলে আকর্ষণ করে তাকে মহাকর্ষীয় ধ্রুবক বলে।</a:t>
            </a:r>
            <a:endParaRPr lang="en-US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04272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Times New Roman" pitchFamily="18" charset="0"/>
              </a:rPr>
              <a:t>F=Gm1m2/d2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752600"/>
            <a:ext cx="84582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F=বল,G=মহ</a:t>
            </a:r>
            <a:r>
              <a:rPr lang="en-US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vKl©xq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  <a:cs typeface="NikoshBAN" pitchFamily="2" charset="0"/>
              </a:rPr>
              <a:t>ধ্রুবক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  <a:cs typeface="NikoshBAN" pitchFamily="2" charset="0"/>
              </a:rPr>
              <a:t>m</a:t>
            </a:r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  <a:cs typeface="NikoshBAN" pitchFamily="2" charset="0"/>
              </a:rPr>
              <a:t>1=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1g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বস্তুর ভর .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m</a:t>
            </a:r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2=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য় বস্তুর ভর. d=দূরত্ব।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634421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828800"/>
            <a:ext cx="5562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5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914400"/>
            <a:ext cx="944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দুটি বস্তুর মধ্যে আকর্ষণ বলকে কী বলে?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8813" y="2895600"/>
            <a:ext cx="579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মহাকর্ষ</a:t>
            </a:r>
            <a:endParaRPr lang="en-US" sz="8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12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760</TotalTime>
  <Words>306</Words>
  <Application>Microsoft Office PowerPoint</Application>
  <PresentationFormat>On-screen Show (4:3)</PresentationFormat>
  <Paragraphs>60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palash</dc:creator>
  <cp:lastModifiedBy>jillur</cp:lastModifiedBy>
  <cp:revision>149</cp:revision>
  <dcterms:created xsi:type="dcterms:W3CDTF">2006-08-16T00:00:00Z</dcterms:created>
  <dcterms:modified xsi:type="dcterms:W3CDTF">2020-04-11T11:09:25Z</dcterms:modified>
</cp:coreProperties>
</file>