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7" r:id="rId2"/>
    <p:sldId id="279" r:id="rId3"/>
    <p:sldId id="260" r:id="rId4"/>
    <p:sldId id="275" r:id="rId5"/>
    <p:sldId id="259" r:id="rId6"/>
    <p:sldId id="280" r:id="rId7"/>
    <p:sldId id="283" r:id="rId8"/>
    <p:sldId id="281" r:id="rId9"/>
    <p:sldId id="284" r:id="rId10"/>
    <p:sldId id="282" r:id="rId11"/>
    <p:sldId id="269" r:id="rId12"/>
    <p:sldId id="270"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26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AEB3-F6F4-4713-B3FB-699B5222203E}" type="datetimeFigureOut">
              <a:rPr lang="en-US" smtClean="0"/>
              <a:pPr/>
              <a:t>10/14/2020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0958E-8705-4376-AF92-A2810A294D87}" type="slidenum">
              <a:rPr lang="en-US" smtClean="0"/>
              <a:pPr/>
              <a:t>‹#›</a:t>
            </a:fld>
            <a:endParaRPr lang="en-US"/>
          </a:p>
        </p:txBody>
      </p:sp>
    </p:spTree>
    <p:extLst>
      <p:ext uri="{BB962C8B-B14F-4D97-AF65-F5344CB8AC3E}">
        <p14:creationId xmlns:p14="http://schemas.microsoft.com/office/powerpoint/2010/main" val="209665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3200" baseline="0" dirty="0"/>
          </a:p>
        </p:txBody>
      </p:sp>
      <p:sp>
        <p:nvSpPr>
          <p:cNvPr id="4" name="Slide Number Placeholder 3"/>
          <p:cNvSpPr>
            <a:spLocks noGrp="1"/>
          </p:cNvSpPr>
          <p:nvPr>
            <p:ph type="sldNum" sz="quarter" idx="10"/>
          </p:nvPr>
        </p:nvSpPr>
        <p:spPr/>
        <p:txBody>
          <a:bodyPr/>
          <a:lstStyle/>
          <a:p>
            <a:fld id="{2DA0958E-8705-4376-AF92-A2810A294D87}" type="slidenum">
              <a:rPr lang="en-US" smtClean="0"/>
              <a:pPr/>
              <a:t>1</a:t>
            </a:fld>
            <a:endParaRPr lang="en-US"/>
          </a:p>
        </p:txBody>
      </p:sp>
    </p:spTree>
    <p:extLst>
      <p:ext uri="{BB962C8B-B14F-4D97-AF65-F5344CB8AC3E}">
        <p14:creationId xmlns:p14="http://schemas.microsoft.com/office/powerpoint/2010/main" val="17288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পরিচিতি</a:t>
            </a:r>
            <a:r>
              <a:rPr lang="bn-BD" baseline="0" dirty="0" smtClean="0"/>
              <a:t> স্লাইডটি শুধু শিক্ষকের জন্য। </a:t>
            </a:r>
            <a:r>
              <a:rPr lang="bn-BD" dirty="0" smtClean="0"/>
              <a:t>কন্টেন্টটির মান</a:t>
            </a:r>
            <a:r>
              <a:rPr lang="bn-BD" baseline="0" dirty="0" smtClean="0"/>
              <a:t>সম্মত করার জন্য মতামত দিলে কৃতজ্ঞ থাকবো।</a:t>
            </a:r>
            <a:endParaRPr lang="en-US" dirty="0"/>
          </a:p>
        </p:txBody>
      </p:sp>
      <p:sp>
        <p:nvSpPr>
          <p:cNvPr id="4" name="Slide Number Placeholder 3"/>
          <p:cNvSpPr>
            <a:spLocks noGrp="1"/>
          </p:cNvSpPr>
          <p:nvPr>
            <p:ph type="sldNum" sz="quarter" idx="10"/>
          </p:nvPr>
        </p:nvSpPr>
        <p:spPr/>
        <p:txBody>
          <a:bodyPr/>
          <a:lstStyle/>
          <a:p>
            <a:fld id="{75EFBA06-131C-4859-9C39-A0BB73E6E75A}" type="slidenum">
              <a:rPr lang="en-US" smtClean="0"/>
              <a:pPr/>
              <a:t>2</a:t>
            </a:fld>
            <a:endParaRPr lang="en-US"/>
          </a:p>
        </p:txBody>
      </p:sp>
    </p:spTree>
    <p:extLst>
      <p:ext uri="{BB962C8B-B14F-4D97-AF65-F5344CB8AC3E}">
        <p14:creationId xmlns:p14="http://schemas.microsoft.com/office/powerpoint/2010/main" val="72032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4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645890"/>
            <a:ext cx="7543800" cy="31547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199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স্বাগতম</a:t>
            </a:r>
            <a:endParaRPr lang="en-US" sz="199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857837"/>
          <a:ext cx="9144000" cy="5847763"/>
        </p:xfrm>
        <a:graphic>
          <a:graphicData uri="http://schemas.openxmlformats.org/drawingml/2006/table">
            <a:tbl>
              <a:tblPr firstRow="1" bandRow="1">
                <a:tableStyleId>{5940675A-B579-460E-94D1-54222C63F5DA}</a:tableStyleId>
              </a:tblPr>
              <a:tblGrid>
                <a:gridCol w="1977082"/>
                <a:gridCol w="2392618"/>
                <a:gridCol w="1618407"/>
                <a:gridCol w="3155893"/>
              </a:tblGrid>
              <a:tr h="609600">
                <a:tc>
                  <a:txBody>
                    <a:bodyPr/>
                    <a:lstStyle/>
                    <a:p>
                      <a:pPr algn="ctr"/>
                      <a:r>
                        <a:rPr lang="bn-BD" sz="2800" dirty="0" smtClean="0">
                          <a:latin typeface="NikoshBAN" pitchFamily="2" charset="0"/>
                          <a:cs typeface="NikoshBAN" pitchFamily="2" charset="0"/>
                        </a:rPr>
                        <a:t>উপাদান</a:t>
                      </a:r>
                      <a:endParaRPr lang="en-US" sz="2800" dirty="0">
                        <a:latin typeface="NikoshBAN" pitchFamily="2" charset="0"/>
                        <a:cs typeface="NikoshBAN" pitchFamily="2" charset="0"/>
                      </a:endParaRPr>
                    </a:p>
                  </a:txBody>
                  <a:tcPr>
                    <a:solidFill>
                      <a:srgbClr val="00B050"/>
                    </a:solidFill>
                  </a:tcPr>
                </a:tc>
                <a:tc>
                  <a:txBody>
                    <a:bodyPr/>
                    <a:lstStyle/>
                    <a:p>
                      <a:pPr algn="ctr"/>
                      <a:r>
                        <a:rPr lang="bn-BD" sz="2800" dirty="0" smtClean="0">
                          <a:latin typeface="+mn-lt"/>
                          <a:cs typeface="NikoshBAN" pitchFamily="2" charset="0"/>
                        </a:rPr>
                        <a:t>স্ফুটনাংক</a:t>
                      </a:r>
                      <a:endParaRPr lang="en-US" sz="2800" dirty="0">
                        <a:latin typeface="+mn-lt"/>
                        <a:cs typeface="NikoshBAN" pitchFamily="2" charset="0"/>
                      </a:endParaRPr>
                    </a:p>
                  </a:txBody>
                  <a:tcPr>
                    <a:solidFill>
                      <a:srgbClr val="00B050"/>
                    </a:solidFill>
                  </a:tcPr>
                </a:tc>
                <a:tc>
                  <a:txBody>
                    <a:bodyPr/>
                    <a:lstStyle/>
                    <a:p>
                      <a:pPr algn="ctr"/>
                      <a:r>
                        <a:rPr lang="bn-BD" sz="2800" dirty="0" smtClean="0">
                          <a:latin typeface="NikoshBAN" pitchFamily="2" charset="0"/>
                          <a:cs typeface="NikoshBAN" pitchFamily="2" charset="0"/>
                        </a:rPr>
                        <a:t>কার্বন</a:t>
                      </a:r>
                      <a:r>
                        <a:rPr lang="bn-BD" sz="2800" baseline="0" dirty="0" smtClean="0">
                          <a:latin typeface="NikoshBAN" pitchFamily="2" charset="0"/>
                          <a:cs typeface="NikoshBAN" pitchFamily="2" charset="0"/>
                        </a:rPr>
                        <a:t> সংখ্যা</a:t>
                      </a:r>
                      <a:endParaRPr lang="en-US" sz="2800" dirty="0">
                        <a:latin typeface="NikoshBAN" pitchFamily="2" charset="0"/>
                        <a:cs typeface="NikoshBAN" pitchFamily="2" charset="0"/>
                      </a:endParaRPr>
                    </a:p>
                  </a:txBody>
                  <a:tcPr>
                    <a:solidFill>
                      <a:srgbClr val="00B050"/>
                    </a:solidFill>
                  </a:tcPr>
                </a:tc>
                <a:tc>
                  <a:txBody>
                    <a:bodyPr/>
                    <a:lstStyle/>
                    <a:p>
                      <a:pPr algn="ctr"/>
                      <a:r>
                        <a:rPr lang="bn-BD" sz="2800" dirty="0" smtClean="0">
                          <a:latin typeface="NikoshBAN" pitchFamily="2" charset="0"/>
                          <a:cs typeface="NikoshBAN" pitchFamily="2" charset="0"/>
                        </a:rPr>
                        <a:t>ব্যবহার</a:t>
                      </a:r>
                      <a:endParaRPr lang="en-US" sz="2800" dirty="0">
                        <a:latin typeface="NikoshBAN" pitchFamily="2" charset="0"/>
                        <a:cs typeface="NikoshBAN" pitchFamily="2" charset="0"/>
                      </a:endParaRPr>
                    </a:p>
                  </a:txBody>
                  <a:tcPr>
                    <a:solidFill>
                      <a:srgbClr val="00B050"/>
                    </a:solidFill>
                  </a:tcPr>
                </a:tc>
              </a:tr>
              <a:tr h="748309">
                <a:tc>
                  <a:txBody>
                    <a:bodyPr/>
                    <a:lstStyle/>
                    <a:p>
                      <a:pPr algn="ctr"/>
                      <a:r>
                        <a:rPr lang="bn-BD" sz="2400" dirty="0" smtClean="0">
                          <a:latin typeface="NikoshBAN" pitchFamily="2" charset="0"/>
                          <a:cs typeface="NikoshBAN" pitchFamily="2" charset="0"/>
                        </a:rPr>
                        <a:t>পেট্রোলিয়াম গ্যাস</a:t>
                      </a:r>
                      <a:endParaRPr lang="en-US" sz="2400" dirty="0">
                        <a:latin typeface="NikoshBAN" pitchFamily="2" charset="0"/>
                        <a:cs typeface="NikoshBAN" pitchFamily="2" charset="0"/>
                      </a:endParaRPr>
                    </a:p>
                  </a:txBody>
                  <a:tcPr anchor="ctr"/>
                </a:tc>
                <a:tc>
                  <a:txBody>
                    <a:bodyPr/>
                    <a:lstStyle/>
                    <a:p>
                      <a:pPr algn="ctr"/>
                      <a:r>
                        <a:rPr lang="en-US" sz="2400" dirty="0" smtClean="0">
                          <a:latin typeface="+mn-lt"/>
                          <a:cs typeface="NikoshBAN" pitchFamily="2" charset="0"/>
                        </a:rPr>
                        <a:t>0</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20</a:t>
                      </a:r>
                      <a:r>
                        <a:rPr lang="en-US" sz="1800" baseline="52000" dirty="0" smtClean="0">
                          <a:latin typeface="+mn-lt"/>
                          <a:cs typeface="NikoshBAN" pitchFamily="2" charset="0"/>
                        </a:rPr>
                        <a:t>0</a:t>
                      </a:r>
                      <a:r>
                        <a:rPr lang="en-US" sz="2400" baseline="0" dirty="0" smtClean="0">
                          <a:latin typeface="+mn-lt"/>
                          <a:cs typeface="NikoshBAN" pitchFamily="2" charset="0"/>
                        </a:rPr>
                        <a:t>C</a:t>
                      </a:r>
                      <a:endParaRPr lang="en-US" sz="2400" dirty="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1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4</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রান্নার কাজে </a:t>
                      </a:r>
                      <a:endParaRPr lang="en-US" sz="2400" dirty="0">
                        <a:latin typeface="NikoshBAN" pitchFamily="2" charset="0"/>
                        <a:cs typeface="NikoshBAN" pitchFamily="2" charset="0"/>
                      </a:endParaRPr>
                    </a:p>
                  </a:txBody>
                  <a:tcPr anchor="ctr"/>
                </a:tc>
              </a:tr>
              <a:tr h="748309">
                <a:tc>
                  <a:txBody>
                    <a:bodyPr/>
                    <a:lstStyle/>
                    <a:p>
                      <a:pPr algn="ctr"/>
                      <a:r>
                        <a:rPr lang="bn-BD" sz="2400" dirty="0" smtClean="0">
                          <a:latin typeface="NikoshBAN" pitchFamily="2" charset="0"/>
                          <a:cs typeface="NikoshBAN" pitchFamily="2" charset="0"/>
                        </a:rPr>
                        <a:t>পেট্রোল</a:t>
                      </a:r>
                      <a:endParaRPr lang="en-US" sz="2400" dirty="0">
                        <a:latin typeface="NikoshBAN" pitchFamily="2" charset="0"/>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21</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70</a:t>
                      </a:r>
                      <a:r>
                        <a:rPr lang="en-US" sz="1800" baseline="52000" dirty="0" smtClean="0">
                          <a:latin typeface="+mn-lt"/>
                          <a:cs typeface="NikoshBAN" pitchFamily="2" charset="0"/>
                        </a:rPr>
                        <a:t>0</a:t>
                      </a:r>
                      <a:r>
                        <a:rPr lang="en-US" sz="2400" baseline="0" dirty="0" smtClean="0">
                          <a:latin typeface="+mn-lt"/>
                          <a:cs typeface="NikoshBAN" pitchFamily="2" charset="0"/>
                        </a:rPr>
                        <a:t>C</a:t>
                      </a:r>
                      <a:endParaRPr lang="en-US" sz="2400" dirty="0" smtClean="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5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10</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গাড়ির জ্বালানি</a:t>
                      </a:r>
                      <a:endParaRPr lang="en-US" sz="2400" dirty="0">
                        <a:latin typeface="NikoshBAN" pitchFamily="2" charset="0"/>
                        <a:cs typeface="NikoshBAN" pitchFamily="2" charset="0"/>
                      </a:endParaRPr>
                    </a:p>
                  </a:txBody>
                  <a:tcPr anchor="ctr"/>
                </a:tc>
              </a:tr>
              <a:tr h="748309">
                <a:tc>
                  <a:txBody>
                    <a:bodyPr/>
                    <a:lstStyle/>
                    <a:p>
                      <a:pPr algn="ctr"/>
                      <a:r>
                        <a:rPr lang="bn-BD" sz="2400" dirty="0" smtClean="0">
                          <a:latin typeface="NikoshBAN" pitchFamily="2" charset="0"/>
                          <a:cs typeface="NikoshBAN" pitchFamily="2" charset="0"/>
                        </a:rPr>
                        <a:t>ন্যাপথা</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71</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120</a:t>
                      </a:r>
                      <a:r>
                        <a:rPr lang="en-US" sz="1800" baseline="52000" dirty="0" smtClean="0">
                          <a:latin typeface="+mn-lt"/>
                          <a:cs typeface="NikoshBAN" pitchFamily="2" charset="0"/>
                        </a:rPr>
                        <a:t>0</a:t>
                      </a:r>
                      <a:r>
                        <a:rPr lang="en-US" sz="2400" baseline="0" dirty="0" smtClean="0">
                          <a:latin typeface="+mn-lt"/>
                          <a:cs typeface="NikoshBAN" pitchFamily="2" charset="0"/>
                        </a:rPr>
                        <a:t>C</a:t>
                      </a:r>
                      <a:endParaRPr lang="en-US" sz="2400" dirty="0" smtClean="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7 </a:t>
                      </a:r>
                      <a:r>
                        <a:rPr lang="bn-BD" sz="2400" dirty="0" smtClean="0">
                          <a:latin typeface="+mn-lt"/>
                          <a:cs typeface="NikoshBAN" pitchFamily="2" charset="0"/>
                        </a:rPr>
                        <a:t>থেকে</a:t>
                      </a:r>
                      <a:r>
                        <a:rPr lang="en-US" sz="2400" baseline="0" dirty="0" smtClean="0">
                          <a:latin typeface="+mn-lt"/>
                          <a:cs typeface="NikoshBAN" pitchFamily="2" charset="0"/>
                        </a:rPr>
                        <a:t> 14</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পেট্রোক্যামিকেল</a:t>
                      </a:r>
                      <a:r>
                        <a:rPr lang="bn-BD" sz="2400" baseline="0" dirty="0" smtClean="0">
                          <a:latin typeface="NikoshBAN" pitchFamily="2" charset="0"/>
                          <a:cs typeface="NikoshBAN" pitchFamily="2" charset="0"/>
                        </a:rPr>
                        <a:t> শিল্পে </a:t>
                      </a:r>
                      <a:endParaRPr lang="en-US" sz="2400" dirty="0">
                        <a:latin typeface="NikoshBAN" pitchFamily="2" charset="0"/>
                        <a:cs typeface="NikoshBAN" pitchFamily="2" charset="0"/>
                      </a:endParaRPr>
                    </a:p>
                  </a:txBody>
                  <a:tcPr anchor="ctr"/>
                </a:tc>
              </a:tr>
              <a:tr h="748309">
                <a:tc>
                  <a:txBody>
                    <a:bodyPr/>
                    <a:lstStyle/>
                    <a:p>
                      <a:pPr algn="ctr"/>
                      <a:r>
                        <a:rPr lang="bn-BD" sz="2400" dirty="0" smtClean="0">
                          <a:latin typeface="NikoshBAN" pitchFamily="2" charset="0"/>
                          <a:cs typeface="NikoshBAN" pitchFamily="2" charset="0"/>
                        </a:rPr>
                        <a:t>কেরোসিন</a:t>
                      </a:r>
                      <a:endParaRPr lang="en-US" sz="2400" dirty="0">
                        <a:latin typeface="NikoshBAN" pitchFamily="2" charset="0"/>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121</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170</a:t>
                      </a:r>
                      <a:r>
                        <a:rPr lang="en-US" sz="1800" baseline="52000" dirty="0" smtClean="0">
                          <a:latin typeface="+mn-lt"/>
                          <a:cs typeface="NikoshBAN" pitchFamily="2" charset="0"/>
                        </a:rPr>
                        <a:t>0</a:t>
                      </a:r>
                      <a:r>
                        <a:rPr lang="en-US" sz="2400" baseline="0" dirty="0" smtClean="0">
                          <a:latin typeface="+mn-lt"/>
                          <a:cs typeface="NikoshBAN" pitchFamily="2" charset="0"/>
                        </a:rPr>
                        <a:t>C</a:t>
                      </a:r>
                      <a:endParaRPr lang="en-US" sz="2400" dirty="0" smtClean="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11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16</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জেট ইঞ্জিনের</a:t>
                      </a:r>
                      <a:r>
                        <a:rPr lang="bn-BD" sz="2400" baseline="0" dirty="0" smtClean="0">
                          <a:latin typeface="NikoshBAN" pitchFamily="2" charset="0"/>
                          <a:cs typeface="NikoshBAN" pitchFamily="2" charset="0"/>
                        </a:rPr>
                        <a:t> জ্বালানি </a:t>
                      </a:r>
                      <a:endParaRPr lang="en-US" sz="2400" dirty="0">
                        <a:latin typeface="NikoshBAN" pitchFamily="2" charset="0"/>
                        <a:cs typeface="NikoshBAN" pitchFamily="2" charset="0"/>
                      </a:endParaRPr>
                    </a:p>
                  </a:txBody>
                  <a:tcPr anchor="ctr"/>
                </a:tc>
              </a:tr>
              <a:tr h="748309">
                <a:tc>
                  <a:txBody>
                    <a:bodyPr/>
                    <a:lstStyle/>
                    <a:p>
                      <a:pPr algn="ctr"/>
                      <a:r>
                        <a:rPr lang="bn-BD" sz="2400" dirty="0" smtClean="0">
                          <a:latin typeface="NikoshBAN" pitchFamily="2" charset="0"/>
                          <a:cs typeface="NikoshBAN" pitchFamily="2" charset="0"/>
                        </a:rPr>
                        <a:t>ডিজেল</a:t>
                      </a:r>
                      <a:endParaRPr lang="en-US" sz="2400" dirty="0">
                        <a:latin typeface="NikoshBAN" pitchFamily="2" charset="0"/>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171</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270</a:t>
                      </a:r>
                      <a:r>
                        <a:rPr lang="en-US" sz="1800" baseline="52000" dirty="0" smtClean="0">
                          <a:latin typeface="+mn-lt"/>
                          <a:cs typeface="NikoshBAN" pitchFamily="2" charset="0"/>
                        </a:rPr>
                        <a:t>0</a:t>
                      </a:r>
                      <a:r>
                        <a:rPr lang="en-US" sz="2400" baseline="0" dirty="0" smtClean="0">
                          <a:latin typeface="+mn-lt"/>
                          <a:cs typeface="NikoshBAN" pitchFamily="2" charset="0"/>
                        </a:rPr>
                        <a:t>C</a:t>
                      </a:r>
                      <a:endParaRPr lang="en-US" sz="2400" dirty="0" smtClean="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17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20</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গাড়ির জ্বালানি,</a:t>
                      </a:r>
                      <a:r>
                        <a:rPr lang="bn-BD" sz="2400" baseline="0" dirty="0" smtClean="0">
                          <a:latin typeface="NikoshBAN" pitchFamily="2" charset="0"/>
                          <a:cs typeface="NikoshBAN" pitchFamily="2" charset="0"/>
                        </a:rPr>
                        <a:t> পিচ্ছিলকারক</a:t>
                      </a:r>
                      <a:endParaRPr lang="en-US" sz="2400" dirty="0">
                        <a:latin typeface="NikoshBAN" pitchFamily="2" charset="0"/>
                        <a:cs typeface="NikoshBAN" pitchFamily="2" charset="0"/>
                      </a:endParaRPr>
                    </a:p>
                  </a:txBody>
                  <a:tcPr anchor="ctr"/>
                </a:tc>
              </a:tr>
              <a:tr h="748309">
                <a:tc>
                  <a:txBody>
                    <a:bodyPr/>
                    <a:lstStyle/>
                    <a:p>
                      <a:pPr algn="ctr"/>
                      <a:r>
                        <a:rPr lang="bn-BD" sz="2400" dirty="0" smtClean="0">
                          <a:latin typeface="NikoshBAN" pitchFamily="2" charset="0"/>
                          <a:cs typeface="NikoshBAN" pitchFamily="2" charset="0"/>
                        </a:rPr>
                        <a:t>প্যারাফিন</a:t>
                      </a:r>
                      <a:endParaRPr lang="en-US" sz="2400" dirty="0">
                        <a:latin typeface="NikoshBAN" pitchFamily="2" charset="0"/>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271</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340</a:t>
                      </a:r>
                      <a:r>
                        <a:rPr lang="en-US" sz="1800" baseline="52000" dirty="0" smtClean="0">
                          <a:latin typeface="+mn-lt"/>
                          <a:cs typeface="NikoshBAN" pitchFamily="2" charset="0"/>
                        </a:rPr>
                        <a:t>0</a:t>
                      </a:r>
                      <a:r>
                        <a:rPr lang="en-US" sz="2400" baseline="0" dirty="0" smtClean="0">
                          <a:latin typeface="+mn-lt"/>
                          <a:cs typeface="NikoshBAN" pitchFamily="2" charset="0"/>
                        </a:rPr>
                        <a:t>C</a:t>
                      </a:r>
                      <a:endParaRPr lang="en-US" sz="2400" dirty="0" smtClean="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20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30</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টয়লেট্রিজ ও ভ্যাসলিন তৈরিতে</a:t>
                      </a:r>
                      <a:endParaRPr lang="en-US" sz="2400" dirty="0">
                        <a:latin typeface="NikoshBAN" pitchFamily="2" charset="0"/>
                        <a:cs typeface="NikoshBAN" pitchFamily="2" charset="0"/>
                      </a:endParaRPr>
                    </a:p>
                  </a:txBody>
                  <a:tcPr anchor="ctr"/>
                </a:tc>
              </a:tr>
              <a:tr h="748309">
                <a:tc>
                  <a:txBody>
                    <a:bodyPr/>
                    <a:lstStyle/>
                    <a:p>
                      <a:pPr algn="ctr"/>
                      <a:r>
                        <a:rPr lang="bn-BD" sz="2400" dirty="0" smtClean="0">
                          <a:latin typeface="NikoshBAN" pitchFamily="2" charset="0"/>
                          <a:cs typeface="NikoshBAN" pitchFamily="2" charset="0"/>
                        </a:rPr>
                        <a:t>পিচ</a:t>
                      </a:r>
                      <a:endParaRPr lang="en-US" sz="2400" dirty="0">
                        <a:latin typeface="NikoshBAN" pitchFamily="2" charset="0"/>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340</a:t>
                      </a:r>
                      <a:r>
                        <a:rPr lang="en-US" sz="1800" baseline="52000" dirty="0" smtClean="0">
                          <a:latin typeface="+mn-lt"/>
                          <a:cs typeface="NikoshBAN" pitchFamily="2" charset="0"/>
                        </a:rPr>
                        <a:t>0</a:t>
                      </a:r>
                      <a:r>
                        <a:rPr lang="en-US" sz="2400" dirty="0" smtClean="0">
                          <a:latin typeface="+mn-lt"/>
                          <a:cs typeface="NikoshBAN" pitchFamily="2" charset="0"/>
                        </a:rPr>
                        <a:t>C </a:t>
                      </a:r>
                      <a:r>
                        <a:rPr lang="bn-BD" sz="2400" dirty="0" smtClean="0">
                          <a:latin typeface="+mn-lt"/>
                          <a:cs typeface="NikoshBAN" pitchFamily="2" charset="0"/>
                        </a:rPr>
                        <a:t>থেকে</a:t>
                      </a:r>
                      <a:r>
                        <a:rPr lang="bn-BD" sz="2400" baseline="0" dirty="0" smtClean="0">
                          <a:latin typeface="+mn-lt"/>
                          <a:cs typeface="NikoshBAN" pitchFamily="2" charset="0"/>
                        </a:rPr>
                        <a:t> </a:t>
                      </a:r>
                      <a:r>
                        <a:rPr lang="en-US" sz="2400" baseline="0" dirty="0" smtClean="0">
                          <a:latin typeface="+mn-lt"/>
                          <a:cs typeface="NikoshBAN" pitchFamily="2" charset="0"/>
                        </a:rPr>
                        <a:t>… </a:t>
                      </a:r>
                      <a:endParaRPr lang="en-US" sz="2400" dirty="0" smtClean="0">
                        <a:latin typeface="+mn-lt"/>
                        <a:cs typeface="NikoshBAN" pitchFamily="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cs typeface="NikoshBAN" pitchFamily="2" charset="0"/>
                        </a:rPr>
                        <a:t>30 </a:t>
                      </a:r>
                      <a:r>
                        <a:rPr lang="bn-BD" sz="2400" dirty="0" smtClean="0">
                          <a:latin typeface="+mn-lt"/>
                          <a:cs typeface="NikoshBAN" pitchFamily="2" charset="0"/>
                        </a:rPr>
                        <a:t>থেকে</a:t>
                      </a:r>
                      <a:r>
                        <a:rPr lang="bn-BD" sz="2400" baseline="0" dirty="0" smtClean="0">
                          <a:latin typeface="+mn-lt"/>
                          <a:cs typeface="NikoshBAN" pitchFamily="2" charset="0"/>
                        </a:rPr>
                        <a:t>বেশি</a:t>
                      </a:r>
                      <a:endParaRPr lang="en-US" sz="2400" dirty="0" smtClean="0">
                        <a:latin typeface="+mn-lt"/>
                        <a:cs typeface="NikoshBAN" pitchFamily="2" charset="0"/>
                      </a:endParaRPr>
                    </a:p>
                  </a:txBody>
                  <a:tcPr anchor="ctr"/>
                </a:tc>
                <a:tc>
                  <a:txBody>
                    <a:bodyPr/>
                    <a:lstStyle/>
                    <a:p>
                      <a:pPr algn="ctr"/>
                      <a:r>
                        <a:rPr lang="bn-BD" sz="2400" dirty="0" smtClean="0">
                          <a:latin typeface="NikoshBAN" pitchFamily="2" charset="0"/>
                          <a:cs typeface="NikoshBAN" pitchFamily="2" charset="0"/>
                        </a:rPr>
                        <a:t>রাস্তা তৈরিতে</a:t>
                      </a:r>
                      <a:r>
                        <a:rPr lang="bn-BD"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nchor="ctr"/>
                </a:tc>
              </a:tr>
            </a:tbl>
          </a:graphicData>
        </a:graphic>
      </p:graphicFrame>
      <p:sp>
        <p:nvSpPr>
          <p:cNvPr id="3" name="Content Placeholder 2"/>
          <p:cNvSpPr txBox="1">
            <a:spLocks/>
          </p:cNvSpPr>
          <p:nvPr/>
        </p:nvSpPr>
        <p:spPr>
          <a:xfrm>
            <a:off x="457200" y="152400"/>
            <a:ext cx="8229600" cy="609600"/>
          </a:xfrm>
          <a:prstGeom prst="rect">
            <a:avLst/>
          </a:prstGeo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bn-BD" sz="5400" b="0" i="0" u="none" strike="noStrike" kern="1200" cap="none" spc="0" normalizeH="0" baseline="0" noProof="0" smtClean="0">
                <a:ln>
                  <a:noFill/>
                </a:ln>
                <a:solidFill>
                  <a:schemeClr val="dk1"/>
                </a:solidFill>
                <a:effectLst/>
                <a:uLnTx/>
                <a:uFillTx/>
                <a:latin typeface="NikoshBAN" pitchFamily="2" charset="0"/>
                <a:ea typeface="+mn-ea"/>
                <a:cs typeface="NikoshBAN" pitchFamily="2" charset="0"/>
              </a:rPr>
              <a:t>পেট্রোলিয়াম ও তার উপাদান সমূহ</a:t>
            </a:r>
            <a:endParaRPr kumimoji="0" lang="en-US" sz="80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89038"/>
            <a:ext cx="7467600" cy="12493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6600" dirty="0" smtClean="0">
                <a:latin typeface="NikoshBAN" pitchFamily="2" charset="0"/>
                <a:cs typeface="NikoshBAN" pitchFamily="2" charset="0"/>
              </a:rPr>
              <a:t>একক কাজ </a:t>
            </a:r>
            <a:r>
              <a:rPr lang="bn-BD" sz="3200" dirty="0" smtClean="0">
                <a:latin typeface="NikoshBAN" pitchFamily="2" charset="0"/>
                <a:cs typeface="NikoshBAN" pitchFamily="2" charset="0"/>
              </a:rPr>
              <a:t> </a:t>
            </a:r>
            <a:br>
              <a:rPr lang="bn-BD" sz="3200" dirty="0" smtClean="0">
                <a:latin typeface="NikoshBAN" pitchFamily="2" charset="0"/>
                <a:cs typeface="NikoshBAN" pitchFamily="2" charset="0"/>
              </a:rPr>
            </a:br>
            <a:r>
              <a:rPr lang="bn-BD" sz="3200" dirty="0" smtClean="0">
                <a:latin typeface="NikoshBAN" pitchFamily="2" charset="0"/>
                <a:cs typeface="NikoshBAN" pitchFamily="2" charset="0"/>
              </a:rPr>
              <a:t>সময়ঃ </a:t>
            </a:r>
            <a:r>
              <a:rPr lang="en-US" sz="3200" dirty="0" smtClean="0">
                <a:latin typeface="NikoshBAN" pitchFamily="2" charset="0"/>
                <a:cs typeface="NikoshBAN" pitchFamily="2" charset="0"/>
              </a:rPr>
              <a:t>৩ </a:t>
            </a:r>
            <a:r>
              <a:rPr lang="bn-BD" sz="3200" dirty="0" smtClean="0">
                <a:latin typeface="NikoshBAN" pitchFamily="2" charset="0"/>
                <a:cs typeface="NikoshBAN" pitchFamily="2" charset="0"/>
              </a:rPr>
              <a:t>মিনিট </a:t>
            </a:r>
            <a:endParaRPr lang="en-US" sz="6600" dirty="0">
              <a:latin typeface="NikoshBAN" pitchFamily="2" charset="0"/>
              <a:cs typeface="NikoshBAN" pitchFamily="2" charset="0"/>
            </a:endParaRPr>
          </a:p>
        </p:txBody>
      </p:sp>
      <p:sp>
        <p:nvSpPr>
          <p:cNvPr id="3" name="Content Placeholder 2"/>
          <p:cNvSpPr>
            <a:spLocks noGrp="1"/>
          </p:cNvSpPr>
          <p:nvPr>
            <p:ph idx="1"/>
          </p:nvPr>
        </p:nvSpPr>
        <p:spPr>
          <a:xfrm>
            <a:off x="914400" y="3200401"/>
            <a:ext cx="7467600" cy="2514599"/>
          </a:xfrm>
        </p:spPr>
        <p:style>
          <a:lnRef idx="1">
            <a:schemeClr val="accent5"/>
          </a:lnRef>
          <a:fillRef idx="2">
            <a:schemeClr val="accent5"/>
          </a:fillRef>
          <a:effectRef idx="1">
            <a:schemeClr val="accent5"/>
          </a:effectRef>
          <a:fontRef idx="minor">
            <a:schemeClr val="dk1"/>
          </a:fontRef>
        </p:style>
        <p:txBody>
          <a:bodyPr>
            <a:normAutofit/>
          </a:bodyPr>
          <a:lstStyle/>
          <a:p>
            <a:pPr algn="ctr"/>
            <a:endParaRPr lang="bn-BD" sz="4800" dirty="0" smtClean="0">
              <a:latin typeface="NikoshBAN" pitchFamily="2" charset="0"/>
              <a:cs typeface="NikoshBAN" pitchFamily="2" charset="0"/>
            </a:endParaRPr>
          </a:p>
          <a:p>
            <a:pPr marL="0" indent="0" algn="ctr">
              <a:buNone/>
            </a:pPr>
            <a:r>
              <a:rPr lang="bn-BD" sz="4800" dirty="0" smtClean="0">
                <a:latin typeface="NikoshBAN" pitchFamily="2" charset="0"/>
                <a:cs typeface="NikoshBAN" pitchFamily="2" charset="0"/>
              </a:rPr>
              <a:t>পেট্রোলিয়াম কিভাবে উৎপন্ন হয় লিখ।</a:t>
            </a:r>
            <a:endParaRPr lang="en-US" sz="48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08038"/>
            <a:ext cx="7086600" cy="1477962"/>
          </a:xfrm>
        </p:spPr>
        <p:style>
          <a:lnRef idx="1">
            <a:schemeClr val="accent2"/>
          </a:lnRef>
          <a:fillRef idx="2">
            <a:schemeClr val="accent2"/>
          </a:fillRef>
          <a:effectRef idx="1">
            <a:schemeClr val="accent2"/>
          </a:effectRef>
          <a:fontRef idx="minor">
            <a:schemeClr val="dk1"/>
          </a:fontRef>
        </p:style>
        <p:txBody>
          <a:bodyPr>
            <a:noAutofit/>
          </a:bodyPr>
          <a:lstStyle/>
          <a:p>
            <a:r>
              <a:rPr lang="bn-BD" sz="7200" dirty="0" smtClean="0">
                <a:latin typeface="NikoshBAN" pitchFamily="2" charset="0"/>
                <a:cs typeface="NikoshBAN" pitchFamily="2" charset="0"/>
              </a:rPr>
              <a:t>দলগত কাজ</a:t>
            </a:r>
            <a:br>
              <a:rPr lang="bn-BD" sz="7200" dirty="0" smtClean="0">
                <a:latin typeface="NikoshBAN" pitchFamily="2" charset="0"/>
                <a:cs typeface="NikoshBAN" pitchFamily="2" charset="0"/>
              </a:rPr>
            </a:br>
            <a:r>
              <a:rPr lang="bn-BD" sz="2800" dirty="0" smtClean="0">
                <a:latin typeface="NikoshBAN" pitchFamily="2" charset="0"/>
                <a:cs typeface="NikoshBAN" pitchFamily="2" charset="0"/>
              </a:rPr>
              <a:t>সময়ঃ ৫ মিনিট</a:t>
            </a:r>
            <a:endParaRPr lang="en-US" sz="7200" dirty="0">
              <a:latin typeface="NikoshBAN" pitchFamily="2" charset="0"/>
              <a:cs typeface="NikoshBAN" pitchFamily="2" charset="0"/>
            </a:endParaRPr>
          </a:p>
        </p:txBody>
      </p:sp>
      <p:sp>
        <p:nvSpPr>
          <p:cNvPr id="3" name="Content Placeholder 2"/>
          <p:cNvSpPr>
            <a:spLocks noGrp="1"/>
          </p:cNvSpPr>
          <p:nvPr>
            <p:ph idx="1"/>
          </p:nvPr>
        </p:nvSpPr>
        <p:spPr>
          <a:xfrm>
            <a:off x="1066800" y="2438400"/>
            <a:ext cx="7086600" cy="3657600"/>
          </a:xfrm>
        </p:spPr>
        <p:style>
          <a:lnRef idx="1">
            <a:schemeClr val="accent4"/>
          </a:lnRef>
          <a:fillRef idx="2">
            <a:schemeClr val="accent4"/>
          </a:fillRef>
          <a:effectRef idx="1">
            <a:schemeClr val="accent4"/>
          </a:effectRef>
          <a:fontRef idx="minor">
            <a:schemeClr val="dk1"/>
          </a:fontRef>
        </p:style>
        <p:txBody>
          <a:bodyPr>
            <a:normAutofit/>
          </a:bodyPr>
          <a:lstStyle/>
          <a:p>
            <a:pPr algn="ctr"/>
            <a:endParaRPr lang="bn-BD" sz="4800" dirty="0" smtClean="0">
              <a:latin typeface="NikoshBAN" pitchFamily="2" charset="0"/>
              <a:cs typeface="NikoshBAN" pitchFamily="2" charset="0"/>
            </a:endParaRPr>
          </a:p>
          <a:p>
            <a:pPr algn="ctr">
              <a:buNone/>
            </a:pPr>
            <a:r>
              <a:rPr lang="bn-BD" sz="4800" dirty="0" smtClean="0">
                <a:latin typeface="NikoshBAN" pitchFamily="2" charset="0"/>
                <a:cs typeface="NikoshBAN" pitchFamily="2" charset="0"/>
              </a:rPr>
              <a:t>আংশিক পাতন যন্ত্রে কিভাবে ভিন্ন ভিন্ন উপাদান পৃথক করা হয়?</a:t>
            </a:r>
            <a:endParaRPr lang="en-US" sz="48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60438"/>
            <a:ext cx="7010400" cy="1143000"/>
          </a:xfrm>
        </p:spPr>
        <p:style>
          <a:lnRef idx="1">
            <a:schemeClr val="accent2"/>
          </a:lnRef>
          <a:fillRef idx="2">
            <a:schemeClr val="accent2"/>
          </a:fillRef>
          <a:effectRef idx="1">
            <a:schemeClr val="accent2"/>
          </a:effectRef>
          <a:fontRef idx="minor">
            <a:schemeClr val="dk1"/>
          </a:fontRef>
        </p:style>
        <p:txBody>
          <a:bodyPr>
            <a:noAutofit/>
          </a:bodyPr>
          <a:lstStyle/>
          <a:p>
            <a:r>
              <a:rPr lang="bn-BD" sz="6600" dirty="0" smtClean="0">
                <a:latin typeface="NikoshBAN" pitchFamily="2" charset="0"/>
                <a:cs typeface="NikoshBAN" pitchFamily="2" charset="0"/>
              </a:rPr>
              <a:t>মূল্যায়ন </a:t>
            </a:r>
            <a:endParaRPr lang="en-US" sz="6600" dirty="0">
              <a:latin typeface="NikoshBAN" pitchFamily="2" charset="0"/>
              <a:cs typeface="NikoshBAN" pitchFamily="2" charset="0"/>
            </a:endParaRPr>
          </a:p>
        </p:txBody>
      </p:sp>
      <p:sp>
        <p:nvSpPr>
          <p:cNvPr id="3" name="Content Placeholder 2"/>
          <p:cNvSpPr>
            <a:spLocks noGrp="1"/>
          </p:cNvSpPr>
          <p:nvPr>
            <p:ph idx="1"/>
          </p:nvPr>
        </p:nvSpPr>
        <p:spPr>
          <a:xfrm>
            <a:off x="1219200" y="2286000"/>
            <a:ext cx="7010400" cy="3429000"/>
          </a:xfrm>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buNone/>
            </a:pPr>
            <a:r>
              <a:rPr lang="bn-BD" sz="4400" dirty="0" smtClean="0">
                <a:latin typeface="NikoshBAN" pitchFamily="2" charset="0"/>
                <a:cs typeface="NikoshBAN" pitchFamily="2" charset="0"/>
              </a:rPr>
              <a:t>১। জীবাশ্ম অর্থ  কী?</a:t>
            </a:r>
          </a:p>
          <a:p>
            <a:pPr marL="514350" indent="-514350">
              <a:buNone/>
            </a:pPr>
            <a:r>
              <a:rPr lang="bn-BD" sz="4400" dirty="0" smtClean="0">
                <a:latin typeface="NikoshBAN" pitchFamily="2" charset="0"/>
                <a:cs typeface="NikoshBAN" pitchFamily="2" charset="0"/>
              </a:rPr>
              <a:t>২। পেট্রোলিয়াম কী থেকে তৈরি হয়?</a:t>
            </a:r>
          </a:p>
          <a:p>
            <a:pPr marL="514350" indent="-514350">
              <a:buNone/>
            </a:pPr>
            <a:r>
              <a:rPr lang="bn-BD" sz="4400" dirty="0" smtClean="0">
                <a:latin typeface="NikoshBAN" pitchFamily="2" charset="0"/>
                <a:cs typeface="NikoshBAN" pitchFamily="2" charset="0"/>
              </a:rPr>
              <a:t>৩। বিটুমিন কী কাজে লাগে?</a:t>
            </a:r>
          </a:p>
          <a:p>
            <a:pPr marL="514350" indent="-514350">
              <a:buNone/>
            </a:pPr>
            <a:r>
              <a:rPr lang="bn-BD" sz="4400" dirty="0" smtClean="0">
                <a:latin typeface="NikoshBAN" pitchFamily="2" charset="0"/>
                <a:cs typeface="NikoshBAN" pitchFamily="2" charset="0"/>
              </a:rPr>
              <a:t>৪। প্রাকৃতিক গ্যাসের প্রধান উপাদান কী?</a:t>
            </a:r>
          </a:p>
          <a:p>
            <a:pPr marL="514350" indent="-514350">
              <a:buNone/>
            </a:pPr>
            <a:endParaRPr lang="en-US" sz="20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924800" cy="1143000"/>
          </a:xfrm>
        </p:spPr>
        <p:style>
          <a:lnRef idx="1">
            <a:schemeClr val="accent2"/>
          </a:lnRef>
          <a:fillRef idx="2">
            <a:schemeClr val="accent2"/>
          </a:fillRef>
          <a:effectRef idx="1">
            <a:schemeClr val="accent2"/>
          </a:effectRef>
          <a:fontRef idx="minor">
            <a:schemeClr val="dk1"/>
          </a:fontRef>
        </p:style>
        <p:txBody>
          <a:bodyPr>
            <a:noAutofit/>
          </a:bodyPr>
          <a:lstStyle/>
          <a:p>
            <a:r>
              <a:rPr lang="bn-BD" sz="7200" dirty="0" smtClean="0">
                <a:latin typeface="NikoshBAN" pitchFamily="2" charset="0"/>
                <a:cs typeface="NikoshBAN" pitchFamily="2" charset="0"/>
              </a:rPr>
              <a:t>বাড়ির কাজ</a:t>
            </a:r>
            <a:endParaRPr lang="en-US" sz="7200" dirty="0">
              <a:latin typeface="NikoshBAN" pitchFamily="2" charset="0"/>
              <a:cs typeface="NikoshBAN" pitchFamily="2" charset="0"/>
            </a:endParaRPr>
          </a:p>
        </p:txBody>
      </p:sp>
      <p:sp>
        <p:nvSpPr>
          <p:cNvPr id="3" name="Content Placeholder 2"/>
          <p:cNvSpPr>
            <a:spLocks noGrp="1"/>
          </p:cNvSpPr>
          <p:nvPr>
            <p:ph idx="1"/>
          </p:nvPr>
        </p:nvSpPr>
        <p:spPr>
          <a:xfrm>
            <a:off x="685800" y="2743200"/>
            <a:ext cx="7924800" cy="3124200"/>
          </a:xfrm>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lgn="ctr">
              <a:buNone/>
            </a:pPr>
            <a:endParaRPr lang="bn-BD" sz="4400" dirty="0" smtClean="0">
              <a:latin typeface="NikoshBAN" pitchFamily="2" charset="0"/>
              <a:cs typeface="NikoshBAN" pitchFamily="2" charset="0"/>
            </a:endParaRPr>
          </a:p>
          <a:p>
            <a:pPr marL="514350" indent="-514350" algn="ctr">
              <a:buNone/>
            </a:pPr>
            <a:r>
              <a:rPr lang="bn-BD" sz="4400" dirty="0" smtClean="0">
                <a:latin typeface="NikoshBAN" pitchFamily="2" charset="0"/>
                <a:cs typeface="NikoshBAN" pitchFamily="2" charset="0"/>
              </a:rPr>
              <a:t>আমাদের প্রাত্যহিক জীবনে জীবাশ্ম জ্বালানির  গুরুত্ব কী ব্যাখ্যা কর। </a:t>
            </a:r>
            <a:endParaRPr lang="en-US" sz="44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7620000" cy="4191000"/>
          </a:xfrm>
          <a:ln/>
        </p:spPr>
        <p:style>
          <a:lnRef idx="1">
            <a:schemeClr val="accent2"/>
          </a:lnRef>
          <a:fillRef idx="2">
            <a:schemeClr val="accent2"/>
          </a:fillRef>
          <a:effectRef idx="1">
            <a:schemeClr val="accent2"/>
          </a:effectRef>
          <a:fontRef idx="minor">
            <a:schemeClr val="dk1"/>
          </a:fontRef>
        </p:style>
        <p:txBody>
          <a:bodyPr>
            <a:noAutofit/>
          </a:bodyPr>
          <a:lstStyle/>
          <a:p>
            <a:r>
              <a:rPr lang="bn-BD" sz="199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ধন্যবাদ</a:t>
            </a:r>
            <a:endParaRPr lang="en-US" sz="199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228600" y="3048000"/>
            <a:ext cx="4114801" cy="3276600"/>
          </a:xfrm>
          <a:prstGeom prst="roundRect">
            <a:avLst/>
          </a:prstGeom>
          <a:ln/>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bn-BD" sz="3600" dirty="0" smtClean="0">
                <a:solidFill>
                  <a:schemeClr val="tx1"/>
                </a:solidFill>
                <a:latin typeface="NikoshBAN" pitchFamily="2" charset="0"/>
                <a:cs typeface="NikoshBAN" pitchFamily="2" charset="0"/>
              </a:rPr>
              <a:t>জি এম আজিজুল হক</a:t>
            </a:r>
          </a:p>
          <a:p>
            <a:pPr algn="ctr"/>
            <a:r>
              <a:rPr lang="en-US" sz="2400" dirty="0" err="1" smtClean="0">
                <a:solidFill>
                  <a:schemeClr val="tx1"/>
                </a:solidFill>
                <a:latin typeface="NikoshBAN" pitchFamily="2" charset="0"/>
                <a:cs typeface="NikoshBAN" pitchFamily="2" charset="0"/>
              </a:rPr>
              <a:t>সহকা</a:t>
            </a:r>
            <a:r>
              <a:rPr lang="bn-BD" sz="2400" dirty="0" smtClean="0">
                <a:solidFill>
                  <a:schemeClr val="tx1"/>
                </a:solidFill>
                <a:latin typeface="NikoshBAN" pitchFamily="2" charset="0"/>
                <a:cs typeface="NikoshBAN" pitchFamily="2" charset="0"/>
              </a:rPr>
              <a:t>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শিক্ষক</a:t>
            </a:r>
            <a:endParaRPr lang="en-US" sz="2400" dirty="0" smtClean="0">
              <a:solidFill>
                <a:schemeClr val="tx1"/>
              </a:solidFill>
              <a:latin typeface="NikoshBAN" pitchFamily="2" charset="0"/>
              <a:cs typeface="NikoshBAN" pitchFamily="2" charset="0"/>
            </a:endParaRPr>
          </a:p>
          <a:p>
            <a:pPr algn="ctr"/>
            <a:r>
              <a:rPr lang="bn-BD" sz="2800" dirty="0" smtClean="0">
                <a:solidFill>
                  <a:schemeClr val="tx1"/>
                </a:solidFill>
                <a:latin typeface="NikoshBAN" pitchFamily="2" charset="0"/>
                <a:cs typeface="NikoshBAN" pitchFamily="2" charset="0"/>
              </a:rPr>
              <a:t>চান্দিনা ডাঃ ফিরোজা পাইলট বালিকা </a:t>
            </a:r>
            <a:r>
              <a:rPr lang="en-US" sz="2800" dirty="0" err="1" smtClean="0">
                <a:solidFill>
                  <a:schemeClr val="tx1"/>
                </a:solidFill>
                <a:latin typeface="NikoshBAN" pitchFamily="2" charset="0"/>
                <a:cs typeface="NikoshBAN" pitchFamily="2" charset="0"/>
              </a:rPr>
              <a:t>উচ্চ</a:t>
            </a:r>
            <a:r>
              <a:rPr lang="bn-BD"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বিদ্যালয়</a:t>
            </a:r>
            <a:r>
              <a:rPr lang="en-US" sz="2800" dirty="0" smtClean="0">
                <a:solidFill>
                  <a:schemeClr val="tx1"/>
                </a:solidFill>
                <a:latin typeface="NikoshBAN" pitchFamily="2" charset="0"/>
                <a:cs typeface="NikoshBAN" pitchFamily="2" charset="0"/>
              </a:rPr>
              <a:t>,</a:t>
            </a:r>
            <a:r>
              <a:rPr lang="bn-BD"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কুমিল্লা</a:t>
            </a:r>
            <a:endParaRPr lang="en-US" sz="2800" dirty="0" smtClean="0">
              <a:solidFill>
                <a:schemeClr val="tx1"/>
              </a:solidFill>
              <a:latin typeface="NikoshBAN" pitchFamily="2" charset="0"/>
              <a:cs typeface="NikoshBAN" pitchFamily="2" charset="0"/>
            </a:endParaRPr>
          </a:p>
          <a:p>
            <a:pPr algn="ctr"/>
            <a:r>
              <a:rPr lang="en-US" sz="2800" dirty="0" smtClean="0">
                <a:solidFill>
                  <a:schemeClr val="tx1"/>
                </a:solidFill>
                <a:cs typeface="NikoshBAN" pitchFamily="2" charset="0"/>
              </a:rPr>
              <a:t>azizkurchap</a:t>
            </a:r>
            <a:r>
              <a:rPr lang="en-US" sz="2400" dirty="0" smtClean="0">
                <a:solidFill>
                  <a:schemeClr val="tx1"/>
                </a:solidFill>
                <a:latin typeface="Times New Roman" pitchFamily="18" charset="0"/>
                <a:cs typeface="Times New Roman" pitchFamily="18" charset="0"/>
              </a:rPr>
              <a:t>@gmail.com</a:t>
            </a:r>
          </a:p>
          <a:p>
            <a:pPr algn="ctr"/>
            <a:r>
              <a:rPr lang="en-US" sz="2400" dirty="0" smtClean="0">
                <a:solidFill>
                  <a:schemeClr val="tx1"/>
                </a:solidFill>
                <a:latin typeface="Times New Roman" pitchFamily="18" charset="0"/>
                <a:cs typeface="Times New Roman" pitchFamily="18" charset="0"/>
              </a:rPr>
              <a:t>Mob.-01714732993</a:t>
            </a:r>
            <a:endParaRPr lang="bn-BD" sz="2800" dirty="0" smtClean="0">
              <a:solidFill>
                <a:schemeClr val="tx1"/>
              </a:solidFill>
              <a:latin typeface="NikoshBAN" pitchFamily="2" charset="0"/>
              <a:cs typeface="NikoshBAN" pitchFamily="2" charset="0"/>
            </a:endParaRPr>
          </a:p>
        </p:txBody>
      </p:sp>
      <p:sp>
        <p:nvSpPr>
          <p:cNvPr id="19" name="Rounded Rectangle 18"/>
          <p:cNvSpPr/>
          <p:nvPr/>
        </p:nvSpPr>
        <p:spPr>
          <a:xfrm>
            <a:off x="4648200" y="3048000"/>
            <a:ext cx="4114799" cy="3276600"/>
          </a:xfrm>
          <a:prstGeom prst="roundRect">
            <a:avLst/>
          </a:prstGeom>
          <a:ln/>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শ্রেণি</a:t>
            </a: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নবম</a:t>
            </a:r>
          </a:p>
          <a:p>
            <a:pPr algn="ct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বিষয়</a:t>
            </a: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রসায়ন</a:t>
            </a:r>
          </a:p>
          <a:p>
            <a:pPr algn="ctr"/>
            <a:r>
              <a:rPr lang="bn-BD" sz="2800" dirty="0" smtClean="0">
                <a:solidFill>
                  <a:schemeClr val="tx1"/>
                </a:solidFill>
                <a:latin typeface="NikoshBAN" pitchFamily="2" charset="0"/>
                <a:cs typeface="NikoshBAN" pitchFamily="2" charset="0"/>
              </a:rPr>
              <a:t>অধ্যায়</a:t>
            </a: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১১ (খনিজ সম্পদ-জীবাশ্ম) </a:t>
            </a:r>
          </a:p>
          <a:p>
            <a:pPr algn="ctr"/>
            <a:r>
              <a:rPr lang="bn-BD" sz="2800" dirty="0" smtClean="0">
                <a:solidFill>
                  <a:schemeClr val="tx1"/>
                </a:solidFill>
                <a:latin typeface="NikoshBAN" pitchFamily="2" charset="0"/>
                <a:cs typeface="NikoshBAN" pitchFamily="2" charset="0"/>
              </a:rPr>
              <a:t>পাঠঃ জীবাশ্ম জ্বালানি</a:t>
            </a:r>
          </a:p>
        </p:txBody>
      </p:sp>
      <p:sp>
        <p:nvSpPr>
          <p:cNvPr id="18" name="Rectangle 17"/>
          <p:cNvSpPr/>
          <p:nvPr/>
        </p:nvSpPr>
        <p:spPr>
          <a:xfrm>
            <a:off x="3014133" y="954881"/>
            <a:ext cx="2844800" cy="6905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3600" dirty="0" smtClean="0">
                <a:solidFill>
                  <a:schemeClr val="tx1"/>
                </a:solidFill>
                <a:latin typeface="NikoshBAN" pitchFamily="2" charset="0"/>
                <a:cs typeface="NikoshBAN" pitchFamily="2" charset="0"/>
              </a:rPr>
              <a:t> পরিচিতি</a:t>
            </a:r>
            <a:endParaRPr lang="en-US" sz="3600" dirty="0">
              <a:solidFill>
                <a:schemeClr val="tx1"/>
              </a:solidFill>
              <a:latin typeface="NikoshBAN" pitchFamily="2" charset="0"/>
              <a:cs typeface="NikoshBAN" pitchFamily="2" charset="0"/>
            </a:endParaRPr>
          </a:p>
        </p:txBody>
      </p:sp>
      <p:pic>
        <p:nvPicPr>
          <p:cNvPr id="9" name="Picture 8" descr="nasir uddin.jpg"/>
          <p:cNvPicPr>
            <a:picLocks noChangeAspect="1"/>
          </p:cNvPicPr>
          <p:nvPr/>
        </p:nvPicPr>
        <p:blipFill>
          <a:blip r:embed="rId3"/>
          <a:stretch>
            <a:fillRect/>
          </a:stretch>
        </p:blipFill>
        <p:spPr>
          <a:xfrm>
            <a:off x="685800" y="381000"/>
            <a:ext cx="1981200" cy="2509520"/>
          </a:xfrm>
          <a:prstGeom prst="rect">
            <a:avLst/>
          </a:prstGeom>
          <a:ln w="127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l="21015" t="5644"/>
          <a:stretch/>
        </p:blipFill>
        <p:spPr>
          <a:xfrm>
            <a:off x="6553200" y="381000"/>
            <a:ext cx="1990725" cy="2438399"/>
          </a:xfrm>
          <a:prstGeom prst="rect">
            <a:avLst/>
          </a:prstGeom>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1000" fill="hold"/>
                                        <p:tgtEl>
                                          <p:spTgt spid="19"/>
                                        </p:tgtEl>
                                        <p:attrNameLst>
                                          <p:attrName>ppt_w</p:attrName>
                                        </p:attrNameLst>
                                      </p:cBhvr>
                                      <p:tavLst>
                                        <p:tav tm="0">
                                          <p:val>
                                            <p:fltVal val="0"/>
                                          </p:val>
                                        </p:tav>
                                        <p:tav tm="100000">
                                          <p:val>
                                            <p:strVal val="#ppt_w"/>
                                          </p:val>
                                        </p:tav>
                                      </p:tavLst>
                                    </p:anim>
                                    <p:anim calcmode="lin" valueType="num">
                                      <p:cBhvr>
                                        <p:cTn id="14" dur="1000" fill="hold"/>
                                        <p:tgtEl>
                                          <p:spTgt spid="19"/>
                                        </p:tgtEl>
                                        <p:attrNameLst>
                                          <p:attrName>ppt_h</p:attrName>
                                        </p:attrNameLst>
                                      </p:cBhvr>
                                      <p:tavLst>
                                        <p:tav tm="0">
                                          <p:val>
                                            <p:fltVal val="0"/>
                                          </p:val>
                                        </p:tav>
                                        <p:tav tm="100000">
                                          <p:val>
                                            <p:strVal val="#ppt_h"/>
                                          </p:val>
                                        </p:tav>
                                      </p:tavLst>
                                    </p:anim>
                                    <p:anim calcmode="lin" valueType="num">
                                      <p:cBhvr>
                                        <p:cTn id="15"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9"/>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fltVal val="0"/>
                                          </p:val>
                                        </p:tav>
                                        <p:tav tm="100000">
                                          <p:val>
                                            <p:strVal val="#ppt_w"/>
                                          </p:val>
                                        </p:tav>
                                      </p:tavLst>
                                    </p:anim>
                                    <p:anim calcmode="lin" valueType="num">
                                      <p:cBhvr>
                                        <p:cTn id="20" dur="1000" fill="hold"/>
                                        <p:tgtEl>
                                          <p:spTgt spid="18"/>
                                        </p:tgtEl>
                                        <p:attrNameLst>
                                          <p:attrName>ppt_h</p:attrName>
                                        </p:attrNameLst>
                                      </p:cBhvr>
                                      <p:tavLst>
                                        <p:tav tm="0">
                                          <p:val>
                                            <p:fltVal val="0"/>
                                          </p:val>
                                        </p:tav>
                                        <p:tav tm="100000">
                                          <p:val>
                                            <p:strVal val="#ppt_h"/>
                                          </p:val>
                                        </p:tav>
                                      </p:tavLst>
                                    </p:anim>
                                    <p:anim calcmode="lin" valueType="num">
                                      <p:cBhvr>
                                        <p:cTn id="21"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8"/>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9"/>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410200" y="4867870"/>
            <a:ext cx="24384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5400" dirty="0" smtClean="0">
                <a:latin typeface="NikoshBAN" pitchFamily="2" charset="0"/>
                <a:cs typeface="NikoshBAN" pitchFamily="2" charset="0"/>
              </a:rPr>
              <a:t>  ইথেন</a:t>
            </a:r>
            <a:endParaRPr lang="en-US" sz="5400" dirty="0">
              <a:latin typeface="NikoshBAN" pitchFamily="2" charset="0"/>
              <a:cs typeface="NikoshBAN" pitchFamily="2" charset="0"/>
            </a:endParaRPr>
          </a:p>
        </p:txBody>
      </p:sp>
      <p:grpSp>
        <p:nvGrpSpPr>
          <p:cNvPr id="43" name="Group 42"/>
          <p:cNvGrpSpPr/>
          <p:nvPr/>
        </p:nvGrpSpPr>
        <p:grpSpPr>
          <a:xfrm>
            <a:off x="1022126" y="1809752"/>
            <a:ext cx="1873474" cy="2533648"/>
            <a:chOff x="1143000" y="985508"/>
            <a:chExt cx="2765605" cy="3152292"/>
          </a:xfrm>
        </p:grpSpPr>
        <p:sp>
          <p:nvSpPr>
            <p:cNvPr id="44" name="TextBox 43"/>
            <p:cNvSpPr txBox="1"/>
            <p:nvPr/>
          </p:nvSpPr>
          <p:spPr>
            <a:xfrm>
              <a:off x="2188708" y="3103897"/>
              <a:ext cx="685800" cy="1033903"/>
            </a:xfrm>
            <a:prstGeom prst="rect">
              <a:avLst/>
            </a:prstGeom>
            <a:noFill/>
          </p:spPr>
          <p:txBody>
            <a:bodyPr wrap="square" rtlCol="0">
              <a:spAutoFit/>
            </a:bodyPr>
            <a:lstStyle/>
            <a:p>
              <a:r>
                <a:rPr lang="en-US" sz="4800" dirty="0" smtClean="0"/>
                <a:t>H</a:t>
              </a:r>
              <a:endParaRPr lang="en-US" sz="4800" dirty="0"/>
            </a:p>
          </p:txBody>
        </p:sp>
        <p:sp>
          <p:nvSpPr>
            <p:cNvPr id="49" name="TextBox 48"/>
            <p:cNvSpPr txBox="1"/>
            <p:nvPr/>
          </p:nvSpPr>
          <p:spPr>
            <a:xfrm>
              <a:off x="3238045" y="2052070"/>
              <a:ext cx="670560" cy="1033903"/>
            </a:xfrm>
            <a:prstGeom prst="rect">
              <a:avLst/>
            </a:prstGeom>
            <a:noFill/>
          </p:spPr>
          <p:txBody>
            <a:bodyPr wrap="square" rtlCol="0">
              <a:spAutoFit/>
            </a:bodyPr>
            <a:lstStyle/>
            <a:p>
              <a:r>
                <a:rPr lang="en-US" sz="4800" dirty="0" smtClean="0"/>
                <a:t>H</a:t>
              </a:r>
              <a:endParaRPr lang="en-US" sz="4800" dirty="0"/>
            </a:p>
          </p:txBody>
        </p:sp>
        <p:sp>
          <p:nvSpPr>
            <p:cNvPr id="52" name="TextBox 51"/>
            <p:cNvSpPr txBox="1"/>
            <p:nvPr/>
          </p:nvSpPr>
          <p:spPr>
            <a:xfrm>
              <a:off x="2222724" y="985508"/>
              <a:ext cx="685800" cy="1033903"/>
            </a:xfrm>
            <a:prstGeom prst="rect">
              <a:avLst/>
            </a:prstGeom>
            <a:noFill/>
          </p:spPr>
          <p:txBody>
            <a:bodyPr wrap="square" rtlCol="0">
              <a:spAutoFit/>
            </a:bodyPr>
            <a:lstStyle/>
            <a:p>
              <a:r>
                <a:rPr lang="en-US" sz="4800" dirty="0" smtClean="0"/>
                <a:t>H</a:t>
              </a:r>
              <a:endParaRPr lang="en-US" sz="4800" dirty="0"/>
            </a:p>
          </p:txBody>
        </p:sp>
        <p:sp>
          <p:nvSpPr>
            <p:cNvPr id="53" name="TextBox 52"/>
            <p:cNvSpPr txBox="1"/>
            <p:nvPr/>
          </p:nvSpPr>
          <p:spPr>
            <a:xfrm>
              <a:off x="1143000" y="2057400"/>
              <a:ext cx="685800" cy="1033903"/>
            </a:xfrm>
            <a:prstGeom prst="rect">
              <a:avLst/>
            </a:prstGeom>
            <a:noFill/>
          </p:spPr>
          <p:txBody>
            <a:bodyPr wrap="square" rtlCol="0">
              <a:spAutoFit/>
            </a:bodyPr>
            <a:lstStyle/>
            <a:p>
              <a:r>
                <a:rPr lang="en-US" sz="4800" dirty="0" smtClean="0"/>
                <a:t>H</a:t>
              </a:r>
              <a:endParaRPr lang="en-US" sz="4800" dirty="0"/>
            </a:p>
          </p:txBody>
        </p:sp>
        <p:cxnSp>
          <p:nvCxnSpPr>
            <p:cNvPr id="54" name="Straight Connector 53"/>
            <p:cNvCxnSpPr/>
            <p:nvPr/>
          </p:nvCxnSpPr>
          <p:spPr>
            <a:xfrm rot="5400000" flipH="1" flipV="1">
              <a:off x="2409261" y="3113268"/>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53" idx="3"/>
            </p:cNvCxnSpPr>
            <p:nvPr/>
          </p:nvCxnSpPr>
          <p:spPr>
            <a:xfrm>
              <a:off x="1828800" y="2574352"/>
              <a:ext cx="457200" cy="16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2401095" y="2050388"/>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133601" y="2057400"/>
              <a:ext cx="838200" cy="1033903"/>
            </a:xfrm>
            <a:prstGeom prst="rect">
              <a:avLst/>
            </a:prstGeom>
            <a:noFill/>
          </p:spPr>
          <p:txBody>
            <a:bodyPr wrap="square" rtlCol="0">
              <a:spAutoFit/>
            </a:bodyPr>
            <a:lstStyle/>
            <a:p>
              <a:pPr algn="ctr"/>
              <a:r>
                <a:rPr lang="en-US" sz="4800" dirty="0" smtClean="0"/>
                <a:t>C</a:t>
              </a:r>
              <a:endParaRPr lang="en-US" sz="4800" dirty="0"/>
            </a:p>
          </p:txBody>
        </p:sp>
        <p:cxnSp>
          <p:nvCxnSpPr>
            <p:cNvPr id="58" name="Straight Connector 57"/>
            <p:cNvCxnSpPr/>
            <p:nvPr/>
          </p:nvCxnSpPr>
          <p:spPr>
            <a:xfrm>
              <a:off x="2837082" y="2590800"/>
              <a:ext cx="509693"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1066800" y="4876800"/>
            <a:ext cx="24384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5400" dirty="0" smtClean="0">
                <a:latin typeface="NikoshBAN" pitchFamily="2" charset="0"/>
                <a:cs typeface="NikoshBAN" pitchFamily="2" charset="0"/>
              </a:rPr>
              <a:t>  মিথেন</a:t>
            </a:r>
            <a:endParaRPr lang="en-US" sz="5400" dirty="0">
              <a:latin typeface="NikoshBAN" pitchFamily="2" charset="0"/>
              <a:cs typeface="NikoshBAN" pitchFamily="2" charset="0"/>
            </a:endParaRPr>
          </a:p>
        </p:txBody>
      </p:sp>
      <p:sp>
        <p:nvSpPr>
          <p:cNvPr id="32" name="TextBox 31"/>
          <p:cNvSpPr txBox="1"/>
          <p:nvPr/>
        </p:nvSpPr>
        <p:spPr>
          <a:xfrm>
            <a:off x="914400" y="739914"/>
            <a:ext cx="70866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4000" dirty="0" smtClean="0">
                <a:latin typeface="NikoshBAN" pitchFamily="2" charset="0"/>
                <a:cs typeface="NikoshBAN" pitchFamily="2" charset="0"/>
              </a:rPr>
              <a:t>কতিপয় জৈব যৌগের গাঠনিক সংকেত</a:t>
            </a:r>
            <a:endParaRPr lang="en-US" sz="4000" dirty="0">
              <a:latin typeface="NikoshBAN" pitchFamily="2" charset="0"/>
              <a:cs typeface="NikoshBAN" pitchFamily="2" charset="0"/>
            </a:endParaRPr>
          </a:p>
        </p:txBody>
      </p:sp>
      <p:grpSp>
        <p:nvGrpSpPr>
          <p:cNvPr id="2" name="Group 1"/>
          <p:cNvGrpSpPr/>
          <p:nvPr/>
        </p:nvGrpSpPr>
        <p:grpSpPr>
          <a:xfrm>
            <a:off x="4925104" y="1809752"/>
            <a:ext cx="2618696" cy="2533648"/>
            <a:chOff x="4374926" y="1809752"/>
            <a:chExt cx="2618696" cy="2533648"/>
          </a:xfrm>
        </p:grpSpPr>
        <p:sp>
          <p:nvSpPr>
            <p:cNvPr id="33" name="TextBox 32"/>
            <p:cNvSpPr txBox="1"/>
            <p:nvPr/>
          </p:nvSpPr>
          <p:spPr>
            <a:xfrm>
              <a:off x="5083309" y="3512403"/>
              <a:ext cx="464574" cy="830997"/>
            </a:xfrm>
            <a:prstGeom prst="rect">
              <a:avLst/>
            </a:prstGeom>
            <a:noFill/>
          </p:spPr>
          <p:txBody>
            <a:bodyPr wrap="square" rtlCol="0">
              <a:spAutoFit/>
            </a:bodyPr>
            <a:lstStyle/>
            <a:p>
              <a:r>
                <a:rPr lang="en-US" sz="4800" dirty="0" smtClean="0"/>
                <a:t>H</a:t>
              </a:r>
              <a:endParaRPr lang="en-US" sz="4800" dirty="0"/>
            </a:p>
          </p:txBody>
        </p:sp>
        <p:sp>
          <p:nvSpPr>
            <p:cNvPr id="35" name="TextBox 34"/>
            <p:cNvSpPr txBox="1"/>
            <p:nvPr/>
          </p:nvSpPr>
          <p:spPr>
            <a:xfrm>
              <a:off x="5106352" y="1809752"/>
              <a:ext cx="464574" cy="830997"/>
            </a:xfrm>
            <a:prstGeom prst="rect">
              <a:avLst/>
            </a:prstGeom>
            <a:noFill/>
          </p:spPr>
          <p:txBody>
            <a:bodyPr wrap="square" rtlCol="0">
              <a:spAutoFit/>
            </a:bodyPr>
            <a:lstStyle/>
            <a:p>
              <a:r>
                <a:rPr lang="en-US" sz="4800" dirty="0" smtClean="0"/>
                <a:t>H</a:t>
              </a:r>
              <a:endParaRPr lang="en-US" sz="4800" dirty="0"/>
            </a:p>
          </p:txBody>
        </p:sp>
        <p:sp>
          <p:nvSpPr>
            <p:cNvPr id="36" name="TextBox 35"/>
            <p:cNvSpPr txBox="1"/>
            <p:nvPr/>
          </p:nvSpPr>
          <p:spPr>
            <a:xfrm>
              <a:off x="4374926" y="2671283"/>
              <a:ext cx="464574" cy="830997"/>
            </a:xfrm>
            <a:prstGeom prst="rect">
              <a:avLst/>
            </a:prstGeom>
            <a:noFill/>
          </p:spPr>
          <p:txBody>
            <a:bodyPr wrap="square" rtlCol="0">
              <a:spAutoFit/>
            </a:bodyPr>
            <a:lstStyle/>
            <a:p>
              <a:r>
                <a:rPr lang="en-US" sz="4800" dirty="0" smtClean="0"/>
                <a:t>H</a:t>
              </a:r>
              <a:endParaRPr lang="en-US" sz="4800" dirty="0"/>
            </a:p>
          </p:txBody>
        </p:sp>
        <p:cxnSp>
          <p:nvCxnSpPr>
            <p:cNvPr id="37" name="Straight Connector 36"/>
            <p:cNvCxnSpPr/>
            <p:nvPr/>
          </p:nvCxnSpPr>
          <p:spPr>
            <a:xfrm rot="5400000" flipH="1" flipV="1">
              <a:off x="5208650" y="3520035"/>
              <a:ext cx="306228" cy="10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6" idx="3"/>
            </p:cNvCxnSpPr>
            <p:nvPr/>
          </p:nvCxnSpPr>
          <p:spPr>
            <a:xfrm>
              <a:off x="4839500" y="3086782"/>
              <a:ext cx="309716" cy="132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5203118" y="2665747"/>
              <a:ext cx="306228" cy="10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45978" y="2671283"/>
              <a:ext cx="567813" cy="830997"/>
            </a:xfrm>
            <a:prstGeom prst="rect">
              <a:avLst/>
            </a:prstGeom>
            <a:noFill/>
          </p:spPr>
          <p:txBody>
            <a:bodyPr wrap="square" rtlCol="0">
              <a:spAutoFit/>
            </a:bodyPr>
            <a:lstStyle/>
            <a:p>
              <a:pPr algn="ctr"/>
              <a:r>
                <a:rPr lang="en-US" sz="4800" dirty="0" smtClean="0"/>
                <a:t>C</a:t>
              </a:r>
              <a:endParaRPr lang="en-US" sz="4800" dirty="0"/>
            </a:p>
          </p:txBody>
        </p:sp>
        <p:cxnSp>
          <p:nvCxnSpPr>
            <p:cNvPr id="45" name="Straight Connector 44"/>
            <p:cNvCxnSpPr/>
            <p:nvPr/>
          </p:nvCxnSpPr>
          <p:spPr>
            <a:xfrm>
              <a:off x="5522530" y="3100002"/>
              <a:ext cx="345276" cy="1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828531" y="3512403"/>
              <a:ext cx="464574" cy="830997"/>
            </a:xfrm>
            <a:prstGeom prst="rect">
              <a:avLst/>
            </a:prstGeom>
            <a:noFill/>
          </p:spPr>
          <p:txBody>
            <a:bodyPr wrap="square" rtlCol="0">
              <a:spAutoFit/>
            </a:bodyPr>
            <a:lstStyle/>
            <a:p>
              <a:r>
                <a:rPr lang="en-US" sz="4800" dirty="0" smtClean="0"/>
                <a:t>H</a:t>
              </a:r>
              <a:endParaRPr lang="en-US" sz="4800" dirty="0"/>
            </a:p>
          </p:txBody>
        </p:sp>
        <p:sp>
          <p:nvSpPr>
            <p:cNvPr id="48" name="TextBox 47"/>
            <p:cNvSpPr txBox="1"/>
            <p:nvPr/>
          </p:nvSpPr>
          <p:spPr>
            <a:xfrm>
              <a:off x="6539372" y="2666999"/>
              <a:ext cx="454250" cy="830997"/>
            </a:xfrm>
            <a:prstGeom prst="rect">
              <a:avLst/>
            </a:prstGeom>
            <a:noFill/>
          </p:spPr>
          <p:txBody>
            <a:bodyPr wrap="square" rtlCol="0">
              <a:spAutoFit/>
            </a:bodyPr>
            <a:lstStyle/>
            <a:p>
              <a:r>
                <a:rPr lang="en-US" sz="4800" dirty="0" smtClean="0"/>
                <a:t>H</a:t>
              </a:r>
              <a:endParaRPr lang="en-US" sz="4800" dirty="0"/>
            </a:p>
          </p:txBody>
        </p:sp>
        <p:sp>
          <p:nvSpPr>
            <p:cNvPr id="50" name="TextBox 49"/>
            <p:cNvSpPr txBox="1"/>
            <p:nvPr/>
          </p:nvSpPr>
          <p:spPr>
            <a:xfrm>
              <a:off x="5851574" y="1809752"/>
              <a:ext cx="464574" cy="830997"/>
            </a:xfrm>
            <a:prstGeom prst="rect">
              <a:avLst/>
            </a:prstGeom>
            <a:noFill/>
          </p:spPr>
          <p:txBody>
            <a:bodyPr wrap="square" rtlCol="0">
              <a:spAutoFit/>
            </a:bodyPr>
            <a:lstStyle/>
            <a:p>
              <a:r>
                <a:rPr lang="en-US" sz="4800" dirty="0" smtClean="0"/>
                <a:t>H</a:t>
              </a:r>
              <a:endParaRPr lang="en-US" sz="4800" dirty="0"/>
            </a:p>
          </p:txBody>
        </p:sp>
        <p:cxnSp>
          <p:nvCxnSpPr>
            <p:cNvPr id="60" name="Straight Connector 59"/>
            <p:cNvCxnSpPr/>
            <p:nvPr/>
          </p:nvCxnSpPr>
          <p:spPr>
            <a:xfrm rot="5400000" flipH="1" flipV="1">
              <a:off x="5953872" y="3520035"/>
              <a:ext cx="306228" cy="10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5948340" y="2665747"/>
              <a:ext cx="306228" cy="10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791200" y="2671283"/>
              <a:ext cx="567813" cy="830997"/>
            </a:xfrm>
            <a:prstGeom prst="rect">
              <a:avLst/>
            </a:prstGeom>
            <a:noFill/>
          </p:spPr>
          <p:txBody>
            <a:bodyPr wrap="square" rtlCol="0">
              <a:spAutoFit/>
            </a:bodyPr>
            <a:lstStyle/>
            <a:p>
              <a:pPr algn="ctr"/>
              <a:r>
                <a:rPr lang="en-US" sz="4800" dirty="0" smtClean="0"/>
                <a:t>C</a:t>
              </a:r>
              <a:endParaRPr lang="en-US" sz="4800" dirty="0"/>
            </a:p>
          </p:txBody>
        </p:sp>
        <p:cxnSp>
          <p:nvCxnSpPr>
            <p:cNvPr id="64" name="Straight Connector 63"/>
            <p:cNvCxnSpPr/>
            <p:nvPr/>
          </p:nvCxnSpPr>
          <p:spPr>
            <a:xfrm>
              <a:off x="6267752" y="3100002"/>
              <a:ext cx="345276" cy="1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ppt_w</p:attrName>
                                        </p:attrNameLst>
                                      </p:cBhvr>
                                      <p:tavLst>
                                        <p:tav tm="0">
                                          <p:val>
                                            <p:fltVal val="0"/>
                                          </p:val>
                                        </p:tav>
                                        <p:tav tm="100000">
                                          <p:val>
                                            <p:strVal val="#ppt_w"/>
                                          </p:val>
                                        </p:tav>
                                      </p:tavLst>
                                    </p:anim>
                                    <p:anim calcmode="lin" valueType="num">
                                      <p:cBhvr>
                                        <p:cTn id="14" dur="500" fill="hold"/>
                                        <p:tgtEl>
                                          <p:spTgt spid="43"/>
                                        </p:tgtEl>
                                        <p:attrNameLst>
                                          <p:attrName>ppt_h</p:attrName>
                                        </p:attrNameLst>
                                      </p:cBhvr>
                                      <p:tavLst>
                                        <p:tav tm="0">
                                          <p:val>
                                            <p:fltVal val="0"/>
                                          </p:val>
                                        </p:tav>
                                        <p:tav tm="100000">
                                          <p:val>
                                            <p:strVal val="#ppt_h"/>
                                          </p:val>
                                        </p:tav>
                                      </p:tavLst>
                                    </p:anim>
                                    <p:animEffect transition="in" filter="fade">
                                      <p:cBhvr>
                                        <p:cTn id="15" dur="500"/>
                                        <p:tgtEl>
                                          <p:spTgt spid="4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animEffect transition="in" filter="fade">
                                      <p:cBhvr>
                                        <p:cTn id="28" dur="500"/>
                                        <p:tgtEl>
                                          <p:spTgt spid="5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9"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0"/>
            <a:ext cx="8229600" cy="1752600"/>
          </a:xfrm>
        </p:spPr>
        <p:style>
          <a:lnRef idx="1">
            <a:schemeClr val="accent2"/>
          </a:lnRef>
          <a:fillRef idx="2">
            <a:schemeClr val="accent2"/>
          </a:fillRef>
          <a:effectRef idx="1">
            <a:schemeClr val="accent2"/>
          </a:effectRef>
          <a:fontRef idx="minor">
            <a:schemeClr val="dk1"/>
          </a:fontRef>
        </p:style>
        <p:txBody>
          <a:bodyPr>
            <a:noAutofit/>
          </a:bodyPr>
          <a:lstStyle/>
          <a:p>
            <a:r>
              <a:rPr lang="bn-BD" sz="115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জীবাশ্ম জ্বালানি</a:t>
            </a:r>
            <a:endParaRPr lang="en-U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pic>
        <p:nvPicPr>
          <p:cNvPr id="5" name="Content Placeholder 4" descr="Molecul.png"/>
          <p:cNvPicPr>
            <a:picLocks noGrp="1" noChangeAspect="1"/>
          </p:cNvPicPr>
          <p:nvPr>
            <p:ph sz="half" idx="1"/>
          </p:nvPr>
        </p:nvPicPr>
        <p:blipFill>
          <a:blip r:embed="rId2"/>
          <a:stretch>
            <a:fillRect/>
          </a:stretch>
        </p:blipFill>
        <p:spPr>
          <a:xfrm>
            <a:off x="609600" y="749729"/>
            <a:ext cx="4038600" cy="3212671"/>
          </a:xfrm>
        </p:spPr>
      </p:pic>
      <p:pic>
        <p:nvPicPr>
          <p:cNvPr id="6" name="Content Placeholder 5" descr="organic.jpg"/>
          <p:cNvPicPr>
            <a:picLocks noGrp="1" noChangeAspect="1"/>
          </p:cNvPicPr>
          <p:nvPr>
            <p:ph sz="half" idx="2"/>
          </p:nvPr>
        </p:nvPicPr>
        <p:blipFill>
          <a:blip r:embed="rId3"/>
          <a:stretch>
            <a:fillRect/>
          </a:stretch>
        </p:blipFill>
        <p:spPr>
          <a:xfrm>
            <a:off x="4648200" y="685800"/>
            <a:ext cx="4038600" cy="3290094"/>
          </a:xfrm>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style>
          <a:lnRef idx="1">
            <a:schemeClr val="accent2"/>
          </a:lnRef>
          <a:fillRef idx="2">
            <a:schemeClr val="accent2"/>
          </a:fillRef>
          <a:effectRef idx="1">
            <a:schemeClr val="accent2"/>
          </a:effectRef>
          <a:fontRef idx="minor">
            <a:schemeClr val="dk1"/>
          </a:fontRef>
        </p:style>
        <p:txBody>
          <a:bodyPr>
            <a:noAutofit/>
          </a:bodyPr>
          <a:lstStyle/>
          <a:p>
            <a:r>
              <a:rPr lang="bn-BD" sz="6000" dirty="0" smtClean="0">
                <a:latin typeface="NikoshBAN" pitchFamily="2" charset="0"/>
                <a:cs typeface="NikoshBAN" pitchFamily="2" charset="0"/>
              </a:rPr>
              <a:t/>
            </a:r>
            <a:br>
              <a:rPr lang="bn-BD" sz="6000" dirty="0" smtClean="0">
                <a:latin typeface="NikoshBAN" pitchFamily="2" charset="0"/>
                <a:cs typeface="NikoshBAN" pitchFamily="2" charset="0"/>
              </a:rPr>
            </a:br>
            <a:r>
              <a:rPr lang="bn-BD" sz="6000" dirty="0" smtClean="0">
                <a:latin typeface="NikoshBAN" pitchFamily="2" charset="0"/>
                <a:cs typeface="NikoshBAN" pitchFamily="2" charset="0"/>
              </a:rPr>
              <a:t>শিখনফল</a:t>
            </a:r>
            <a:br>
              <a:rPr lang="bn-BD" sz="6000" dirty="0" smtClean="0">
                <a:latin typeface="NikoshBAN" pitchFamily="2" charset="0"/>
                <a:cs typeface="NikoshBAN" pitchFamily="2" charset="0"/>
              </a:rPr>
            </a:br>
            <a:endParaRPr lang="en-US" sz="6000" dirty="0">
              <a:latin typeface="NikoshBAN" pitchFamily="2" charset="0"/>
              <a:cs typeface="NikoshBAN" pitchFamily="2" charset="0"/>
            </a:endParaRPr>
          </a:p>
        </p:txBody>
      </p:sp>
      <p:sp>
        <p:nvSpPr>
          <p:cNvPr id="3" name="Content Placeholder 2"/>
          <p:cNvSpPr>
            <a:spLocks noGrp="1"/>
          </p:cNvSpPr>
          <p:nvPr>
            <p:ph idx="1"/>
          </p:nvPr>
        </p:nvSpPr>
        <p:spPr>
          <a:xfrm>
            <a:off x="457200" y="2971800"/>
            <a:ext cx="8229600" cy="3429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lvl="2">
              <a:buNone/>
            </a:pPr>
            <a:r>
              <a:rPr lang="bn-BD" sz="3600" dirty="0" smtClean="0">
                <a:latin typeface="NikoshBAN" pitchFamily="2" charset="0"/>
                <a:cs typeface="NikoshBAN" pitchFamily="2" charset="0"/>
              </a:rPr>
              <a:t>১। জীবাশ্ম জ্বালানি কী তা বলতে পারবে।</a:t>
            </a:r>
          </a:p>
          <a:p>
            <a:pPr lvl="2">
              <a:buNone/>
            </a:pPr>
            <a:r>
              <a:rPr lang="bn-BD" sz="3600" dirty="0" smtClean="0">
                <a:latin typeface="NikoshBAN" pitchFamily="2" charset="0"/>
                <a:cs typeface="NikoshBAN" pitchFamily="2" charset="0"/>
              </a:rPr>
              <a:t>২। পেট্রোলিয়াম কী তা বলতে পারবে।</a:t>
            </a:r>
          </a:p>
          <a:p>
            <a:pPr lvl="2">
              <a:buNone/>
            </a:pPr>
            <a:r>
              <a:rPr lang="bn-BD" sz="3600" dirty="0" smtClean="0">
                <a:latin typeface="NikoshBAN" pitchFamily="2" charset="0"/>
                <a:cs typeface="NikoshBAN" pitchFamily="2" charset="0"/>
              </a:rPr>
              <a:t>৩।  পেট্রোলিয়াম এর উপাদানসমূহ ব্যাখ্যা করতে পারবে।</a:t>
            </a:r>
          </a:p>
          <a:p>
            <a:pPr lvl="2">
              <a:buNone/>
            </a:pPr>
            <a:r>
              <a:rPr lang="bn-BD" sz="3600" dirty="0" smtClean="0">
                <a:latin typeface="NikoshBAN" pitchFamily="2" charset="0"/>
                <a:cs typeface="NikoshBAN" pitchFamily="2" charset="0"/>
              </a:rPr>
              <a:t>৪। পেট্রোলিয়াম এর উপাদানসমূহের ব্যবহার লিখতে পারবে।</a:t>
            </a:r>
            <a:endParaRPr lang="en-US" sz="3600" dirty="0"/>
          </a:p>
        </p:txBody>
      </p:sp>
      <p:sp>
        <p:nvSpPr>
          <p:cNvPr id="4" name="Rectangle 3"/>
          <p:cNvSpPr/>
          <p:nvPr/>
        </p:nvSpPr>
        <p:spPr>
          <a:xfrm>
            <a:off x="457200" y="1905000"/>
            <a:ext cx="82296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None/>
            </a:pPr>
            <a:r>
              <a:rPr lang="bn-BD" sz="4400" dirty="0" smtClean="0">
                <a:latin typeface="NikoshBAN" pitchFamily="2" charset="0"/>
                <a:cs typeface="NikoshBAN" pitchFamily="2" charset="0"/>
              </a:rPr>
              <a:t>এই পাঠের শেষে শিক্ষার্থীরা...</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 calcmode="lin" valueType="num">
                                      <p:cBhvr>
                                        <p:cTn id="20" dur="500" fill="hold"/>
                                        <p:tgtEl>
                                          <p:spTgt spid="3">
                                            <p:bg/>
                                          </p:spTgt>
                                        </p:tgtEl>
                                        <p:attrNameLst>
                                          <p:attrName>ppt_w</p:attrName>
                                        </p:attrNameLst>
                                      </p:cBhvr>
                                      <p:tavLst>
                                        <p:tav tm="0">
                                          <p:val>
                                            <p:fltVal val="0"/>
                                          </p:val>
                                        </p:tav>
                                        <p:tav tm="100000">
                                          <p:val>
                                            <p:strVal val="#ppt_w"/>
                                          </p:val>
                                        </p:tav>
                                      </p:tavLst>
                                    </p:anim>
                                    <p:anim calcmode="lin" valueType="num">
                                      <p:cBhvr>
                                        <p:cTn id="21" dur="500" fill="hold"/>
                                        <p:tgtEl>
                                          <p:spTgt spid="3">
                                            <p:bg/>
                                          </p:spTgt>
                                        </p:tgtEl>
                                        <p:attrNameLst>
                                          <p:attrName>ppt_h</p:attrName>
                                        </p:attrNameLst>
                                      </p:cBhvr>
                                      <p:tavLst>
                                        <p:tav tm="0">
                                          <p:val>
                                            <p:fltVal val="0"/>
                                          </p:val>
                                        </p:tav>
                                        <p:tav tm="100000">
                                          <p:val>
                                            <p:strVal val="#ppt_h"/>
                                          </p:val>
                                        </p:tav>
                                      </p:tavLst>
                                    </p:anim>
                                    <p:animEffect transition="in" filter="fade">
                                      <p:cBhvr>
                                        <p:cTn id="22" dur="500"/>
                                        <p:tgtEl>
                                          <p:spTgt spid="3">
                                            <p:bg/>
                                          </p:spTgt>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3">
                                            <p:txEl>
                                              <p:pRg st="1" end="1"/>
                                            </p:txEl>
                                          </p:spTgt>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9" dur="500"/>
                                        <p:tgtEl>
                                          <p:spTgt spid="3">
                                            <p:txEl>
                                              <p:pRg st="2" end="2"/>
                                            </p:txEl>
                                          </p:spTgt>
                                        </p:tgtEl>
                                      </p:cBhvr>
                                    </p:animEffect>
                                  </p:childTnLst>
                                </p:cTn>
                              </p:par>
                            </p:childTnLst>
                          </p:cTn>
                        </p:par>
                        <p:par>
                          <p:cTn id="40" fill="hold">
                            <p:stCondLst>
                              <p:cond delay="1500"/>
                            </p:stCondLst>
                            <p:childTnLst>
                              <p:par>
                                <p:cTn id="41" presetID="53" presetClass="entr" presetSubtype="16"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447800"/>
          </a:xfrm>
        </p:spPr>
        <p:style>
          <a:lnRef idx="1">
            <a:schemeClr val="accent2"/>
          </a:lnRef>
          <a:fillRef idx="2">
            <a:schemeClr val="accent2"/>
          </a:fillRef>
          <a:effectRef idx="1">
            <a:schemeClr val="accent2"/>
          </a:effectRef>
          <a:fontRef idx="minor">
            <a:schemeClr val="dk1"/>
          </a:fontRef>
        </p:style>
        <p:txBody>
          <a:bodyPr>
            <a:noAutofit/>
          </a:bodyPr>
          <a:lstStyle/>
          <a:p>
            <a:r>
              <a:rPr lang="bn-BD" dirty="0" smtClean="0">
                <a:latin typeface="NikoshBAN" pitchFamily="2" charset="0"/>
                <a:cs typeface="NikoshBAN" pitchFamily="2" charset="0"/>
              </a:rPr>
              <a:t>জীবাশ্ম জ্বালানি হলো কয়লা, প্রাকৃতিক গ্যাস ও পেট্রোলিয়াম</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685800" y="2057400"/>
            <a:ext cx="7772400" cy="4495800"/>
          </a:xfrm>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bn-BD" sz="3600" dirty="0" smtClean="0">
                <a:latin typeface="NikoshBAN" pitchFamily="2" charset="0"/>
                <a:cs typeface="NikoshBAN" pitchFamily="2" charset="0"/>
              </a:rPr>
              <a:t>১। বড় বড় উদ্ভিদ থেকে কয়লা, ফাইটোপ্লাংকটন জুওপ্লাংকটন ও মৃত প্রাণির দেহাবশেষ থেকে পেট্রোলিয়াম তৈরি হয়।</a:t>
            </a:r>
          </a:p>
          <a:p>
            <a:pPr>
              <a:buNone/>
            </a:pPr>
            <a:r>
              <a:rPr lang="bn-BD" sz="1100" dirty="0" smtClean="0">
                <a:latin typeface="NikoshBAN" pitchFamily="2" charset="0"/>
                <a:cs typeface="NikoshBAN" pitchFamily="2" charset="0"/>
              </a:rPr>
              <a:t> </a:t>
            </a:r>
          </a:p>
          <a:p>
            <a:pPr>
              <a:buNone/>
            </a:pPr>
            <a:r>
              <a:rPr lang="bn-BD" sz="3600" dirty="0" smtClean="0">
                <a:latin typeface="NikoshBAN" pitchFamily="2" charset="0"/>
                <a:cs typeface="NikoshBAN" pitchFamily="2" charset="0"/>
              </a:rPr>
              <a:t>২। পেট্রোলিয়াম আরও পরিবর্তিত হয়ে প্রাকৃতিক গ্যাস সৃষ্টি হয়।</a:t>
            </a:r>
          </a:p>
          <a:p>
            <a:pPr>
              <a:buNone/>
            </a:pPr>
            <a:endParaRPr lang="bn-BD" sz="1050" dirty="0" smtClean="0">
              <a:latin typeface="NikoshBAN" pitchFamily="2" charset="0"/>
              <a:cs typeface="NikoshBAN" pitchFamily="2" charset="0"/>
            </a:endParaRPr>
          </a:p>
          <a:p>
            <a:pPr>
              <a:buNone/>
            </a:pPr>
            <a:r>
              <a:rPr lang="bn-BD" sz="3600" dirty="0" smtClean="0">
                <a:latin typeface="NikoshBAN" pitchFamily="2" charset="0"/>
                <a:cs typeface="NikoshBAN" pitchFamily="2" charset="0"/>
              </a:rPr>
              <a:t>৩। এই জীবাশ্ম জ্বালানির মূল উৎস জীবদেহ, তাই এ সকল জ্বালানির মূল উপাদান কার্বন ও কার্বনের যৌগ। </a:t>
            </a:r>
            <a:endParaRPr lang="en-US" sz="36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1036639"/>
            <a:ext cx="7391400" cy="11430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72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কয়লা</a:t>
            </a:r>
            <a:endParaRPr kumimoji="0" lang="en-US" sz="72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
        <p:nvSpPr>
          <p:cNvPr id="3" name="Content Placeholder 2"/>
          <p:cNvSpPr txBox="1">
            <a:spLocks/>
          </p:cNvSpPr>
          <p:nvPr/>
        </p:nvSpPr>
        <p:spPr>
          <a:xfrm>
            <a:off x="914400" y="2362201"/>
            <a:ext cx="7391400" cy="3428999"/>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398463" algn="l" defTabSz="914400" rtl="0" eaLnBrk="1" fontAlgn="auto" latinLnBrk="0" hangingPunct="1">
              <a:lnSpc>
                <a:spcPct val="100000"/>
              </a:lnSpc>
              <a:spcBef>
                <a:spcPct val="20000"/>
              </a:spcBef>
              <a:spcAft>
                <a:spcPts val="0"/>
              </a:spcAft>
              <a:buClrTx/>
              <a:buSzTx/>
              <a:buFont typeface="Arial" pitchFamily="34" charset="0"/>
              <a:buNone/>
              <a:tabLst/>
              <a:defRPr/>
            </a:pPr>
            <a:r>
              <a:rPr lang="bn-BD" sz="3600" dirty="0" smtClean="0">
                <a:latin typeface="NikoshBAN" pitchFamily="2" charset="0"/>
                <a:cs typeface="NikoshBAN" pitchFamily="2" charset="0"/>
              </a:rPr>
              <a:t>খনিজ সম্পদের মধ্যে কয়লা একটি। বাংলাদেশে অনেক জেলাতেই কয়লার খনি পাওয়া গেছে। দিনাজপুরের কয়লার খনিতে উন্নত জাতের কয়লা পাওয়া যায়। কয়লা মূলত বিশুদ্ধ কার্বন। জ্বালানি হিসাবেই কয়লার প্রধান ব্যবহার। ইটভাটা, তাপ বিদ্যুৎ কেন্দ্র, কিছু ফ্যাক্টরিতে কয়লা ব্যবহৃত হয়। </a:t>
            </a:r>
            <a:endParaRPr kumimoji="0" lang="en-US" sz="36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9140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bn-BD" sz="6000" dirty="0" smtClean="0">
                <a:latin typeface="NikoshBAN" pitchFamily="2" charset="0"/>
                <a:cs typeface="NikoshBAN" pitchFamily="2" charset="0"/>
              </a:rPr>
              <a:t>প্রাকৃতিক গ্যাস</a:t>
            </a:r>
            <a:endParaRPr lang="en-US" sz="6000" dirty="0">
              <a:latin typeface="NikoshBAN" pitchFamily="2" charset="0"/>
              <a:cs typeface="NikoshBAN" pitchFamily="2" charset="0"/>
            </a:endParaRPr>
          </a:p>
        </p:txBody>
      </p:sp>
      <p:sp>
        <p:nvSpPr>
          <p:cNvPr id="3" name="Content Placeholder 2"/>
          <p:cNvSpPr>
            <a:spLocks noGrp="1"/>
          </p:cNvSpPr>
          <p:nvPr>
            <p:ph idx="1"/>
          </p:nvPr>
        </p:nvSpPr>
        <p:spPr>
          <a:xfrm>
            <a:off x="914400" y="1935162"/>
            <a:ext cx="7391400" cy="4343399"/>
          </a:xfrm>
        </p:spPr>
        <p:style>
          <a:lnRef idx="1">
            <a:schemeClr val="accent5"/>
          </a:lnRef>
          <a:fillRef idx="2">
            <a:schemeClr val="accent5"/>
          </a:fillRef>
          <a:effectRef idx="1">
            <a:schemeClr val="accent5"/>
          </a:effectRef>
          <a:fontRef idx="minor">
            <a:schemeClr val="dk1"/>
          </a:fontRef>
        </p:style>
        <p:txBody>
          <a:bodyPr>
            <a:noAutofit/>
          </a:bodyPr>
          <a:lstStyle/>
          <a:p>
            <a:pPr marL="0" indent="398463">
              <a:buNone/>
            </a:pPr>
            <a:r>
              <a:rPr lang="bn-BD" sz="4000" dirty="0" smtClean="0">
                <a:latin typeface="NikoshBAN" pitchFamily="2" charset="0"/>
                <a:cs typeface="NikoshBAN" pitchFamily="2" charset="0"/>
              </a:rPr>
              <a:t>প্রাকৃতিক গ্যাসের প্রধান উপাদান মিথেন। এছাড়া প্রাকৃতিক গ্যাসে ইথেন, প্রোপেন, বিউটেন, আইসোবিউটেন, পেন্টেন থাকে। বাংলাদেশে যে প্রাকৃতিক গ্যাস পাওয়া গেছে তাতে </a:t>
            </a:r>
            <a:r>
              <a:rPr lang="en-US" sz="4000" dirty="0" smtClean="0">
                <a:cs typeface="NikoshBAN" pitchFamily="2" charset="0"/>
              </a:rPr>
              <a:t>99.99% </a:t>
            </a:r>
            <a:r>
              <a:rPr lang="bn-BD" sz="4000" dirty="0" smtClean="0">
                <a:cs typeface="NikoshBAN" pitchFamily="2" charset="0"/>
              </a:rPr>
              <a:t>মিথেন থাকে। আমরা রান্না ঘরে যে গ্যাস ব্যবহার করি তা পাইপ লাইনের মাধ্যমে খনি থেকেই সরবরাহ করা হচ্ছে। </a:t>
            </a:r>
            <a:endParaRPr lang="en-US" sz="40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838200"/>
            <a:ext cx="7391400" cy="838200"/>
          </a:xfrm>
          <a:prstGeom prst="rect">
            <a:avLst/>
          </a:prstGeo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bn-BD" sz="54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পেট্রোলিয়াম </a:t>
            </a:r>
            <a:endParaRPr kumimoji="0" lang="en-US" sz="80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
        <p:nvSpPr>
          <p:cNvPr id="3" name="Content Placeholder 2"/>
          <p:cNvSpPr txBox="1">
            <a:spLocks/>
          </p:cNvSpPr>
          <p:nvPr/>
        </p:nvSpPr>
        <p:spPr>
          <a:xfrm>
            <a:off x="914400" y="1935162"/>
            <a:ext cx="7391400" cy="4343399"/>
          </a:xfrm>
          <a:prstGeom prst="rect">
            <a:avLst/>
          </a:prstGeom>
        </p:spPr>
        <p:style>
          <a:lnRef idx="1">
            <a:schemeClr val="accent5"/>
          </a:lnRef>
          <a:fillRef idx="2">
            <a:schemeClr val="accent5"/>
          </a:fillRef>
          <a:effectRef idx="1">
            <a:schemeClr val="accent5"/>
          </a:effectRef>
          <a:fontRef idx="minor">
            <a:schemeClr val="dk1"/>
          </a:fontRef>
        </p:style>
        <p:txBody>
          <a:bodyPr>
            <a:noAutofit/>
          </a:bodyPr>
          <a:lstStyle/>
          <a:p>
            <a:pPr marL="0" marR="0" lvl="0" indent="398463" algn="l" defTabSz="914400" rtl="0" eaLnBrk="1" fontAlgn="auto" latinLnBrk="0" hangingPunct="1">
              <a:lnSpc>
                <a:spcPct val="100000"/>
              </a:lnSpc>
              <a:spcBef>
                <a:spcPct val="20000"/>
              </a:spcBef>
              <a:spcAft>
                <a:spcPts val="0"/>
              </a:spcAft>
              <a:buClrTx/>
              <a:buSzTx/>
              <a:buFont typeface="Arial" pitchFamily="34" charset="0"/>
              <a:buNone/>
              <a:tabLst/>
              <a:defRPr/>
            </a:pPr>
            <a:r>
              <a:rPr lang="bn-BD" sz="4000" smtClean="0">
                <a:latin typeface="NikoshBAN" pitchFamily="2" charset="0"/>
                <a:cs typeface="NikoshBAN" pitchFamily="2" charset="0"/>
              </a:rPr>
              <a:t>খনি থেকে অপরিশোধিত তেল পাওয়া যায় তাই হলো পেট্রোলিয়াম।  </a:t>
            </a:r>
            <a:r>
              <a:rPr kumimoji="0" lang="bn-BD" sz="4000" b="0" i="0" u="none" strike="noStrike" kern="1200" cap="none" spc="0" normalizeH="0" baseline="0" noProof="0" dirty="0" smtClean="0">
                <a:ln>
                  <a:noFill/>
                </a:ln>
                <a:solidFill>
                  <a:schemeClr val="dk1"/>
                </a:solidFill>
                <a:effectLst/>
                <a:uLnTx/>
                <a:uFillTx/>
                <a:latin typeface="NikoshBAN" pitchFamily="2" charset="0"/>
                <a:ea typeface="+mn-ea"/>
                <a:cs typeface="NikoshBAN" pitchFamily="2" charset="0"/>
              </a:rPr>
              <a:t>বাংলাদেশে যে প্রাকৃতিক গ্যাস পাওয়া গেছে তাতে </a:t>
            </a:r>
            <a:r>
              <a:rPr kumimoji="0" lang="en-US" sz="4000" b="0" i="0" u="none" strike="noStrike" kern="1200" cap="none" spc="0" normalizeH="0" baseline="0" noProof="0" dirty="0" smtClean="0">
                <a:ln>
                  <a:noFill/>
                </a:ln>
                <a:solidFill>
                  <a:schemeClr val="dk1"/>
                </a:solidFill>
                <a:effectLst/>
                <a:uLnTx/>
                <a:uFillTx/>
                <a:latin typeface="+mn-lt"/>
                <a:ea typeface="+mn-ea"/>
                <a:cs typeface="NikoshBAN" pitchFamily="2" charset="0"/>
              </a:rPr>
              <a:t>99.99% </a:t>
            </a:r>
            <a:r>
              <a:rPr kumimoji="0" lang="bn-BD" sz="4000" b="0" i="0" u="none" strike="noStrike" kern="1200" cap="none" spc="0" normalizeH="0" baseline="0" noProof="0" dirty="0" smtClean="0">
                <a:ln>
                  <a:noFill/>
                </a:ln>
                <a:solidFill>
                  <a:schemeClr val="dk1"/>
                </a:solidFill>
                <a:effectLst/>
                <a:uLnTx/>
                <a:uFillTx/>
                <a:latin typeface="+mn-lt"/>
                <a:ea typeface="+mn-ea"/>
                <a:cs typeface="NikoshBAN" pitchFamily="2" charset="0"/>
              </a:rPr>
              <a:t>মিথেন থাকে। আমরা রান্না ঘরে যে গ্যাস ব্যবহার করি তা পাইপ লাইনের মাধ্যমে খনি থেকেই সরবরাহ করা হচ্ছে। </a:t>
            </a:r>
            <a:endParaRPr kumimoji="0" lang="en-US" sz="40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1571</TotalTime>
  <Words>463</Words>
  <Application>Microsoft Office PowerPoint</Application>
  <PresentationFormat>On-screen Show (4:3)</PresentationFormat>
  <Paragraphs>97</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NikoshBAN</vt:lpstr>
      <vt:lpstr>Times New Roman</vt:lpstr>
      <vt:lpstr>Vrinda</vt:lpstr>
      <vt:lpstr>Office Theme</vt:lpstr>
      <vt:lpstr>PowerPoint Presentation</vt:lpstr>
      <vt:lpstr>PowerPoint Presentation</vt:lpstr>
      <vt:lpstr>PowerPoint Presentation</vt:lpstr>
      <vt:lpstr>জীবাশ্ম জ্বালানি</vt:lpstr>
      <vt:lpstr> শিখনফল </vt:lpstr>
      <vt:lpstr>জীবাশ্ম জ্বালানি হলো কয়লা, প্রাকৃতিক গ্যাস ও পেট্রোলিয়াম</vt:lpstr>
      <vt:lpstr>PowerPoint Presentation</vt:lpstr>
      <vt:lpstr>প্রাকৃতিক গ্যাস</vt:lpstr>
      <vt:lpstr>PowerPoint Presentation</vt:lpstr>
      <vt:lpstr>PowerPoint Presentation</vt:lpstr>
      <vt:lpstr>একক কাজ   সময়ঃ ৩ মিনিট </vt:lpstr>
      <vt:lpstr>দলগত কাজ সময়ঃ ৫ মিনিট</vt:lpstr>
      <vt:lpstr>মূল্যায়ন </vt:lpstr>
      <vt:lpstr>বাড়ির কাজ</vt:lpstr>
      <vt:lpstr>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Amar sonar bangla</dc:title>
  <dc:creator>DOEL</dc:creator>
  <cp:lastModifiedBy>DOEL</cp:lastModifiedBy>
  <cp:revision>179</cp:revision>
  <dcterms:created xsi:type="dcterms:W3CDTF">2006-08-16T00:00:00Z</dcterms:created>
  <dcterms:modified xsi:type="dcterms:W3CDTF">2020-10-14T09:12:58Z</dcterms:modified>
</cp:coreProperties>
</file>