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72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4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C84ED-AEA2-4950-9096-BB31509C0CC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12C46-6155-48B7-B6E1-6A710E4DB5F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b="1" dirty="0" smtClean="0"/>
            <a:t>দ্রব্য পাওয়ার ইচ্ছা বা আকাঙ্ক্ষা</a:t>
          </a:r>
          <a:endParaRPr lang="en-US" sz="2800" b="1" dirty="0"/>
        </a:p>
      </dgm:t>
    </dgm:pt>
    <dgm:pt modelId="{E3391E89-86BB-4622-AFD0-D208FCAFBD4B}" type="parTrans" cxnId="{E915775A-30F0-4B42-86AF-14766F2F28EF}">
      <dgm:prSet/>
      <dgm:spPr/>
      <dgm:t>
        <a:bodyPr/>
        <a:lstStyle/>
        <a:p>
          <a:endParaRPr lang="en-US"/>
        </a:p>
      </dgm:t>
    </dgm:pt>
    <dgm:pt modelId="{9E6678E0-29F1-4C01-9A76-A0737A0F0118}" type="sibTrans" cxnId="{E915775A-30F0-4B42-86AF-14766F2F28EF}">
      <dgm:prSet/>
      <dgm:spPr/>
      <dgm:t>
        <a:bodyPr/>
        <a:lstStyle/>
        <a:p>
          <a:endParaRPr lang="en-US"/>
        </a:p>
      </dgm:t>
    </dgm:pt>
    <dgm:pt modelId="{3C55AAEC-EDAD-4283-85B4-91BEE5AB798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উক্ত দ্রব্য ক্রয়ের আর্থিক সামর্থ্য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81832BD8-A640-4FA0-942B-B6131EFA7EF6}" type="parTrans" cxnId="{BB6A8B54-1C65-4172-91BE-6977A0938446}">
      <dgm:prSet/>
      <dgm:spPr/>
      <dgm:t>
        <a:bodyPr/>
        <a:lstStyle/>
        <a:p>
          <a:endParaRPr lang="en-US"/>
        </a:p>
      </dgm:t>
    </dgm:pt>
    <dgm:pt modelId="{50C0D3B3-7DAB-4A4A-A67C-6A0C4C1CB210}" type="sibTrans" cxnId="{BB6A8B54-1C65-4172-91BE-6977A0938446}">
      <dgm:prSet/>
      <dgm:spPr/>
      <dgm:t>
        <a:bodyPr/>
        <a:lstStyle/>
        <a:p>
          <a:endParaRPr lang="en-US"/>
        </a:p>
      </dgm:t>
    </dgm:pt>
    <dgm:pt modelId="{183A61F9-5A04-4EC7-B84E-43632E1E36D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উক্ত দ্রব্য ক্রয়ের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 smtClean="0">
              <a:latin typeface="NikoshBAN" pitchFamily="2" charset="0"/>
              <a:cs typeface="NikoshBAN" pitchFamily="2" charset="0"/>
            </a:rPr>
            <a:t>জন্য অর্থ ব্যয় করার</a:t>
          </a:r>
          <a:r>
            <a:rPr lang="bn-BD" sz="3200" b="1" dirty="0" smtClean="0">
              <a:latin typeface="NikoshBAN" pitchFamily="2" charset="0"/>
              <a:cs typeface="NikoshBAN" pitchFamily="2" charset="0"/>
            </a:rPr>
            <a:t> ইচ্ছা</a:t>
          </a:r>
          <a:endParaRPr lang="en-US" sz="3200" b="1" dirty="0"/>
        </a:p>
      </dgm:t>
    </dgm:pt>
    <dgm:pt modelId="{8CC62E33-4801-4D9B-A040-8287E9177158}" type="parTrans" cxnId="{D4DD7CF0-76FC-4289-B0DD-0B47D7CD5533}">
      <dgm:prSet/>
      <dgm:spPr/>
      <dgm:t>
        <a:bodyPr/>
        <a:lstStyle/>
        <a:p>
          <a:endParaRPr lang="en-US"/>
        </a:p>
      </dgm:t>
    </dgm:pt>
    <dgm:pt modelId="{F54FF28F-71F4-46ED-9D32-83EF581D09D1}" type="sibTrans" cxnId="{D4DD7CF0-76FC-4289-B0DD-0B47D7CD5533}">
      <dgm:prSet/>
      <dgm:spPr/>
      <dgm:t>
        <a:bodyPr/>
        <a:lstStyle/>
        <a:p>
          <a:endParaRPr lang="en-US"/>
        </a:p>
      </dgm:t>
    </dgm:pt>
    <dgm:pt modelId="{04312A72-1A0C-4362-BCDE-00285FBBD34E}" type="pres">
      <dgm:prSet presAssocID="{3BDC84ED-AEA2-4950-9096-BB31509C0C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83EE13-D061-477C-96D6-AE9E90014B21}" type="pres">
      <dgm:prSet presAssocID="{183A61F9-5A04-4EC7-B84E-43632E1E36D4}" presName="boxAndChildren" presStyleCnt="0"/>
      <dgm:spPr/>
    </dgm:pt>
    <dgm:pt modelId="{83F1BDEC-98FE-4497-8A51-699D1996CCEC}" type="pres">
      <dgm:prSet presAssocID="{183A61F9-5A04-4EC7-B84E-43632E1E36D4}" presName="parentTextBox" presStyleLbl="node1" presStyleIdx="0" presStyleCnt="3" custScaleY="24606" custLinFactNeighborY="4260"/>
      <dgm:spPr/>
      <dgm:t>
        <a:bodyPr/>
        <a:lstStyle/>
        <a:p>
          <a:endParaRPr lang="en-US"/>
        </a:p>
      </dgm:t>
    </dgm:pt>
    <dgm:pt modelId="{C09897C5-21F5-4EC3-9873-03EA88291D67}" type="pres">
      <dgm:prSet presAssocID="{50C0D3B3-7DAB-4A4A-A67C-6A0C4C1CB210}" presName="sp" presStyleCnt="0"/>
      <dgm:spPr/>
    </dgm:pt>
    <dgm:pt modelId="{F20CEB6A-53FB-4AA3-AE38-1E58C7F2FCD7}" type="pres">
      <dgm:prSet presAssocID="{3C55AAEC-EDAD-4283-85B4-91BEE5AB798F}" presName="arrowAndChildren" presStyleCnt="0"/>
      <dgm:spPr/>
    </dgm:pt>
    <dgm:pt modelId="{EE5602DE-9F51-4253-9AE2-DAD730F3AA9B}" type="pres">
      <dgm:prSet presAssocID="{3C55AAEC-EDAD-4283-85B4-91BEE5AB798F}" presName="parentTextArrow" presStyleLbl="node1" presStyleIdx="1" presStyleCnt="3" custScaleY="17776" custLinFactNeighborY="2495"/>
      <dgm:spPr/>
      <dgm:t>
        <a:bodyPr/>
        <a:lstStyle/>
        <a:p>
          <a:endParaRPr lang="en-US"/>
        </a:p>
      </dgm:t>
    </dgm:pt>
    <dgm:pt modelId="{9A2ED400-6627-423D-9190-608DEE207235}" type="pres">
      <dgm:prSet presAssocID="{9E6678E0-29F1-4C01-9A76-A0737A0F0118}" presName="sp" presStyleCnt="0"/>
      <dgm:spPr/>
    </dgm:pt>
    <dgm:pt modelId="{FF835198-AF08-4648-BCAE-296E65EC8A25}" type="pres">
      <dgm:prSet presAssocID="{BD512C46-6155-48B7-B6E1-6A710E4DB5FB}" presName="arrowAndChildren" presStyleCnt="0"/>
      <dgm:spPr/>
    </dgm:pt>
    <dgm:pt modelId="{9A427ED1-6750-4E40-9382-C2CC8E473A90}" type="pres">
      <dgm:prSet presAssocID="{BD512C46-6155-48B7-B6E1-6A710E4DB5FB}" presName="parentTextArrow" presStyleLbl="node1" presStyleIdx="2" presStyleCnt="3" custScaleY="16328"/>
      <dgm:spPr/>
      <dgm:t>
        <a:bodyPr/>
        <a:lstStyle/>
        <a:p>
          <a:endParaRPr lang="en-US"/>
        </a:p>
      </dgm:t>
    </dgm:pt>
  </dgm:ptLst>
  <dgm:cxnLst>
    <dgm:cxn modelId="{FB8493F8-B530-43EB-BBB0-1A93C62D64B0}" type="presOf" srcId="{BD512C46-6155-48B7-B6E1-6A710E4DB5FB}" destId="{9A427ED1-6750-4E40-9382-C2CC8E473A90}" srcOrd="0" destOrd="0" presId="urn:microsoft.com/office/officeart/2005/8/layout/process4"/>
    <dgm:cxn modelId="{BB6A8B54-1C65-4172-91BE-6977A0938446}" srcId="{3BDC84ED-AEA2-4950-9096-BB31509C0CCD}" destId="{3C55AAEC-EDAD-4283-85B4-91BEE5AB798F}" srcOrd="1" destOrd="0" parTransId="{81832BD8-A640-4FA0-942B-B6131EFA7EF6}" sibTransId="{50C0D3B3-7DAB-4A4A-A67C-6A0C4C1CB210}"/>
    <dgm:cxn modelId="{E915775A-30F0-4B42-86AF-14766F2F28EF}" srcId="{3BDC84ED-AEA2-4950-9096-BB31509C0CCD}" destId="{BD512C46-6155-48B7-B6E1-6A710E4DB5FB}" srcOrd="0" destOrd="0" parTransId="{E3391E89-86BB-4622-AFD0-D208FCAFBD4B}" sibTransId="{9E6678E0-29F1-4C01-9A76-A0737A0F0118}"/>
    <dgm:cxn modelId="{0226BD8C-EE26-40DA-A89E-BE01A3706B66}" type="presOf" srcId="{183A61F9-5A04-4EC7-B84E-43632E1E36D4}" destId="{83F1BDEC-98FE-4497-8A51-699D1996CCEC}" srcOrd="0" destOrd="0" presId="urn:microsoft.com/office/officeart/2005/8/layout/process4"/>
    <dgm:cxn modelId="{16F22E31-A36B-4147-8B97-4D287646E95C}" type="presOf" srcId="{3BDC84ED-AEA2-4950-9096-BB31509C0CCD}" destId="{04312A72-1A0C-4362-BCDE-00285FBBD34E}" srcOrd="0" destOrd="0" presId="urn:microsoft.com/office/officeart/2005/8/layout/process4"/>
    <dgm:cxn modelId="{D4DD7CF0-76FC-4289-B0DD-0B47D7CD5533}" srcId="{3BDC84ED-AEA2-4950-9096-BB31509C0CCD}" destId="{183A61F9-5A04-4EC7-B84E-43632E1E36D4}" srcOrd="2" destOrd="0" parTransId="{8CC62E33-4801-4D9B-A040-8287E9177158}" sibTransId="{F54FF28F-71F4-46ED-9D32-83EF581D09D1}"/>
    <dgm:cxn modelId="{1C80AD8E-7264-492C-81EB-72E81E08AA09}" type="presOf" srcId="{3C55AAEC-EDAD-4283-85B4-91BEE5AB798F}" destId="{EE5602DE-9F51-4253-9AE2-DAD730F3AA9B}" srcOrd="0" destOrd="0" presId="urn:microsoft.com/office/officeart/2005/8/layout/process4"/>
    <dgm:cxn modelId="{900381AD-D478-415D-B0B6-018E04CCB193}" type="presParOf" srcId="{04312A72-1A0C-4362-BCDE-00285FBBD34E}" destId="{2083EE13-D061-477C-96D6-AE9E90014B21}" srcOrd="0" destOrd="0" presId="urn:microsoft.com/office/officeart/2005/8/layout/process4"/>
    <dgm:cxn modelId="{BE8877EB-45F1-4D3B-8ED7-A3AB75804377}" type="presParOf" srcId="{2083EE13-D061-477C-96D6-AE9E90014B21}" destId="{83F1BDEC-98FE-4497-8A51-699D1996CCEC}" srcOrd="0" destOrd="0" presId="urn:microsoft.com/office/officeart/2005/8/layout/process4"/>
    <dgm:cxn modelId="{91BC0FB6-DB6B-49FB-AB64-4AA91CB1BA15}" type="presParOf" srcId="{04312A72-1A0C-4362-BCDE-00285FBBD34E}" destId="{C09897C5-21F5-4EC3-9873-03EA88291D67}" srcOrd="1" destOrd="0" presId="urn:microsoft.com/office/officeart/2005/8/layout/process4"/>
    <dgm:cxn modelId="{29C65A3E-55A3-49AA-8A17-B9B6ED2E897A}" type="presParOf" srcId="{04312A72-1A0C-4362-BCDE-00285FBBD34E}" destId="{F20CEB6A-53FB-4AA3-AE38-1E58C7F2FCD7}" srcOrd="2" destOrd="0" presId="urn:microsoft.com/office/officeart/2005/8/layout/process4"/>
    <dgm:cxn modelId="{896E2212-4D22-43D2-88E9-4C77EC4F8D8A}" type="presParOf" srcId="{F20CEB6A-53FB-4AA3-AE38-1E58C7F2FCD7}" destId="{EE5602DE-9F51-4253-9AE2-DAD730F3AA9B}" srcOrd="0" destOrd="0" presId="urn:microsoft.com/office/officeart/2005/8/layout/process4"/>
    <dgm:cxn modelId="{A4C6C408-A8DB-465D-A2A3-46098E78FC6C}" type="presParOf" srcId="{04312A72-1A0C-4362-BCDE-00285FBBD34E}" destId="{9A2ED400-6627-423D-9190-608DEE207235}" srcOrd="3" destOrd="0" presId="urn:microsoft.com/office/officeart/2005/8/layout/process4"/>
    <dgm:cxn modelId="{1BE297DA-4E6C-442D-B1BA-75D4981D4887}" type="presParOf" srcId="{04312A72-1A0C-4362-BCDE-00285FBBD34E}" destId="{FF835198-AF08-4648-BCAE-296E65EC8A25}" srcOrd="4" destOrd="0" presId="urn:microsoft.com/office/officeart/2005/8/layout/process4"/>
    <dgm:cxn modelId="{56EAD2D7-9BE5-4399-A861-DFB67E6FC15F}" type="presParOf" srcId="{FF835198-AF08-4648-BCAE-296E65EC8A25}" destId="{9A427ED1-6750-4E40-9382-C2CC8E473A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BDEC-98FE-4497-8A51-699D1996CCEC}">
      <dsp:nvSpPr>
        <dsp:cNvPr id="0" name=""/>
        <dsp:cNvSpPr/>
      </dsp:nvSpPr>
      <dsp:spPr>
        <a:xfrm>
          <a:off x="0" y="2133600"/>
          <a:ext cx="6096000" cy="78672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উক্ত দ্রব্য ক্রয়ের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200" b="1" kern="1200" dirty="0" smtClean="0">
              <a:latin typeface="NikoshBAN" pitchFamily="2" charset="0"/>
              <a:cs typeface="NikoshBAN" pitchFamily="2" charset="0"/>
            </a:rPr>
            <a:t>জন্য অর্থ ব্যয় করার</a:t>
          </a: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 ইচ্ছা</a:t>
          </a:r>
          <a:endParaRPr lang="en-US" sz="3200" b="1" kern="1200" dirty="0"/>
        </a:p>
      </dsp:txBody>
      <dsp:txXfrm>
        <a:off x="0" y="2133600"/>
        <a:ext cx="6096000" cy="786721"/>
      </dsp:txXfrm>
    </dsp:sp>
    <dsp:sp modelId="{EE5602DE-9F51-4253-9AE2-DAD730F3AA9B}">
      <dsp:nvSpPr>
        <dsp:cNvPr id="0" name=""/>
        <dsp:cNvSpPr/>
      </dsp:nvSpPr>
      <dsp:spPr>
        <a:xfrm rot="10800000">
          <a:off x="0" y="1293926"/>
          <a:ext cx="6096000" cy="87411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উক্ত দ্রব্য ক্রয়ের আর্থিক সামর্থ্য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10800000">
        <a:off x="0" y="1293926"/>
        <a:ext cx="6096000" cy="567976"/>
      </dsp:txXfrm>
    </dsp:sp>
    <dsp:sp modelId="{9A427ED1-6750-4E40-9382-C2CC8E473A90}">
      <dsp:nvSpPr>
        <dsp:cNvPr id="0" name=""/>
        <dsp:cNvSpPr/>
      </dsp:nvSpPr>
      <dsp:spPr>
        <a:xfrm rot="10800000">
          <a:off x="0" y="416281"/>
          <a:ext cx="6096000" cy="802914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/>
            <a:t>দ্রব্য পাওয়ার ইচ্ছা বা আকাঙ্ক্ষা</a:t>
          </a:r>
          <a:endParaRPr lang="en-US" sz="2800" b="1" kern="1200" dirty="0"/>
        </a:p>
      </dsp:txBody>
      <dsp:txXfrm rot="10800000">
        <a:off x="0" y="416281"/>
        <a:ext cx="6096000" cy="521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2E6F-8ABE-476A-99CD-138575BBF97B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4F04-E1A9-413F-82DC-54126B14A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1219200"/>
            <a:ext cx="5943600" cy="131748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75000"/>
                  </a:schemeClr>
                </a:solidFill>
              </a:rPr>
              <a:t>আজকের পাঠে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</a:rPr>
              <a:t>স্বাগতম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590800"/>
            <a:ext cx="5562600" cy="2667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32123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D³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iLv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cvijvg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675" y="2362200"/>
            <a:ext cx="877355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`vg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`ª‡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e¨i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just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`vg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v‡gi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wecixZg~Lx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75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7752443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* `vg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evo‡j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wKiƒc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815" y="2286000"/>
            <a:ext cx="170110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(K)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ev‡o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0"/>
            <a:ext cx="26597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(L) GKB _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v‡K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815" y="3733800"/>
            <a:ext cx="15905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(M)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K‡g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391" y="3733799"/>
            <a:ext cx="39821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(M)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9448" y="3845256"/>
            <a:ext cx="533400" cy="5085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819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/>
              <a:t>বাড়ির কাজ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7523" cy="584775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ea typeface="Verdana" pitchFamily="34" charset="0"/>
                <a:cs typeface="SutonnyMJ" pitchFamily="2" charset="0"/>
              </a:rPr>
              <a:t>wb‡Pi</a:t>
            </a:r>
            <a:r>
              <a:rPr lang="en-US" sz="3200" b="1" dirty="0" smtClean="0">
                <a:latin typeface="SutonnyMJ" pitchFamily="2" charset="0"/>
                <a:ea typeface="Verdana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Verdana" pitchFamily="34" charset="0"/>
                <a:cs typeface="SutonnyMJ" pitchFamily="2" charset="0"/>
              </a:rPr>
              <a:t>Pv</a:t>
            </a:r>
            <a:r>
              <a:rPr lang="bn-BD" sz="3200" b="1" dirty="0" smtClean="0">
                <a:latin typeface="Verdana" pitchFamily="34" charset="0"/>
                <a:ea typeface="Verdana" pitchFamily="34" charset="0"/>
                <a:cs typeface="NikoshBAN" pitchFamily="2" charset="0"/>
              </a:rPr>
              <a:t>হিদা সূচী থেকে চাহিদা রেখা অংকন</a:t>
            </a:r>
            <a:r>
              <a:rPr lang="en-US" sz="3200" b="1" dirty="0">
                <a:latin typeface="SutonnyMJ" pitchFamily="2" charset="0"/>
                <a:ea typeface="Verdana" pitchFamily="34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ea typeface="Verdana" pitchFamily="34" charset="0"/>
                <a:cs typeface="SutonnyMJ" pitchFamily="2" charset="0"/>
              </a:rPr>
              <a:t>Ki|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64982"/>
              </p:ext>
            </p:extLst>
          </p:nvPr>
        </p:nvGraphicFramePr>
        <p:xfrm>
          <a:off x="1629954" y="2590800"/>
          <a:ext cx="6096000" cy="3108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চাহিদা</a:t>
                      </a:r>
                      <a:r>
                        <a:rPr lang="bn-BD" sz="2400" baseline="0" dirty="0" smtClean="0"/>
                        <a:t> সূচী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দাম</a:t>
                      </a:r>
                      <a:r>
                        <a:rPr lang="bn-BD" sz="2400" baseline="0" dirty="0" smtClean="0"/>
                        <a:t> (টাকায়)</a:t>
                      </a:r>
                      <a:endParaRPr lang="bn-BD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চাহিদার পরিমান (কেজি)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৫৫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১৫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৫০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২৫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৪৫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৩০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৪০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/>
                        <a:t>৩৫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9961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/>
              <a:t>সবাইকে ধন্যবাদ</a:t>
            </a:r>
            <a:endParaRPr lang="en-US" sz="8000" b="1" dirty="0"/>
          </a:p>
        </p:txBody>
      </p:sp>
      <p:sp>
        <p:nvSpPr>
          <p:cNvPr id="3" name="Oval 2"/>
          <p:cNvSpPr/>
          <p:nvPr/>
        </p:nvSpPr>
        <p:spPr>
          <a:xfrm>
            <a:off x="1219200" y="1828800"/>
            <a:ext cx="6705600" cy="5029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524000" y="228600"/>
            <a:ext cx="5334000" cy="205740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শিক্ষক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পরিচিতি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709360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ইসমাইল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সরকার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সহকারী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শিক্ষক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bn-IN" sz="4000" b="1" dirty="0" smtClean="0">
                <a:solidFill>
                  <a:schemeClr val="bg1"/>
                </a:solidFill>
              </a:rPr>
              <a:t>আইসিটি</a:t>
            </a:r>
            <a:r>
              <a:rPr lang="bn-BD" sz="4000" b="1" dirty="0" smtClean="0">
                <a:solidFill>
                  <a:schemeClr val="bg1"/>
                </a:solidFill>
              </a:rPr>
              <a:t>)</a:t>
            </a:r>
            <a:r>
              <a:rPr lang="bn-IN" sz="4000" b="1" dirty="0" smtClean="0">
                <a:solidFill>
                  <a:schemeClr val="bg1"/>
                </a:solidFill>
              </a:rPr>
              <a:t> </a:t>
            </a:r>
            <a:endParaRPr lang="bn-BD" sz="4000" b="1" dirty="0">
              <a:solidFill>
                <a:schemeClr val="bg1"/>
              </a:solidFill>
            </a:endParaRPr>
          </a:p>
          <a:p>
            <a:r>
              <a:rPr lang="bn-BD" sz="4000" b="1" dirty="0">
                <a:solidFill>
                  <a:schemeClr val="bg1"/>
                </a:solidFill>
              </a:rPr>
              <a:t>বাখরনগর উচ্চ বিদ্যানিকেতন</a:t>
            </a:r>
          </a:p>
          <a:p>
            <a:r>
              <a:rPr lang="bn-BD" sz="4000" b="1" dirty="0">
                <a:solidFill>
                  <a:schemeClr val="bg1"/>
                </a:solidFill>
              </a:rPr>
              <a:t>মুরাদনগর, কুমিল্লা</a:t>
            </a:r>
            <a:r>
              <a:rPr lang="bn-BD" sz="4000" b="1" dirty="0" smtClean="0">
                <a:solidFill>
                  <a:schemeClr val="bg1"/>
                </a:solidFill>
              </a:rPr>
              <a:t>।</a:t>
            </a:r>
          </a:p>
          <a:p>
            <a:r>
              <a:rPr lang="bn-BD" sz="4000" b="1" dirty="0" smtClean="0">
                <a:solidFill>
                  <a:schemeClr val="bg1"/>
                </a:solidFill>
              </a:rPr>
              <a:t>মোবাইলঃ ০১৮১৪৪৫২৪৩৯</a:t>
            </a:r>
          </a:p>
          <a:p>
            <a:r>
              <a:rPr lang="bn-BD" sz="3600" b="1" dirty="0" smtClean="0">
                <a:solidFill>
                  <a:schemeClr val="bg1"/>
                </a:solidFill>
              </a:rPr>
              <a:t>ই-মেইলঃ </a:t>
            </a:r>
            <a:r>
              <a:rPr lang="en-US" sz="3600" b="1" dirty="0" smtClean="0">
                <a:solidFill>
                  <a:schemeClr val="bg1"/>
                </a:solidFill>
              </a:rPr>
              <a:t>i.sarker82@yahoo.com</a:t>
            </a:r>
            <a:endParaRPr lang="bn-B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Ismail Sarker\Desktop\ICT Batch 46\invisible_h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1755" r="26531" b="13685"/>
          <a:stretch/>
        </p:blipFill>
        <p:spPr bwMode="auto">
          <a:xfrm>
            <a:off x="2438400" y="0"/>
            <a:ext cx="4852220" cy="41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648200" y="4208208"/>
            <a:ext cx="304800" cy="5334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1" y="4800600"/>
            <a:ext cx="6248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/>
              <a:t>আধুনিক অর্থনীতির </a:t>
            </a:r>
            <a:r>
              <a:rPr lang="bn-BD" sz="3200" b="1" dirty="0" smtClean="0"/>
              <a:t>জনক</a:t>
            </a:r>
          </a:p>
          <a:p>
            <a:pPr algn="ctr"/>
            <a:r>
              <a:rPr lang="bn-BD" sz="3200" b="1" dirty="0" smtClean="0"/>
              <a:t>এ্যা</a:t>
            </a:r>
            <a:r>
              <a:rPr lang="en-US" sz="3200" b="1" dirty="0" err="1" smtClean="0"/>
              <a:t>ডাম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স্মিথ</a:t>
            </a:r>
            <a:endParaRPr lang="bn-BD" sz="3200" b="1" dirty="0" smtClean="0"/>
          </a:p>
        </p:txBody>
      </p:sp>
      <p:pic>
        <p:nvPicPr>
          <p:cNvPr id="1026" name="Picture 2" descr="D:\Text\Multimedia Class\Ismail\Background\gras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67275"/>
            <a:ext cx="89916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85581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b="1" dirty="0" smtClean="0"/>
              <a:t>পাঠ পরিচিতি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6277896" cy="415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b="1" dirty="0"/>
              <a:t>শ্রেণীঃ </a:t>
            </a:r>
            <a:r>
              <a:rPr lang="bn-BD" sz="4400" b="1" dirty="0" smtClean="0"/>
              <a:t>নবম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বিষয়ঃ অর্থনীতি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অধ্যায়ঃ ৩</a:t>
            </a:r>
            <a:endParaRPr lang="en-US" sz="4400" b="1" dirty="0" smtClean="0"/>
          </a:p>
          <a:p>
            <a:pPr>
              <a:lnSpc>
                <a:spcPct val="150000"/>
              </a:lnSpc>
            </a:pPr>
            <a:r>
              <a:rPr lang="bn-BD" sz="4400" b="1" dirty="0" smtClean="0"/>
              <a:t>পাঠঃ ৩</a:t>
            </a:r>
            <a:r>
              <a:rPr lang="en-US" sz="4400" b="1" dirty="0" smtClean="0"/>
              <a:t>.</a:t>
            </a:r>
            <a:r>
              <a:rPr lang="bn-BD" sz="4400" b="1" dirty="0" smtClean="0"/>
              <a:t>১</a:t>
            </a:r>
          </a:p>
        </p:txBody>
      </p:sp>
      <p:sp>
        <p:nvSpPr>
          <p:cNvPr id="4" name="Oval 3"/>
          <p:cNvSpPr/>
          <p:nvPr/>
        </p:nvSpPr>
        <p:spPr>
          <a:xfrm flipH="1">
            <a:off x="46704" y="31956"/>
            <a:ext cx="1219200" cy="1219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17208" y="5621592"/>
            <a:ext cx="1219200" cy="1219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8601" y="0"/>
            <a:ext cx="1295400" cy="1219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5621580"/>
            <a:ext cx="1295400" cy="1219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137652"/>
            <a:ext cx="5029200" cy="123394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70C0"/>
                </a:solidFill>
              </a:rPr>
              <a:t>আজকের পাঠ</a:t>
            </a:r>
            <a:endParaRPr lang="en-US" sz="5400" b="1" dirty="0">
              <a:solidFill>
                <a:srgbClr val="0070C0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6" name="Pentagon 5"/>
          <p:cNvSpPr/>
          <p:nvPr/>
        </p:nvSpPr>
        <p:spPr>
          <a:xfrm>
            <a:off x="1295400" y="2895600"/>
            <a:ext cx="6705600" cy="12192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Pvwn`v</a:t>
            </a:r>
            <a:endParaRPr lang="en-US" sz="7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152400"/>
            <a:ext cx="37338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28600"/>
            <a:ext cx="3591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rgbClr val="0070C0"/>
                </a:solidFill>
              </a:rPr>
              <a:t>শিখনফল</a:t>
            </a:r>
            <a:endParaRPr lang="en-US" sz="6000" b="1" dirty="0" smtClean="0">
              <a:solidFill>
                <a:srgbClr val="0070C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2400" y="1524000"/>
            <a:ext cx="5105400" cy="1219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907460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শেষে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শিক্ষার্থীরা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3" y="3657600"/>
            <a:ext cx="8916223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2800" b="1" dirty="0" smtClean="0"/>
              <a:t>চাহিদা কি তা বলতে পারবে।</a:t>
            </a:r>
            <a:endParaRPr lang="en-US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bn-BD" sz="2800" b="1" dirty="0" smtClean="0"/>
              <a:t>চাহিদা সূচী থেকে চাহিদা রেখা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নির্ণয়</a:t>
            </a:r>
            <a:r>
              <a:rPr lang="en-US" sz="2800" b="1" dirty="0" smtClean="0"/>
              <a:t> </a:t>
            </a:r>
            <a:r>
              <a:rPr lang="bn-BD" sz="2800" b="1" dirty="0" smtClean="0"/>
              <a:t> করতে পারবে।</a:t>
            </a:r>
          </a:p>
          <a:p>
            <a:pPr marL="285750" indent="-285750">
              <a:buFont typeface="Arial" charset="0"/>
              <a:buChar char="•"/>
            </a:pPr>
            <a:r>
              <a:rPr lang="bn-BD" sz="2800" b="1" dirty="0" smtClean="0"/>
              <a:t>দাম ও চাহিদার মধ্যে সম্পর্ক </a:t>
            </a:r>
            <a:r>
              <a:rPr lang="en-US" sz="2800" b="1" dirty="0" err="1"/>
              <a:t>নির্ণয়</a:t>
            </a:r>
            <a:r>
              <a:rPr lang="bn-BD" sz="2800" b="1" dirty="0" smtClean="0"/>
              <a:t>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3625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  <p:bldP spid="6" grpId="0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152400"/>
            <a:ext cx="25908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2639" y="228600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</a:rPr>
              <a:t>চাহিদা</a:t>
            </a:r>
            <a:endParaRPr lang="en-US" sz="6000" b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897072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সাধারন অর্থে চাহিদা বলতে দ্রব্য বা সেবাসামগ্রী 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পাওয়ার আকাঙ্খাকে বুঝায়।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43200" y="0"/>
            <a:ext cx="3352800" cy="13716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অর্থনীতিতে চাহিদা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19535"/>
            <a:ext cx="8206093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অর্থনীতিতে চাহিদা হতে হলে তিনতি শর্ত পুর</a:t>
            </a:r>
            <a:r>
              <a:rPr lang="bn-IN" sz="2400" b="1" dirty="0" smtClean="0">
                <a:solidFill>
                  <a:schemeClr val="tx1"/>
                </a:solidFill>
              </a:rPr>
              <a:t>ণ</a:t>
            </a:r>
            <a:r>
              <a:rPr lang="bn-BD" sz="2400" b="1" dirty="0" smtClean="0">
                <a:solidFill>
                  <a:schemeClr val="tx1"/>
                </a:solidFill>
              </a:rPr>
              <a:t> করতে হয়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0872346"/>
              </p:ext>
            </p:extLst>
          </p:nvPr>
        </p:nvGraphicFramePr>
        <p:xfrm>
          <a:off x="1524000" y="1905000"/>
          <a:ext cx="6096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34000"/>
            <a:ext cx="89916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সুতরাং অর্থনীতিতে চাহিদা বলতে কোন দ্রব্য বা সেবা পাওয়ার ইচ্ছা, উক্ত দ্রব্য 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ক্রয়ের আর্থিক সামর্থ্য  ও উক্ত দ্রব্য ক্রয়ের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জন্য অর্থ ব্যয়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ইচ্ছা থাকাকে বুঝায়।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27ED1-6750-4E40-9382-C2CC8E47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A427ED1-6750-4E40-9382-C2CC8E47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A427ED1-6750-4E40-9382-C2CC8E47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5602DE-9F51-4253-9AE2-DAD730F3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E5602DE-9F51-4253-9AE2-DAD730F3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E5602DE-9F51-4253-9AE2-DAD730F3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F1BDEC-98FE-4497-8A51-699D1996C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83F1BDEC-98FE-4497-8A51-699D1996C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3F1BDEC-98FE-4497-8A51-699D1996C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170005" cy="584775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Verdana" pitchFamily="34" charset="0"/>
                <a:ea typeface="Verdana" pitchFamily="34" charset="0"/>
                <a:cs typeface="NikoshBAN" pitchFamily="2" charset="0"/>
              </a:rPr>
              <a:t>চাহিদা সূচী থেকে চাহিদা রেখা অংকনঃ-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6558"/>
              </p:ext>
            </p:extLst>
          </p:nvPr>
        </p:nvGraphicFramePr>
        <p:xfrm>
          <a:off x="1447800" y="791496"/>
          <a:ext cx="6096000" cy="2225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চাহিদা</a:t>
                      </a:r>
                      <a:r>
                        <a:rPr lang="bn-BD" baseline="0" dirty="0" smtClean="0"/>
                        <a:t> সূচী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দাম</a:t>
                      </a:r>
                      <a:r>
                        <a:rPr lang="bn-BD" baseline="0" dirty="0" smtClean="0"/>
                        <a:t> (টাকায়)</a:t>
                      </a:r>
                      <a:endParaRPr lang="bn-B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চাহিদার পরিমান (কেজি)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</a:t>
                      </a:r>
                      <a:r>
                        <a:rPr lang="en-US" dirty="0" smtClean="0"/>
                        <a:t>৫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124200" y="5715000"/>
            <a:ext cx="3200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4200" y="3429000"/>
            <a:ext cx="0" cy="228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1356" y="556015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248" y="56504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4412" y="6107668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/>
              <a:t>চাহিদার পরিমান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5715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57150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১০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7150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১৫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71500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২০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9724" y="31358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5040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44958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39507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১৬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340566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২০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7340" y="4095203"/>
            <a:ext cx="461665" cy="5235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bn-BD" b="1" dirty="0" smtClean="0"/>
              <a:t>দাম </a:t>
            </a:r>
            <a:endParaRPr lang="en-US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3062748" y="5225534"/>
            <a:ext cx="28506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4" idx="0"/>
          </p:cNvCxnSpPr>
          <p:nvPr/>
        </p:nvCxnSpPr>
        <p:spPr>
          <a:xfrm flipH="1">
            <a:off x="5883418" y="5193268"/>
            <a:ext cx="14977" cy="5217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65208" y="4680466"/>
            <a:ext cx="213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81600" y="4648200"/>
            <a:ext cx="6400" cy="1066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141408" y="4135398"/>
            <a:ext cx="13639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2" idx="0"/>
          </p:cNvCxnSpPr>
          <p:nvPr/>
        </p:nvCxnSpPr>
        <p:spPr>
          <a:xfrm flipH="1" flipV="1">
            <a:off x="4488060" y="4125099"/>
            <a:ext cx="17346" cy="15899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1" idx="0"/>
          </p:cNvCxnSpPr>
          <p:nvPr/>
        </p:nvCxnSpPr>
        <p:spPr>
          <a:xfrm flipH="1" flipV="1">
            <a:off x="3733801" y="3581400"/>
            <a:ext cx="14472" cy="2133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131641" y="3590330"/>
            <a:ext cx="664711" cy="147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05200" y="3505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191000" y="4038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53000" y="463037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638800" y="514902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382296" y="3306096"/>
            <a:ext cx="2819400" cy="2133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50376" y="30332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113208" y="5193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58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8" grpId="0"/>
      <p:bldP spid="69" grpId="0"/>
      <p:bldP spid="70" grpId="0"/>
      <p:bldP spid="71" grpId="0"/>
      <p:bldP spid="75" grpId="0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294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Sarker</dc:creator>
  <cp:lastModifiedBy>ismail - [2010]</cp:lastModifiedBy>
  <cp:revision>106</cp:revision>
  <dcterms:created xsi:type="dcterms:W3CDTF">2016-02-11T05:13:21Z</dcterms:created>
  <dcterms:modified xsi:type="dcterms:W3CDTF">2020-10-15T11:39:40Z</dcterms:modified>
</cp:coreProperties>
</file>